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00" d="100"/>
          <a:sy n="100" d="100"/>
        </p:scale>
        <p:origin x="-944" y="-39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20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merican Typewriter"/>
                <a:cs typeface="American Typewrite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merican Typewriter"/>
                <a:cs typeface="American Typewrite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merican Typewriter"/>
                <a:cs typeface="American Typewrite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44320" y="471189"/>
            <a:ext cx="19615459" cy="16491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777" y="531570"/>
            <a:ext cx="19362545" cy="1158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merican Typewriter"/>
                <a:cs typeface="American Typewrite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45735" marR="5080" indent="-5233670">
              <a:lnSpc>
                <a:spcPts val="4720"/>
              </a:lnSpc>
            </a:pPr>
            <a:r>
              <a:rPr spc="-335" dirty="0"/>
              <a:t>“An</a:t>
            </a:r>
            <a:r>
              <a:rPr spc="120" dirty="0"/>
              <a:t> </a:t>
            </a:r>
            <a:r>
              <a:rPr spc="-235" dirty="0"/>
              <a:t>Investigation</a:t>
            </a:r>
            <a:r>
              <a:rPr spc="105" dirty="0"/>
              <a:t> </a:t>
            </a:r>
            <a:r>
              <a:rPr spc="-65" dirty="0"/>
              <a:t>of</a:t>
            </a:r>
            <a:r>
              <a:rPr spc="120" dirty="0"/>
              <a:t> </a:t>
            </a:r>
            <a:r>
              <a:rPr spc="-210" dirty="0"/>
              <a:t>Repai</a:t>
            </a:r>
            <a:r>
              <a:rPr spc="-180" dirty="0"/>
              <a:t>r</a:t>
            </a:r>
            <a:r>
              <a:rPr spc="125" dirty="0"/>
              <a:t> </a:t>
            </a:r>
            <a:r>
              <a:rPr spc="-200" dirty="0"/>
              <a:t>and</a:t>
            </a:r>
            <a:r>
              <a:rPr spc="125" dirty="0"/>
              <a:t> </a:t>
            </a:r>
            <a:r>
              <a:rPr spc="-215" dirty="0"/>
              <a:t>Clarificatio</a:t>
            </a:r>
            <a:r>
              <a:rPr spc="-300" dirty="0"/>
              <a:t>n</a:t>
            </a:r>
            <a:r>
              <a:rPr spc="140" dirty="0"/>
              <a:t> </a:t>
            </a:r>
            <a:r>
              <a:rPr spc="-135" dirty="0"/>
              <a:t>Strategies</a:t>
            </a:r>
            <a:r>
              <a:rPr spc="114" dirty="0"/>
              <a:t> </a:t>
            </a:r>
            <a:r>
              <a:rPr dirty="0"/>
              <a:t>used</a:t>
            </a:r>
            <a:r>
              <a:rPr spc="114" dirty="0"/>
              <a:t> </a:t>
            </a:r>
            <a:r>
              <a:rPr spc="-375" dirty="0"/>
              <a:t>within</a:t>
            </a:r>
            <a:r>
              <a:rPr spc="114" dirty="0"/>
              <a:t> </a:t>
            </a:r>
            <a:r>
              <a:rPr spc="-385" dirty="0"/>
              <a:t>Deaf/</a:t>
            </a:r>
            <a:r>
              <a:rPr spc="-170" dirty="0"/>
              <a:t> </a:t>
            </a:r>
            <a:r>
              <a:rPr spc="-265" dirty="0"/>
              <a:t>Hearin</a:t>
            </a:r>
            <a:r>
              <a:rPr spc="-250" dirty="0"/>
              <a:t>g</a:t>
            </a:r>
            <a:r>
              <a:rPr spc="130" dirty="0"/>
              <a:t> </a:t>
            </a:r>
            <a:r>
              <a:rPr spc="-695" dirty="0"/>
              <a:t>T</a:t>
            </a:r>
            <a:r>
              <a:rPr spc="-70" dirty="0"/>
              <a:t>eam</a:t>
            </a:r>
            <a:r>
              <a:rPr spc="-45" dirty="0"/>
              <a:t>s</a:t>
            </a:r>
            <a:r>
              <a:rPr spc="120" dirty="0"/>
              <a:t> </a:t>
            </a:r>
            <a:r>
              <a:rPr spc="-345" dirty="0"/>
              <a:t>in</a:t>
            </a:r>
            <a:r>
              <a:rPr spc="120" dirty="0"/>
              <a:t> </a:t>
            </a:r>
            <a:r>
              <a:rPr spc="-150" dirty="0"/>
              <a:t>Legal</a:t>
            </a:r>
            <a:r>
              <a:rPr spc="114" dirty="0"/>
              <a:t> </a:t>
            </a:r>
            <a:r>
              <a:rPr spc="-165" dirty="0"/>
              <a:t>Settings”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46947" y="1720071"/>
            <a:ext cx="4612005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75"/>
              </a:lnSpc>
            </a:pPr>
            <a:r>
              <a:rPr sz="3000" b="1" i="1" spc="300" dirty="0">
                <a:latin typeface="Athelas"/>
                <a:cs typeface="Athelas"/>
              </a:rPr>
              <a:t>B</a:t>
            </a:r>
            <a:r>
              <a:rPr sz="3000" b="1" i="1" spc="275" dirty="0">
                <a:latin typeface="Athelas"/>
                <a:cs typeface="Athelas"/>
              </a:rPr>
              <a:t>y</a:t>
            </a:r>
            <a:r>
              <a:rPr sz="3000" b="1" i="1" spc="210" dirty="0">
                <a:latin typeface="Athelas"/>
                <a:cs typeface="Athelas"/>
              </a:rPr>
              <a:t> </a:t>
            </a:r>
            <a:r>
              <a:rPr sz="3000" b="1" i="1" spc="250" dirty="0">
                <a:latin typeface="Athelas"/>
                <a:cs typeface="Athelas"/>
              </a:rPr>
              <a:t>Courtne</a:t>
            </a:r>
            <a:r>
              <a:rPr sz="3000" b="1" i="1" spc="290" dirty="0">
                <a:latin typeface="Athelas"/>
                <a:cs typeface="Athelas"/>
              </a:rPr>
              <a:t>y</a:t>
            </a:r>
            <a:r>
              <a:rPr sz="3000" b="1" i="1" spc="215" dirty="0">
                <a:latin typeface="Athelas"/>
                <a:cs typeface="Athelas"/>
              </a:rPr>
              <a:t> </a:t>
            </a:r>
            <a:r>
              <a:rPr sz="3000" b="1" i="1" spc="280" dirty="0">
                <a:latin typeface="Athelas"/>
                <a:cs typeface="Athelas"/>
              </a:rPr>
              <a:t>Nimersheim</a:t>
            </a:r>
            <a:endParaRPr sz="3000">
              <a:latin typeface="Athelas"/>
              <a:cs typeface="Athela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514" y="2233788"/>
            <a:ext cx="4605735" cy="706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3416" y="2440816"/>
            <a:ext cx="134620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="1" spc="-120" dirty="0">
                <a:latin typeface="American Typewriter"/>
                <a:cs typeface="American Typewriter"/>
              </a:rPr>
              <a:t>Abstract</a:t>
            </a:r>
            <a:endParaRPr sz="2550">
              <a:latin typeface="American Typewriter"/>
              <a:cs typeface="American Typewrit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858" y="3158843"/>
            <a:ext cx="4288790" cy="599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7470">
              <a:lnSpc>
                <a:spcPct val="99900"/>
              </a:lnSpc>
              <a:tabLst>
                <a:tab pos="2738755" algn="l"/>
              </a:tabLst>
            </a:pPr>
            <a:r>
              <a:rPr sz="2200" spc="-50" dirty="0">
                <a:latin typeface="American Typewriter"/>
                <a:cs typeface="American Typewriter"/>
              </a:rPr>
              <a:t>Du</a:t>
            </a:r>
            <a:r>
              <a:rPr sz="2200" spc="-3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50" dirty="0">
                <a:latin typeface="American Typewriter"/>
                <a:cs typeface="American Typewriter"/>
              </a:rPr>
              <a:t>humanisti</a:t>
            </a:r>
            <a:r>
              <a:rPr sz="2200" spc="-135" dirty="0">
                <a:latin typeface="American Typewriter"/>
                <a:cs typeface="American Typewriter"/>
              </a:rPr>
              <a:t>c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factor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of</a:t>
            </a:r>
            <a:r>
              <a:rPr sz="2200" spc="-45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interpreting</a:t>
            </a:r>
            <a:r>
              <a:rPr sz="2200" spc="-90" dirty="0">
                <a:latin typeface="American Typewriter"/>
                <a:cs typeface="American Typewriter"/>
              </a:rPr>
              <a:t>,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uniquely</a:t>
            </a:r>
            <a:r>
              <a:rPr sz="2200" spc="-75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complex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role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interpreter</a:t>
            </a:r>
            <a:r>
              <a:rPr sz="2200" spc="-165" dirty="0">
                <a:latin typeface="American Typewriter"/>
                <a:cs typeface="American Typewriter"/>
              </a:rPr>
              <a:t>s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play</a:t>
            </a:r>
            <a:r>
              <a:rPr sz="2200" spc="-75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workin</a:t>
            </a:r>
            <a:r>
              <a:rPr sz="2200" spc="-160" dirty="0">
                <a:latin typeface="American Typewriter"/>
                <a:cs typeface="American Typewriter"/>
              </a:rPr>
              <a:t>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0" dirty="0">
                <a:latin typeface="American Typewriter"/>
                <a:cs typeface="American Typewriter"/>
              </a:rPr>
              <a:t>betwee</a:t>
            </a:r>
            <a:r>
              <a:rPr sz="2200" spc="-85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50" dirty="0">
                <a:latin typeface="American Typewriter"/>
                <a:cs typeface="American Typewriter"/>
              </a:rPr>
              <a:t>languages,</a:t>
            </a:r>
            <a:r>
              <a:rPr sz="2200" spc="-30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mistakes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60" dirty="0">
                <a:latin typeface="American Typewriter"/>
                <a:cs typeface="American Typewriter"/>
              </a:rPr>
              <a:t>d</a:t>
            </a:r>
            <a:r>
              <a:rPr sz="2200" spc="-50" dirty="0">
                <a:latin typeface="American Typewriter"/>
                <a:cs typeface="American Typewriter"/>
              </a:rPr>
              <a:t>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5" dirty="0">
                <a:latin typeface="American Typewriter"/>
                <a:cs typeface="American Typewriter"/>
              </a:rPr>
              <a:t>happen</a:t>
            </a:r>
            <a:r>
              <a:rPr sz="2200" spc="-40" dirty="0">
                <a:latin typeface="American Typewriter"/>
                <a:cs typeface="American Typewriter"/>
              </a:rPr>
              <a:t>.</a:t>
            </a:r>
            <a:r>
              <a:rPr sz="2200" dirty="0">
                <a:latin typeface="American Typewriter"/>
                <a:cs typeface="American Typewriter"/>
              </a:rPr>
              <a:t>	</a:t>
            </a:r>
            <a:r>
              <a:rPr sz="2200" spc="-7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key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5" dirty="0">
                <a:latin typeface="American Typewriter"/>
                <a:cs typeface="American Typewriter"/>
              </a:rPr>
              <a:t>a</a:t>
            </a:r>
            <a:r>
              <a:rPr sz="2200" spc="-15" dirty="0">
                <a:latin typeface="American Typewriter"/>
                <a:cs typeface="American Typewriter"/>
              </a:rPr>
              <a:t> </a:t>
            </a:r>
            <a:r>
              <a:rPr sz="2200" spc="-65" dirty="0">
                <a:latin typeface="American Typewriter"/>
                <a:cs typeface="American Typewriter"/>
              </a:rPr>
              <a:t>successful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interpretatio</a:t>
            </a:r>
            <a:r>
              <a:rPr sz="2200" spc="-215" dirty="0">
                <a:latin typeface="American Typewriter"/>
                <a:cs typeface="American Typewriter"/>
              </a:rPr>
              <a:t>n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is</a:t>
            </a:r>
            <a:r>
              <a:rPr sz="2200" spc="-70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knowing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ho</a:t>
            </a:r>
            <a:r>
              <a:rPr sz="2200" spc="-145" dirty="0">
                <a:latin typeface="American Typewriter"/>
                <a:cs typeface="American Typewriter"/>
              </a:rPr>
              <a:t>w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handl</a:t>
            </a:r>
            <a:r>
              <a:rPr sz="2200" spc="-10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70" dirty="0">
                <a:latin typeface="American Typewriter"/>
                <a:cs typeface="American Typewriter"/>
              </a:rPr>
              <a:t>these</a:t>
            </a:r>
            <a:r>
              <a:rPr sz="2200" spc="-35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mistakes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0" dirty="0">
                <a:latin typeface="American Typewriter"/>
                <a:cs typeface="American Typewriter"/>
              </a:rPr>
              <a:t>b</a:t>
            </a:r>
            <a:r>
              <a:rPr sz="2200" spc="-135" dirty="0">
                <a:latin typeface="American Typewriter"/>
                <a:cs typeface="American Typewriter"/>
              </a:rPr>
              <a:t>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requesting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clarification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repairing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what</a:t>
            </a:r>
            <a:r>
              <a:rPr sz="2200" spc="-80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may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0" dirty="0">
                <a:latin typeface="American Typewriter"/>
                <a:cs typeface="American Typewriter"/>
              </a:rPr>
              <a:t>hav</a:t>
            </a:r>
            <a:r>
              <a:rPr sz="2200" spc="-8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0" dirty="0">
                <a:latin typeface="American Typewriter"/>
                <a:cs typeface="American Typewriter"/>
              </a:rPr>
              <a:t>alread</a:t>
            </a:r>
            <a:r>
              <a:rPr sz="2200" spc="-150" dirty="0">
                <a:latin typeface="American Typewriter"/>
                <a:cs typeface="American Typewriter"/>
              </a:rPr>
              <a:t>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30" dirty="0">
                <a:latin typeface="American Typewriter"/>
                <a:cs typeface="American Typewriter"/>
              </a:rPr>
              <a:t>been</a:t>
            </a:r>
            <a:r>
              <a:rPr sz="2200" spc="-20" dirty="0">
                <a:latin typeface="American Typewriter"/>
                <a:cs typeface="American Typewriter"/>
              </a:rPr>
              <a:t> </a:t>
            </a:r>
            <a:r>
              <a:rPr sz="2200" spc="-150" dirty="0">
                <a:latin typeface="American Typewriter"/>
                <a:cs typeface="American Typewriter"/>
              </a:rPr>
              <a:t>misinterpreted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ensur</a:t>
            </a:r>
            <a:r>
              <a:rPr sz="2200" spc="-9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-7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accurac</a:t>
            </a:r>
            <a:r>
              <a:rPr sz="2200" spc="-120" dirty="0">
                <a:latin typeface="American Typewriter"/>
                <a:cs typeface="American Typewriter"/>
              </a:rPr>
              <a:t>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o</a:t>
            </a:r>
            <a:r>
              <a:rPr sz="2200" spc="-55" dirty="0">
                <a:latin typeface="American Typewriter"/>
                <a:cs typeface="American Typewriter"/>
              </a:rPr>
              <a:t>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5" dirty="0">
                <a:latin typeface="American Typewriter"/>
                <a:cs typeface="American Typewriter"/>
              </a:rPr>
              <a:t>message.</a:t>
            </a:r>
            <a:r>
              <a:rPr sz="2200" spc="2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This</a:t>
            </a:r>
            <a:r>
              <a:rPr sz="2200" spc="-55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study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ha</a:t>
            </a:r>
            <a:r>
              <a:rPr sz="2200" spc="-55" dirty="0">
                <a:latin typeface="American Typewriter"/>
                <a:cs typeface="American Typewriter"/>
              </a:rPr>
              <a:t>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investigate</a:t>
            </a:r>
            <a:r>
              <a:rPr sz="2200" spc="-135" dirty="0">
                <a:latin typeface="American Typewriter"/>
                <a:cs typeface="American Typewriter"/>
              </a:rPr>
              <a:t>d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how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interpreter</a:t>
            </a:r>
            <a:r>
              <a:rPr sz="2200" spc="-165" dirty="0">
                <a:latin typeface="American Typewriter"/>
                <a:cs typeface="American Typewriter"/>
              </a:rPr>
              <a:t>s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workin</a:t>
            </a:r>
            <a:r>
              <a:rPr sz="2200" spc="-160" dirty="0">
                <a:latin typeface="American Typewriter"/>
                <a:cs typeface="American Typewriter"/>
              </a:rPr>
              <a:t>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together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95" dirty="0">
                <a:latin typeface="American Typewriter"/>
                <a:cs typeface="American Typewriter"/>
              </a:rPr>
              <a:t>in</a:t>
            </a:r>
            <a:r>
              <a:rPr sz="2200" spc="-105" dirty="0">
                <a:latin typeface="American Typewriter"/>
                <a:cs typeface="American Typewriter"/>
              </a:rPr>
              <a:t> 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80" dirty="0">
                <a:latin typeface="American Typewriter"/>
                <a:cs typeface="American Typewriter"/>
              </a:rPr>
              <a:t>lega</a:t>
            </a:r>
            <a:r>
              <a:rPr sz="2200" spc="-50" dirty="0">
                <a:latin typeface="American Typewriter"/>
                <a:cs typeface="American Typewriter"/>
              </a:rPr>
              <a:t>l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setting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5" dirty="0">
                <a:latin typeface="American Typewriter"/>
                <a:cs typeface="American Typewriter"/>
              </a:rPr>
              <a:t>choose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5" dirty="0">
                <a:latin typeface="American Typewriter"/>
                <a:cs typeface="American Typewriter"/>
              </a:rPr>
              <a:t>request</a:t>
            </a:r>
            <a:r>
              <a:rPr sz="2200" spc="-4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necessar</a:t>
            </a:r>
            <a:r>
              <a:rPr sz="2200" spc="-80" dirty="0">
                <a:latin typeface="American Typewriter"/>
                <a:cs typeface="American Typewriter"/>
              </a:rPr>
              <a:t>y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clarification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and</a:t>
            </a:r>
            <a:r>
              <a:rPr sz="2200" spc="-90" dirty="0">
                <a:latin typeface="American Typewriter"/>
                <a:cs typeface="American Typewriter"/>
              </a:rPr>
              <a:t> ho</a:t>
            </a:r>
            <a:r>
              <a:rPr sz="2200" spc="-145" dirty="0">
                <a:latin typeface="American Typewriter"/>
                <a:cs typeface="American Typewriter"/>
              </a:rPr>
              <a:t>w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they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correct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90" dirty="0">
                <a:latin typeface="American Typewriter"/>
                <a:cs typeface="American Typewriter"/>
              </a:rPr>
              <a:t>their</a:t>
            </a:r>
            <a:r>
              <a:rPr sz="2200" spc="-100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interpretatio</a:t>
            </a:r>
            <a:r>
              <a:rPr sz="2200" spc="-215" dirty="0">
                <a:latin typeface="American Typewriter"/>
                <a:cs typeface="American Typewriter"/>
              </a:rPr>
              <a:t>n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errors.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514" y="9493602"/>
            <a:ext cx="4605735" cy="7067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40536" y="9700630"/>
            <a:ext cx="1674495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="1" spc="-40" dirty="0">
                <a:latin typeface="American Typewriter"/>
                <a:cs typeface="American Typewriter"/>
              </a:rPr>
              <a:t>Objectives</a:t>
            </a:r>
            <a:endParaRPr sz="2550">
              <a:latin typeface="American Typewriter"/>
              <a:cs typeface="American Typewrit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1149" y="10558268"/>
            <a:ext cx="4385945" cy="365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sz="2200" spc="-145" dirty="0">
                <a:latin typeface="American Typewriter"/>
                <a:cs typeface="American Typewriter"/>
              </a:rPr>
              <a:t>By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lookin</a:t>
            </a:r>
            <a:r>
              <a:rPr sz="2200" spc="-125" dirty="0">
                <a:latin typeface="American Typewriter"/>
                <a:cs typeface="American Typewriter"/>
              </a:rPr>
              <a:t>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a</a:t>
            </a:r>
            <a:r>
              <a:rPr sz="2200" spc="-125" dirty="0">
                <a:latin typeface="American Typewriter"/>
                <a:cs typeface="American Typewriter"/>
              </a:rPr>
              <a:t>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00" dirty="0">
                <a:latin typeface="American Typewriter"/>
                <a:cs typeface="American Typewriter"/>
              </a:rPr>
              <a:t>wha</a:t>
            </a:r>
            <a:r>
              <a:rPr sz="2200" spc="-114" dirty="0">
                <a:latin typeface="American Typewriter"/>
                <a:cs typeface="American Typewriter"/>
              </a:rPr>
              <a:t>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methods</a:t>
            </a:r>
            <a:r>
              <a:rPr sz="2200" spc="-45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interpreter</a:t>
            </a:r>
            <a:r>
              <a:rPr sz="2200" spc="-165" dirty="0">
                <a:latin typeface="American Typewriter"/>
                <a:cs typeface="American Typewriter"/>
              </a:rPr>
              <a:t>s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ar</a:t>
            </a:r>
            <a:r>
              <a:rPr sz="2200" spc="-10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95" dirty="0">
                <a:latin typeface="American Typewriter"/>
                <a:cs typeface="American Typewriter"/>
              </a:rPr>
              <a:t>currently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utilizin</a:t>
            </a:r>
            <a:r>
              <a:rPr sz="2200" spc="-204" dirty="0">
                <a:latin typeface="American Typewriter"/>
                <a:cs typeface="American Typewriter"/>
              </a:rPr>
              <a:t>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-70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clarify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repair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90" dirty="0">
                <a:latin typeface="American Typewriter"/>
                <a:cs typeface="American Typewriter"/>
              </a:rPr>
              <a:t>their</a:t>
            </a:r>
            <a:r>
              <a:rPr sz="2200" spc="-100" dirty="0">
                <a:latin typeface="American Typewriter"/>
                <a:cs typeface="American Typewriter"/>
              </a:rPr>
              <a:t> </a:t>
            </a:r>
            <a:r>
              <a:rPr sz="2200" spc="-160" dirty="0">
                <a:latin typeface="American Typewriter"/>
                <a:cs typeface="American Typewriter"/>
              </a:rPr>
              <a:t>interpretations</a:t>
            </a:r>
            <a:r>
              <a:rPr sz="2200" spc="-85" dirty="0">
                <a:latin typeface="American Typewriter"/>
                <a:cs typeface="American Typewriter"/>
              </a:rPr>
              <a:t>,</a:t>
            </a:r>
            <a:r>
              <a:rPr sz="2200" spc="70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this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research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5" dirty="0">
                <a:latin typeface="American Typewriter"/>
                <a:cs typeface="American Typewriter"/>
              </a:rPr>
              <a:t>seeks</a:t>
            </a:r>
            <a:r>
              <a:rPr sz="2200" spc="-1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understand:</a:t>
            </a:r>
            <a:endParaRPr sz="2200">
              <a:latin typeface="American Typewriter"/>
              <a:cs typeface="American Typewriter"/>
            </a:endParaRPr>
          </a:p>
          <a:p>
            <a:pPr marL="431165" marR="377190" indent="-418465">
              <a:lnSpc>
                <a:spcPts val="2620"/>
              </a:lnSpc>
              <a:spcBef>
                <a:spcPts val="1440"/>
              </a:spcBef>
              <a:buFont typeface="American Typewriter"/>
              <a:buAutoNum type="arabicPlain"/>
              <a:tabLst>
                <a:tab pos="168275" algn="l"/>
                <a:tab pos="431165" algn="l"/>
              </a:tabLst>
            </a:pPr>
            <a:r>
              <a:rPr sz="2200" spc="5" dirty="0">
                <a:latin typeface="American Typewriter"/>
                <a:cs typeface="American Typewriter"/>
              </a:rPr>
              <a:t>.</a:t>
            </a:r>
            <a:r>
              <a:rPr sz="2200" dirty="0">
                <a:latin typeface="Helvetica"/>
                <a:cs typeface="Helvetica"/>
              </a:rPr>
              <a:t> 	</a:t>
            </a:r>
            <a:r>
              <a:rPr sz="2200" spc="-114" dirty="0">
                <a:latin typeface="American Typewriter"/>
                <a:cs typeface="American Typewriter"/>
              </a:rPr>
              <a:t>What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95" dirty="0">
                <a:latin typeface="American Typewriter"/>
                <a:cs typeface="American Typewriter"/>
              </a:rPr>
              <a:t>strategies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ar</a:t>
            </a:r>
            <a:r>
              <a:rPr sz="2200" spc="-10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95" dirty="0">
                <a:latin typeface="American Typewriter"/>
                <a:cs typeface="American Typewriter"/>
              </a:rPr>
              <a:t>currently</a:t>
            </a:r>
            <a:r>
              <a:rPr sz="2200" spc="-95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being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implemented</a:t>
            </a:r>
            <a:endParaRPr sz="2200">
              <a:latin typeface="American Typewriter"/>
              <a:cs typeface="American Typewriter"/>
            </a:endParaRPr>
          </a:p>
          <a:p>
            <a:pPr marL="431165" marR="175895" indent="-418465">
              <a:lnSpc>
                <a:spcPct val="99900"/>
              </a:lnSpc>
              <a:spcBef>
                <a:spcPts val="1250"/>
              </a:spcBef>
              <a:buFont typeface="American Typewriter"/>
              <a:buAutoNum type="arabicPlain"/>
              <a:tabLst>
                <a:tab pos="168275" algn="l"/>
                <a:tab pos="431165" algn="l"/>
              </a:tabLst>
            </a:pPr>
            <a:r>
              <a:rPr sz="2200" spc="5" dirty="0">
                <a:latin typeface="American Typewriter"/>
                <a:cs typeface="American Typewriter"/>
              </a:rPr>
              <a:t>.</a:t>
            </a:r>
            <a:r>
              <a:rPr sz="2200" dirty="0">
                <a:latin typeface="Helvetica"/>
                <a:cs typeface="Helvetica"/>
              </a:rPr>
              <a:t> 	</a:t>
            </a:r>
            <a:r>
              <a:rPr sz="2200" spc="-195" dirty="0">
                <a:latin typeface="American Typewriter"/>
                <a:cs typeface="American Typewriter"/>
              </a:rPr>
              <a:t>If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there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ar</a:t>
            </a:r>
            <a:r>
              <a:rPr sz="2200" spc="-10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0" dirty="0">
                <a:latin typeface="American Typewriter"/>
                <a:cs typeface="American Typewriter"/>
              </a:rPr>
              <a:t>specific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5" dirty="0">
                <a:latin typeface="American Typewriter"/>
                <a:cs typeface="American Typewriter"/>
              </a:rPr>
              <a:t>strategies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190" dirty="0">
                <a:latin typeface="American Typewriter"/>
                <a:cs typeface="American Typewriter"/>
              </a:rPr>
              <a:t>that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ar</a:t>
            </a:r>
            <a:r>
              <a:rPr sz="2200" spc="-10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55" dirty="0">
                <a:latin typeface="American Typewriter"/>
                <a:cs typeface="American Typewriter"/>
              </a:rPr>
              <a:t>used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more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ofte</a:t>
            </a:r>
            <a:r>
              <a:rPr sz="2200" spc="-145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or</a:t>
            </a:r>
            <a:r>
              <a:rPr sz="2200" spc="-9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more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successfully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75" dirty="0">
                <a:latin typeface="American Typewriter"/>
                <a:cs typeface="American Typewriter"/>
              </a:rPr>
              <a:t>than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others.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00539" y="2268691"/>
            <a:ext cx="4605735" cy="706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91662" y="2268691"/>
            <a:ext cx="4466123" cy="7329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462008" y="2268691"/>
            <a:ext cx="4397766" cy="7067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23624" y="2475719"/>
            <a:ext cx="1173480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47910" algn="l"/>
              </a:tabLst>
            </a:pPr>
            <a:r>
              <a:rPr sz="2550" b="1" spc="-114" dirty="0">
                <a:latin typeface="American Typewriter"/>
                <a:cs typeface="American Typewriter"/>
              </a:rPr>
              <a:t>Methods	</a:t>
            </a:r>
            <a:r>
              <a:rPr sz="2550" b="1" spc="-20" dirty="0">
                <a:latin typeface="American Typewriter"/>
                <a:cs typeface="American Typewriter"/>
              </a:rPr>
              <a:t>Conclusion</a:t>
            </a:r>
            <a:endParaRPr sz="2550">
              <a:latin typeface="American Typewriter"/>
              <a:cs typeface="American Typewrit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820563" y="2488808"/>
            <a:ext cx="1201420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="1" spc="-60" dirty="0">
                <a:latin typeface="American Typewriter"/>
                <a:cs typeface="American Typewriter"/>
              </a:rPr>
              <a:t>Results</a:t>
            </a:r>
            <a:endParaRPr sz="2550">
              <a:latin typeface="American Typewriter"/>
              <a:cs typeface="American Typewrite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03851" y="9319293"/>
            <a:ext cx="9488074" cy="2322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496911" y="9458699"/>
            <a:ext cx="4431220" cy="6980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23314" y="9661364"/>
            <a:ext cx="1781175" cy="35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="1" spc="-50" dirty="0">
                <a:latin typeface="American Typewriter"/>
                <a:cs typeface="American Typewriter"/>
              </a:rPr>
              <a:t>References</a:t>
            </a:r>
            <a:endParaRPr sz="2550">
              <a:latin typeface="American Typewriter"/>
              <a:cs typeface="American Typewrite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43545" y="10315926"/>
            <a:ext cx="4160520" cy="654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50" spc="-50" dirty="0">
                <a:latin typeface="American Typewriter"/>
                <a:cs typeface="American Typewriter"/>
              </a:rPr>
              <a:t>Boinis,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60" dirty="0">
                <a:latin typeface="American Typewriter"/>
                <a:cs typeface="American Typewriter"/>
              </a:rPr>
              <a:t>Mickelson,</a:t>
            </a:r>
            <a:r>
              <a:rPr sz="1450" spc="40" dirty="0">
                <a:latin typeface="American Typewriter"/>
                <a:cs typeface="American Typewriter"/>
              </a:rPr>
              <a:t> G., </a:t>
            </a:r>
            <a:r>
              <a:rPr sz="1450" spc="-35" dirty="0">
                <a:latin typeface="American Typewriter"/>
                <a:cs typeface="American Typewriter"/>
              </a:rPr>
              <a:t>Gordon,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Krouse,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215" dirty="0">
                <a:latin typeface="American Typewriter"/>
                <a:cs typeface="American Typewriter"/>
              </a:rPr>
              <a:t>&amp;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dirty="0">
                <a:latin typeface="American Typewriter"/>
                <a:cs typeface="American Typewriter"/>
              </a:rPr>
              <a:t>Swab</a:t>
            </a:r>
            <a:r>
              <a:rPr sz="1450" spc="-5" dirty="0">
                <a:latin typeface="American Typewriter"/>
                <a:cs typeface="American Typewriter"/>
              </a:rPr>
              <a:t>e</a:t>
            </a:r>
            <a:r>
              <a:rPr sz="1450" spc="-250" dirty="0">
                <a:latin typeface="American Typewriter"/>
                <a:cs typeface="American Typewriter"/>
              </a:rPr>
              <a:t>y</a:t>
            </a:r>
            <a:r>
              <a:rPr sz="1450" spc="5" dirty="0">
                <a:latin typeface="American Typewriter"/>
                <a:cs typeface="American Typewriter"/>
              </a:rPr>
              <a:t>. </a:t>
            </a:r>
            <a:r>
              <a:rPr sz="1450" spc="-180" dirty="0">
                <a:latin typeface="American Typewriter"/>
                <a:cs typeface="American Typewriter"/>
              </a:rPr>
              <a:t>(</a:t>
            </a:r>
            <a:r>
              <a:rPr sz="1450" spc="-45" dirty="0">
                <a:latin typeface="American Typewriter"/>
                <a:cs typeface="American Typewriter"/>
              </a:rPr>
              <a:t>n.d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85" dirty="0">
                <a:latin typeface="American Typewriter"/>
                <a:cs typeface="American Typewriter"/>
              </a:rPr>
              <a:t>).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35" dirty="0">
                <a:latin typeface="American Typewriter"/>
                <a:cs typeface="American Typewriter"/>
              </a:rPr>
              <a:t>The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Interpreting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10" dirty="0">
                <a:latin typeface="American Typewriter"/>
                <a:cs typeface="American Typewriter"/>
              </a:rPr>
              <a:t>Process: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Introduction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and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Skills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50" dirty="0">
                <a:latin typeface="American Typewriter"/>
                <a:cs typeface="American Typewriter"/>
              </a:rPr>
              <a:t>Practice.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75" dirty="0">
                <a:latin typeface="American Typewriter"/>
                <a:cs typeface="American Typewriter"/>
              </a:rPr>
              <a:t>73-93.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543545" y="11205719"/>
            <a:ext cx="4267835" cy="880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450" spc="-45" dirty="0">
                <a:latin typeface="American Typewriter"/>
                <a:cs typeface="American Typewriter"/>
              </a:rPr>
              <a:t>Consecutiv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an</a:t>
            </a:r>
            <a:r>
              <a:rPr sz="1450" spc="-65" dirty="0">
                <a:latin typeface="American Typewriter"/>
                <a:cs typeface="American Typewriter"/>
              </a:rPr>
              <a:t>d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60" dirty="0">
                <a:latin typeface="American Typewriter"/>
                <a:cs typeface="American Typewriter"/>
              </a:rPr>
              <a:t>Simultaneous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interpreting</a:t>
            </a:r>
            <a:r>
              <a:rPr sz="1450" spc="-60" dirty="0">
                <a:latin typeface="American Typewriter"/>
                <a:cs typeface="American Typewriter"/>
              </a:rPr>
              <a:t>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(2005).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In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204" dirty="0">
                <a:latin typeface="American Typewriter"/>
                <a:cs typeface="American Typewriter"/>
              </a:rPr>
              <a:t>T</a:t>
            </a:r>
            <a:r>
              <a:rPr sz="1450" spc="5" dirty="0">
                <a:latin typeface="American Typewriter"/>
                <a:cs typeface="American Typewriter"/>
              </a:rPr>
              <a:t>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Janzen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(Ed.),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204" dirty="0">
                <a:latin typeface="American Typewriter"/>
                <a:cs typeface="American Typewriter"/>
              </a:rPr>
              <a:t>T</a:t>
            </a:r>
            <a:r>
              <a:rPr sz="1450" spc="-35" dirty="0">
                <a:latin typeface="American Typewriter"/>
                <a:cs typeface="American Typewriter"/>
              </a:rPr>
              <a:t>opic</a:t>
            </a:r>
            <a:r>
              <a:rPr sz="1450" spc="-30" dirty="0">
                <a:latin typeface="American Typewriter"/>
                <a:cs typeface="American Typewriter"/>
              </a:rPr>
              <a:t>s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i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signed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language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interpretin</a:t>
            </a:r>
            <a:r>
              <a:rPr sz="1450" spc="-114" dirty="0">
                <a:latin typeface="American Typewriter"/>
                <a:cs typeface="American Typewriter"/>
              </a:rPr>
              <a:t>g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theory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an</a:t>
            </a:r>
            <a:r>
              <a:rPr sz="1450" spc="-65" dirty="0">
                <a:latin typeface="American Typewriter"/>
                <a:cs typeface="American Typewriter"/>
              </a:rPr>
              <a:t>d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practice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(pp.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135-164).</a:t>
            </a:r>
            <a:endParaRPr sz="145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</a:pPr>
            <a:r>
              <a:rPr sz="1450" spc="-80" dirty="0">
                <a:latin typeface="American Typewriter"/>
                <a:cs typeface="American Typewriter"/>
              </a:rPr>
              <a:t>Amsterdam: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J.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Benjamins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0" dirty="0">
                <a:latin typeface="American Typewriter"/>
                <a:cs typeface="American Typewriter"/>
              </a:rPr>
              <a:t>Pub.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543545" y="12322427"/>
            <a:ext cx="4208780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450" spc="-95" dirty="0">
                <a:latin typeface="American Typewriter"/>
                <a:cs typeface="American Typewriter"/>
              </a:rPr>
              <a:t>Highl</a:t>
            </a:r>
            <a:r>
              <a:rPr sz="1450" spc="-105" dirty="0">
                <a:latin typeface="American Typewriter"/>
                <a:cs typeface="American Typewriter"/>
              </a:rPr>
              <a:t>y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Effective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Cour</a:t>
            </a:r>
            <a:r>
              <a:rPr sz="1450" spc="-55" dirty="0">
                <a:latin typeface="American Typewriter"/>
                <a:cs typeface="American Typewriter"/>
              </a:rPr>
              <a:t>t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Interpreting</a:t>
            </a:r>
            <a:r>
              <a:rPr sz="1450" spc="10" dirty="0">
                <a:latin typeface="American Typewriter"/>
                <a:cs typeface="American Typewriter"/>
              </a:rPr>
              <a:t> </a:t>
            </a:r>
            <a:r>
              <a:rPr sz="1450" spc="-204" dirty="0">
                <a:latin typeface="American Typewriter"/>
                <a:cs typeface="American Typewriter"/>
              </a:rPr>
              <a:t>T</a:t>
            </a:r>
            <a:r>
              <a:rPr sz="1450" spc="-25" dirty="0">
                <a:latin typeface="American Typewriter"/>
                <a:cs typeface="American Typewriter"/>
              </a:rPr>
              <a:t>eam</a:t>
            </a:r>
            <a:r>
              <a:rPr sz="1450" spc="-15" dirty="0">
                <a:latin typeface="American Typewriter"/>
                <a:cs typeface="American Typewriter"/>
              </a:rPr>
              <a:t>s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i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Action!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30" dirty="0">
                <a:latin typeface="American Typewriter"/>
                <a:cs typeface="American Typewriter"/>
              </a:rPr>
              <a:t>Series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[Motion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picture]</a:t>
            </a:r>
            <a:r>
              <a:rPr sz="1450" spc="-60" dirty="0">
                <a:latin typeface="American Typewriter"/>
                <a:cs typeface="American Typewriter"/>
              </a:rPr>
              <a:t>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(2014).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35" dirty="0">
                <a:latin typeface="American Typewriter"/>
                <a:cs typeface="American Typewriter"/>
              </a:rPr>
              <a:t>UNC-MARIE.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Mathers,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95" dirty="0">
                <a:latin typeface="American Typewriter"/>
                <a:cs typeface="American Typewriter"/>
              </a:rPr>
              <a:t>C</a:t>
            </a:r>
            <a:r>
              <a:rPr sz="1450" spc="40" dirty="0">
                <a:latin typeface="American Typewriter"/>
                <a:cs typeface="American Typewriter"/>
              </a:rPr>
              <a:t>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(2009).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35" dirty="0">
                <a:latin typeface="American Typewriter"/>
                <a:cs typeface="American Typewriter"/>
              </a:rPr>
              <a:t>The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25" dirty="0">
                <a:latin typeface="American Typewriter"/>
                <a:cs typeface="American Typewriter"/>
              </a:rPr>
              <a:t>Dea</a:t>
            </a:r>
            <a:r>
              <a:rPr sz="1450" spc="-10" dirty="0">
                <a:latin typeface="American Typewriter"/>
                <a:cs typeface="American Typewriter"/>
              </a:rPr>
              <a:t>f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Interpreter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In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65" dirty="0">
                <a:latin typeface="American Typewriter"/>
                <a:cs typeface="American Typewriter"/>
              </a:rPr>
              <a:t>Court: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543545" y="13218177"/>
            <a:ext cx="429196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299"/>
              </a:lnSpc>
            </a:pPr>
            <a:r>
              <a:rPr sz="1450" spc="-114" dirty="0">
                <a:latin typeface="American Typewriter"/>
                <a:cs typeface="American Typewriter"/>
              </a:rPr>
              <a:t>An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65" dirty="0">
                <a:latin typeface="American Typewriter"/>
                <a:cs typeface="American Typewriter"/>
              </a:rPr>
              <a:t>Accommodation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That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Is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More</a:t>
            </a:r>
            <a:r>
              <a:rPr sz="1450" spc="15" dirty="0">
                <a:latin typeface="American Typewriter"/>
                <a:cs typeface="American Typewriter"/>
              </a:rPr>
              <a:t> </a:t>
            </a:r>
            <a:r>
              <a:rPr sz="1450" spc="-65" dirty="0">
                <a:latin typeface="American Typewriter"/>
                <a:cs typeface="American Typewriter"/>
              </a:rPr>
              <a:t>Than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5" dirty="0">
                <a:latin typeface="American Typewriter"/>
                <a:cs typeface="American Typewriter"/>
              </a:rPr>
              <a:t>Reasonable.</a:t>
            </a:r>
            <a:r>
              <a:rPr sz="1450" spc="-10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Mille</a:t>
            </a:r>
            <a:r>
              <a:rPr sz="1450" spc="-210" dirty="0">
                <a:latin typeface="American Typewriter"/>
                <a:cs typeface="American Typewriter"/>
              </a:rPr>
              <a:t>r</a:t>
            </a:r>
            <a:r>
              <a:rPr sz="1450" spc="5" dirty="0">
                <a:latin typeface="American Typewriter"/>
                <a:cs typeface="American Typewriter"/>
              </a:rPr>
              <a:t>,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220" dirty="0">
                <a:latin typeface="American Typewriter"/>
                <a:cs typeface="American Typewriter"/>
              </a:rPr>
              <a:t>V</a:t>
            </a:r>
            <a:r>
              <a:rPr sz="1450" spc="5" dirty="0">
                <a:latin typeface="American Typewriter"/>
                <a:cs typeface="American Typewriter"/>
              </a:rPr>
              <a:t>.,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215" dirty="0">
                <a:latin typeface="American Typewriter"/>
                <a:cs typeface="American Typewriter"/>
              </a:rPr>
              <a:t>&amp;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5" dirty="0">
                <a:latin typeface="American Typewriter"/>
                <a:cs typeface="American Typewriter"/>
              </a:rPr>
              <a:t>Matthews,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95" dirty="0">
                <a:latin typeface="American Typewriter"/>
                <a:cs typeface="American Typewriter"/>
              </a:rPr>
              <a:t>C</a:t>
            </a:r>
            <a:r>
              <a:rPr sz="1450" spc="40" dirty="0">
                <a:latin typeface="American Typewriter"/>
                <a:cs typeface="American Typewriter"/>
              </a:rPr>
              <a:t>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(</a:t>
            </a:r>
            <a:r>
              <a:rPr sz="1450" spc="-45" dirty="0">
                <a:latin typeface="American Typewriter"/>
                <a:cs typeface="American Typewriter"/>
              </a:rPr>
              <a:t>n.d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85" dirty="0">
                <a:latin typeface="American Typewriter"/>
                <a:cs typeface="American Typewriter"/>
              </a:rPr>
              <a:t>).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60" dirty="0">
                <a:latin typeface="American Typewriter"/>
                <a:cs typeface="American Typewriter"/>
              </a:rPr>
              <a:t>Repair</a:t>
            </a:r>
            <a:r>
              <a:rPr sz="1450" spc="-50" dirty="0">
                <a:latin typeface="American Typewriter"/>
                <a:cs typeface="American Typewriter"/>
              </a:rPr>
              <a:t>s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in</a:t>
            </a:r>
            <a:r>
              <a:rPr sz="1450" spc="-7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American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Sign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Languag</a:t>
            </a:r>
            <a:r>
              <a:rPr sz="1450" spc="-35" dirty="0">
                <a:latin typeface="American Typewriter"/>
                <a:cs typeface="American Typewriter"/>
              </a:rPr>
              <a:t>e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Interpreting: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Interpreting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543545" y="14108155"/>
            <a:ext cx="4191000" cy="886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750">
              <a:lnSpc>
                <a:spcPct val="102699"/>
              </a:lnSpc>
            </a:pPr>
            <a:r>
              <a:rPr sz="1450" spc="-50" dirty="0">
                <a:latin typeface="American Typewriter"/>
                <a:cs typeface="American Typewriter"/>
              </a:rPr>
              <a:t>Strategies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an</a:t>
            </a:r>
            <a:r>
              <a:rPr sz="1450" spc="-65" dirty="0">
                <a:latin typeface="American Typewriter"/>
                <a:cs typeface="American Typewriter"/>
              </a:rPr>
              <a:t>d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Frequencies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i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Interpretations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from</a:t>
            </a:r>
            <a:r>
              <a:rPr sz="1450" spc="-50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English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to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American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40" dirty="0">
                <a:latin typeface="American Typewriter"/>
                <a:cs typeface="American Typewriter"/>
              </a:rPr>
              <a:t>Sign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30" dirty="0">
                <a:latin typeface="American Typewriter"/>
                <a:cs typeface="American Typewriter"/>
              </a:rPr>
              <a:t>Language.</a:t>
            </a:r>
            <a:endParaRPr sz="1450">
              <a:latin typeface="American Typewriter"/>
              <a:cs typeface="American Typewriter"/>
            </a:endParaRPr>
          </a:p>
          <a:p>
            <a:pPr marL="12700" marR="5080">
              <a:lnSpc>
                <a:spcPts val="1789"/>
              </a:lnSpc>
              <a:spcBef>
                <a:spcPts val="15"/>
              </a:spcBef>
            </a:pPr>
            <a:r>
              <a:rPr sz="1450" spc="-60" dirty="0">
                <a:latin typeface="American Typewriter"/>
                <a:cs typeface="American Typewriter"/>
              </a:rPr>
              <a:t>Wilcox,</a:t>
            </a:r>
            <a:r>
              <a:rPr sz="1450" spc="4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P</a:t>
            </a:r>
            <a:r>
              <a:rPr sz="1450" spc="5" dirty="0">
                <a:latin typeface="American Typewriter"/>
                <a:cs typeface="American Typewriter"/>
              </a:rPr>
              <a:t>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(</a:t>
            </a:r>
            <a:r>
              <a:rPr sz="1450" spc="-45" dirty="0">
                <a:latin typeface="American Typewriter"/>
                <a:cs typeface="American Typewriter"/>
              </a:rPr>
              <a:t>n.d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85" dirty="0">
                <a:latin typeface="American Typewriter"/>
                <a:cs typeface="American Typewriter"/>
              </a:rPr>
              <a:t>).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Dua</a:t>
            </a:r>
            <a:r>
              <a:rPr sz="1450" spc="-35" dirty="0">
                <a:latin typeface="American Typewriter"/>
                <a:cs typeface="American Typewriter"/>
              </a:rPr>
              <a:t>l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Interpretation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an</a:t>
            </a:r>
            <a:r>
              <a:rPr sz="1450" spc="-65" dirty="0">
                <a:latin typeface="American Typewriter"/>
                <a:cs typeface="American Typewriter"/>
              </a:rPr>
              <a:t>d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45" dirty="0">
                <a:latin typeface="American Typewriter"/>
                <a:cs typeface="American Typewriter"/>
              </a:rPr>
              <a:t>Discourse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70" dirty="0">
                <a:latin typeface="American Typewriter"/>
                <a:cs typeface="American Typewriter"/>
              </a:rPr>
              <a:t>Ef</a:t>
            </a:r>
            <a:r>
              <a:rPr sz="1450" spc="-45" dirty="0">
                <a:latin typeface="American Typewriter"/>
                <a:cs typeface="American Typewriter"/>
              </a:rPr>
              <a:t>fectiveness</a:t>
            </a:r>
            <a:r>
              <a:rPr sz="1450" spc="3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i</a:t>
            </a:r>
            <a:r>
              <a:rPr sz="1450" spc="-160" dirty="0">
                <a:latin typeface="American Typewriter"/>
                <a:cs typeface="American Typewriter"/>
              </a:rPr>
              <a:t>n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50" dirty="0">
                <a:latin typeface="American Typewriter"/>
                <a:cs typeface="American Typewriter"/>
              </a:rPr>
              <a:t>Lega</a:t>
            </a:r>
            <a:r>
              <a:rPr sz="1450" spc="-25" dirty="0">
                <a:latin typeface="American Typewriter"/>
                <a:cs typeface="American Typewriter"/>
              </a:rPr>
              <a:t>l</a:t>
            </a:r>
            <a:r>
              <a:rPr sz="1450" spc="45" dirty="0">
                <a:latin typeface="American Typewriter"/>
                <a:cs typeface="American Typewriter"/>
              </a:rPr>
              <a:t> </a:t>
            </a:r>
            <a:r>
              <a:rPr sz="1450" spc="-50" dirty="0">
                <a:latin typeface="American Typewriter"/>
                <a:cs typeface="American Typewriter"/>
              </a:rPr>
              <a:t>Settings.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09708" y="3464243"/>
            <a:ext cx="4309110" cy="4991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900"/>
              </a:lnSpc>
            </a:pPr>
            <a:r>
              <a:rPr sz="2200" spc="-95" dirty="0">
                <a:latin typeface="American Typewriter"/>
                <a:cs typeface="American Typewriter"/>
              </a:rPr>
              <a:t>Dat</a:t>
            </a:r>
            <a:r>
              <a:rPr sz="2200" spc="-90" dirty="0">
                <a:latin typeface="American Typewriter"/>
                <a:cs typeface="American Typewriter"/>
              </a:rPr>
              <a:t>a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0" dirty="0">
                <a:latin typeface="American Typewriter"/>
                <a:cs typeface="American Typewriter"/>
              </a:rPr>
              <a:t>availabl</a:t>
            </a:r>
            <a:r>
              <a:rPr sz="2200" spc="-105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o</a:t>
            </a:r>
            <a:r>
              <a:rPr sz="2200" spc="-100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0" dirty="0">
                <a:latin typeface="American Typewriter"/>
                <a:cs typeface="American Typewriter"/>
              </a:rPr>
              <a:t>DV</a:t>
            </a:r>
            <a:r>
              <a:rPr sz="2200" spc="-65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series</a:t>
            </a:r>
            <a:r>
              <a:rPr sz="2200" spc="-40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o</a:t>
            </a:r>
            <a:r>
              <a:rPr sz="2200" spc="-55" dirty="0">
                <a:latin typeface="American Typewriter"/>
                <a:cs typeface="American Typewriter"/>
              </a:rPr>
              <a:t>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i="1" spc="20" dirty="0">
                <a:latin typeface="Athelas"/>
                <a:cs typeface="Athelas"/>
              </a:rPr>
              <a:t>Highl</a:t>
            </a:r>
            <a:r>
              <a:rPr sz="2200" i="1" spc="30" dirty="0">
                <a:latin typeface="Athelas"/>
                <a:cs typeface="Athelas"/>
              </a:rPr>
              <a:t>y</a:t>
            </a:r>
            <a:r>
              <a:rPr sz="2200" i="1" spc="150" dirty="0">
                <a:latin typeface="Athelas"/>
                <a:cs typeface="Athelas"/>
              </a:rPr>
              <a:t> </a:t>
            </a:r>
            <a:r>
              <a:rPr sz="2200" i="1" spc="120" dirty="0">
                <a:latin typeface="Athelas"/>
                <a:cs typeface="Athelas"/>
              </a:rPr>
              <a:t>Effective</a:t>
            </a:r>
            <a:r>
              <a:rPr sz="2200" i="1" spc="145" dirty="0">
                <a:latin typeface="Athelas"/>
                <a:cs typeface="Athelas"/>
              </a:rPr>
              <a:t> </a:t>
            </a:r>
            <a:r>
              <a:rPr sz="2200" i="1" spc="90" dirty="0">
                <a:latin typeface="Athelas"/>
                <a:cs typeface="Athelas"/>
              </a:rPr>
              <a:t>Court</a:t>
            </a:r>
            <a:r>
              <a:rPr sz="2200" i="1" spc="40" dirty="0">
                <a:latin typeface="Athelas"/>
                <a:cs typeface="Athelas"/>
              </a:rPr>
              <a:t> </a:t>
            </a:r>
            <a:r>
              <a:rPr sz="2200" i="1" spc="75" dirty="0">
                <a:latin typeface="Athelas"/>
                <a:cs typeface="Athelas"/>
              </a:rPr>
              <a:t>Interpreting</a:t>
            </a:r>
            <a:r>
              <a:rPr sz="2200" i="1" spc="135" dirty="0">
                <a:latin typeface="Athelas"/>
                <a:cs typeface="Athelas"/>
              </a:rPr>
              <a:t> </a:t>
            </a:r>
            <a:r>
              <a:rPr sz="2200" i="1" spc="-280" dirty="0">
                <a:latin typeface="Athelas"/>
                <a:cs typeface="Athelas"/>
              </a:rPr>
              <a:t>T</a:t>
            </a:r>
            <a:r>
              <a:rPr sz="2200" i="1" spc="285" dirty="0">
                <a:latin typeface="Athelas"/>
                <a:cs typeface="Athelas"/>
              </a:rPr>
              <a:t>eam</a:t>
            </a:r>
            <a:r>
              <a:rPr sz="2200" i="1" spc="190" dirty="0">
                <a:latin typeface="Athelas"/>
                <a:cs typeface="Athelas"/>
              </a:rPr>
              <a:t>s</a:t>
            </a:r>
            <a:r>
              <a:rPr sz="2200" i="1" spc="150" dirty="0">
                <a:latin typeface="Athelas"/>
                <a:cs typeface="Athelas"/>
              </a:rPr>
              <a:t> </a:t>
            </a:r>
            <a:r>
              <a:rPr sz="2200" i="1" spc="5" dirty="0">
                <a:latin typeface="Athelas"/>
                <a:cs typeface="Athelas"/>
              </a:rPr>
              <a:t>i</a:t>
            </a:r>
            <a:r>
              <a:rPr sz="2200" i="1" spc="20" dirty="0">
                <a:latin typeface="Athelas"/>
                <a:cs typeface="Athelas"/>
              </a:rPr>
              <a:t>n</a:t>
            </a:r>
            <a:r>
              <a:rPr sz="2200" i="1" spc="65" dirty="0">
                <a:latin typeface="Athelas"/>
                <a:cs typeface="Athelas"/>
              </a:rPr>
              <a:t> </a:t>
            </a:r>
            <a:r>
              <a:rPr sz="2200" i="1" spc="110" dirty="0">
                <a:latin typeface="Athelas"/>
                <a:cs typeface="Athelas"/>
              </a:rPr>
              <a:t>Action!</a:t>
            </a:r>
            <a:r>
              <a:rPr sz="2200" i="1" spc="60" dirty="0">
                <a:latin typeface="Athelas"/>
                <a:cs typeface="Athelas"/>
              </a:rPr>
              <a:t> </a:t>
            </a:r>
            <a:r>
              <a:rPr sz="2200" spc="-95" dirty="0">
                <a:latin typeface="American Typewriter"/>
                <a:cs typeface="American Typewriter"/>
              </a:rPr>
              <a:t>created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5" dirty="0">
                <a:latin typeface="American Typewriter"/>
                <a:cs typeface="American Typewriter"/>
              </a:rPr>
              <a:t>disperse</a:t>
            </a:r>
            <a:r>
              <a:rPr sz="2200" spc="-95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by</a:t>
            </a:r>
            <a:r>
              <a:rPr sz="2200" spc="-60" dirty="0">
                <a:latin typeface="American Typewriter"/>
                <a:cs typeface="American Typewriter"/>
              </a:rPr>
              <a:t> </a:t>
            </a:r>
            <a:r>
              <a:rPr sz="2200" spc="-160" dirty="0">
                <a:latin typeface="American Typewriter"/>
                <a:cs typeface="American Typewriter"/>
              </a:rPr>
              <a:t>Universit</a:t>
            </a:r>
            <a:r>
              <a:rPr sz="2200" spc="-190" dirty="0">
                <a:latin typeface="American Typewriter"/>
                <a:cs typeface="American Typewriter"/>
              </a:rPr>
              <a:t>y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o</a:t>
            </a:r>
            <a:r>
              <a:rPr sz="2200" spc="-55" dirty="0">
                <a:latin typeface="American Typewriter"/>
                <a:cs typeface="American Typewriter"/>
              </a:rPr>
              <a:t>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75" dirty="0">
                <a:latin typeface="American Typewriter"/>
                <a:cs typeface="American Typewriter"/>
              </a:rPr>
              <a:t>Norther</a:t>
            </a:r>
            <a:r>
              <a:rPr sz="2200" spc="-200" dirty="0">
                <a:latin typeface="American Typewriter"/>
                <a:cs typeface="American Typewriter"/>
              </a:rPr>
              <a:t>n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65" dirty="0">
                <a:latin typeface="American Typewriter"/>
                <a:cs typeface="American Typewriter"/>
              </a:rPr>
              <a:t>Colorado</a:t>
            </a:r>
            <a:r>
              <a:rPr sz="2200" spc="-3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Mid-America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80" dirty="0">
                <a:latin typeface="American Typewriter"/>
                <a:cs typeface="American Typewriter"/>
              </a:rPr>
              <a:t>Regiona</a:t>
            </a:r>
            <a:r>
              <a:rPr sz="2200" spc="-45" dirty="0">
                <a:latin typeface="American Typewriter"/>
                <a:cs typeface="American Typewriter"/>
              </a:rPr>
              <a:t>l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Interpreter</a:t>
            </a:r>
            <a:r>
              <a:rPr sz="2200" spc="-9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Education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(UNC-Marie)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was</a:t>
            </a:r>
            <a:r>
              <a:rPr sz="2200" spc="-35" dirty="0">
                <a:latin typeface="American Typewriter"/>
                <a:cs typeface="American Typewriter"/>
              </a:rPr>
              <a:t> </a:t>
            </a:r>
            <a:r>
              <a:rPr sz="2200" spc="-55" dirty="0">
                <a:latin typeface="American Typewriter"/>
                <a:cs typeface="American Typewriter"/>
              </a:rPr>
              <a:t>selected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5" dirty="0">
                <a:latin typeface="American Typewriter"/>
                <a:cs typeface="American Typewriter"/>
              </a:rPr>
              <a:t>b</a:t>
            </a:r>
            <a:r>
              <a:rPr sz="2200" spc="10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analyzed</a:t>
            </a:r>
            <a:r>
              <a:rPr sz="2200" spc="-50" dirty="0">
                <a:latin typeface="American Typewriter"/>
                <a:cs typeface="American Typewriter"/>
              </a:rPr>
              <a:t>.</a:t>
            </a:r>
            <a:r>
              <a:rPr sz="2200" spc="25" dirty="0">
                <a:latin typeface="American Typewriter"/>
                <a:cs typeface="American Typewriter"/>
              </a:rPr>
              <a:t> </a:t>
            </a:r>
            <a:r>
              <a:rPr sz="2200" spc="-7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disc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55" dirty="0">
                <a:latin typeface="American Typewriter"/>
                <a:cs typeface="American Typewriter"/>
              </a:rPr>
              <a:t>selected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titled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“Guardian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0" dirty="0">
                <a:latin typeface="American Typewriter"/>
                <a:cs typeface="American Typewriter"/>
              </a:rPr>
              <a:t>ad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Litem</a:t>
            </a:r>
            <a:r>
              <a:rPr sz="2200" spc="-8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45" dirty="0">
                <a:latin typeface="American Typewriter"/>
                <a:cs typeface="American Typewriter"/>
              </a:rPr>
              <a:t>Dea</a:t>
            </a:r>
            <a:r>
              <a:rPr sz="2200" spc="-25" dirty="0">
                <a:latin typeface="American Typewriter"/>
                <a:cs typeface="American Typewriter"/>
              </a:rPr>
              <a:t>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0" dirty="0">
                <a:latin typeface="American Typewriter"/>
                <a:cs typeface="American Typewriter"/>
              </a:rPr>
              <a:t>Chil</a:t>
            </a:r>
            <a:r>
              <a:rPr sz="2200" spc="-12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Meeting”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contains</a:t>
            </a:r>
            <a:r>
              <a:rPr sz="2200" spc="-55" dirty="0">
                <a:latin typeface="American Typewriter"/>
                <a:cs typeface="American Typewriter"/>
              </a:rPr>
              <a:t> </a:t>
            </a:r>
            <a:r>
              <a:rPr sz="2200" spc="-25" dirty="0">
                <a:latin typeface="American Typewriter"/>
                <a:cs typeface="American Typewriter"/>
              </a:rPr>
              <a:t>a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45" dirty="0">
                <a:latin typeface="American Typewriter"/>
                <a:cs typeface="American Typewriter"/>
              </a:rPr>
              <a:t>Dea</a:t>
            </a:r>
            <a:r>
              <a:rPr sz="2200" spc="-25" dirty="0">
                <a:latin typeface="American Typewriter"/>
                <a:cs typeface="American Typewriter"/>
              </a:rPr>
              <a:t>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50" dirty="0">
                <a:latin typeface="American Typewriter"/>
                <a:cs typeface="American Typewriter"/>
              </a:rPr>
              <a:t>child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meeting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04" dirty="0">
                <a:latin typeface="American Typewriter"/>
                <a:cs typeface="American Typewriter"/>
              </a:rPr>
              <a:t>wit</a:t>
            </a:r>
            <a:r>
              <a:rPr sz="2200" spc="-254" dirty="0">
                <a:latin typeface="American Typewriter"/>
                <a:cs typeface="American Typewriter"/>
              </a:rPr>
              <a:t>h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60" dirty="0">
                <a:latin typeface="American Typewriter"/>
                <a:cs typeface="American Typewriter"/>
              </a:rPr>
              <a:t>court</a:t>
            </a:r>
            <a:r>
              <a:rPr sz="2200" spc="-8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appointe</a:t>
            </a:r>
            <a:r>
              <a:rPr sz="2200" spc="-12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o</a:t>
            </a:r>
            <a:r>
              <a:rPr sz="2200" spc="-95" dirty="0">
                <a:latin typeface="American Typewriter"/>
                <a:cs typeface="American Typewriter"/>
              </a:rPr>
              <a:t>f</a:t>
            </a:r>
            <a:r>
              <a:rPr sz="2200" spc="-130" dirty="0">
                <a:latin typeface="American Typewriter"/>
                <a:cs typeface="American Typewriter"/>
              </a:rPr>
              <a:t>ficial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discuss</a:t>
            </a:r>
            <a:r>
              <a:rPr sz="2200" spc="-40" dirty="0">
                <a:latin typeface="American Typewriter"/>
                <a:cs typeface="American Typewriter"/>
              </a:rPr>
              <a:t> </a:t>
            </a:r>
            <a:r>
              <a:rPr sz="2200" spc="-85" dirty="0">
                <a:latin typeface="American Typewriter"/>
                <a:cs typeface="American Typewriter"/>
              </a:rPr>
              <a:t>question</a:t>
            </a:r>
            <a:r>
              <a:rPr sz="2200" spc="-80" dirty="0">
                <a:latin typeface="American Typewriter"/>
                <a:cs typeface="American Typewriter"/>
              </a:rPr>
              <a:t>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5" dirty="0">
                <a:latin typeface="American Typewriter"/>
                <a:cs typeface="American Typewriter"/>
              </a:rPr>
              <a:t>concerns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related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-120" dirty="0">
                <a:latin typeface="American Typewriter"/>
                <a:cs typeface="American Typewriter"/>
              </a:rPr>
              <a:t> 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30" dirty="0">
                <a:latin typeface="American Typewriter"/>
                <a:cs typeface="American Typewriter"/>
              </a:rPr>
              <a:t>divorce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50" dirty="0">
                <a:latin typeface="American Typewriter"/>
                <a:cs typeface="American Typewriter"/>
              </a:rPr>
              <a:t>child</a:t>
            </a:r>
            <a:r>
              <a:rPr sz="2200" spc="-125" dirty="0">
                <a:latin typeface="American Typewriter"/>
                <a:cs typeface="American Typewriter"/>
              </a:rPr>
              <a:t>’</a:t>
            </a:r>
            <a:r>
              <a:rPr sz="2200" spc="10" dirty="0">
                <a:latin typeface="American Typewriter"/>
                <a:cs typeface="American Typewriter"/>
              </a:rPr>
              <a:t>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parent</a:t>
            </a:r>
            <a:r>
              <a:rPr sz="2200" spc="-120" dirty="0">
                <a:latin typeface="American Typewriter"/>
                <a:cs typeface="American Typewriter"/>
              </a:rPr>
              <a:t>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are</a:t>
            </a:r>
            <a:r>
              <a:rPr sz="2200" spc="-55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going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through.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13338" y="3017765"/>
            <a:ext cx="4165600" cy="632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900"/>
              </a:lnSpc>
            </a:pPr>
            <a:r>
              <a:rPr sz="2200" spc="-7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30" dirty="0">
                <a:latin typeface="American Typewriter"/>
                <a:cs typeface="American Typewriter"/>
              </a:rPr>
              <a:t>results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5" dirty="0">
                <a:latin typeface="American Typewriter"/>
                <a:cs typeface="American Typewriter"/>
              </a:rPr>
              <a:t>show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“State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and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160" dirty="0">
                <a:latin typeface="American Typewriter"/>
                <a:cs typeface="American Typewriter"/>
              </a:rPr>
              <a:t>Clarify</a:t>
            </a:r>
            <a:r>
              <a:rPr sz="2200" spc="-145" dirty="0">
                <a:latin typeface="American Typewriter"/>
                <a:cs typeface="American Typewriter"/>
              </a:rPr>
              <a:t>”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5" dirty="0">
                <a:latin typeface="American Typewriter"/>
                <a:cs typeface="American Typewriter"/>
              </a:rPr>
              <a:t>b</a:t>
            </a:r>
            <a:r>
              <a:rPr sz="2200" spc="10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method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55" dirty="0">
                <a:latin typeface="American Typewriter"/>
                <a:cs typeface="American Typewriter"/>
              </a:rPr>
              <a:t>used</a:t>
            </a:r>
            <a:r>
              <a:rPr sz="2200" spc="-30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most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frequently</a:t>
            </a:r>
            <a:r>
              <a:rPr sz="2200" spc="50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whe</a:t>
            </a:r>
            <a:r>
              <a:rPr sz="2200" spc="-130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clarifying</a:t>
            </a:r>
            <a:r>
              <a:rPr sz="2200" spc="-8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5" dirty="0">
                <a:latin typeface="American Typewriter"/>
                <a:cs typeface="American Typewriter"/>
              </a:rPr>
              <a:t>message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30" dirty="0">
                <a:latin typeface="American Typewriter"/>
                <a:cs typeface="American Typewriter"/>
              </a:rPr>
              <a:t>content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and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“Incorporation”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strategy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most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ofte</a:t>
            </a:r>
            <a:r>
              <a:rPr sz="2200" spc="-145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55" dirty="0">
                <a:latin typeface="American Typewriter"/>
                <a:cs typeface="American Typewriter"/>
              </a:rPr>
              <a:t>used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for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repairing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-70" dirty="0">
                <a:latin typeface="American Typewriter"/>
                <a:cs typeface="American Typewriter"/>
              </a:rPr>
              <a:t> </a:t>
            </a:r>
            <a:r>
              <a:rPr sz="2200" spc="-170" dirty="0">
                <a:latin typeface="American Typewriter"/>
                <a:cs typeface="American Typewriter"/>
              </a:rPr>
              <a:t>interpretation</a:t>
            </a:r>
            <a:r>
              <a:rPr sz="2200" spc="-90" dirty="0">
                <a:latin typeface="American Typewriter"/>
                <a:cs typeface="American Typewriter"/>
              </a:rPr>
              <a:t>.</a:t>
            </a:r>
            <a:r>
              <a:rPr sz="2200" spc="3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This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research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45" dirty="0">
                <a:latin typeface="American Typewriter"/>
                <a:cs typeface="American Typewriter"/>
              </a:rPr>
              <a:t>need</a:t>
            </a:r>
            <a:r>
              <a:rPr sz="2200" spc="-35" dirty="0">
                <a:latin typeface="American Typewriter"/>
                <a:cs typeface="American Typewriter"/>
              </a:rPr>
              <a:t>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5" dirty="0">
                <a:latin typeface="American Typewriter"/>
                <a:cs typeface="American Typewriter"/>
              </a:rPr>
              <a:t>b</a:t>
            </a:r>
            <a:r>
              <a:rPr sz="2200" spc="10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5" dirty="0">
                <a:latin typeface="American Typewriter"/>
                <a:cs typeface="American Typewriter"/>
              </a:rPr>
              <a:t>conducted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30" dirty="0">
                <a:latin typeface="American Typewriter"/>
                <a:cs typeface="American Typewriter"/>
              </a:rPr>
              <a:t>i</a:t>
            </a:r>
            <a:r>
              <a:rPr sz="2200" spc="-254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65" dirty="0">
                <a:latin typeface="American Typewriter"/>
                <a:cs typeface="American Typewriter"/>
              </a:rPr>
              <a:t>e</a:t>
            </a:r>
            <a:r>
              <a:rPr sz="2200" spc="-80" dirty="0">
                <a:latin typeface="American Typewriter"/>
                <a:cs typeface="American Typewriter"/>
              </a:rPr>
              <a:t>f</a:t>
            </a:r>
            <a:r>
              <a:rPr sz="2200" spc="-200" dirty="0">
                <a:latin typeface="American Typewriter"/>
                <a:cs typeface="American Typewriter"/>
              </a:rPr>
              <a:t>fort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-70" dirty="0">
                <a:latin typeface="American Typewriter"/>
                <a:cs typeface="American Typewriter"/>
              </a:rPr>
              <a:t> </a:t>
            </a:r>
            <a:r>
              <a:rPr sz="2200" spc="-40" dirty="0">
                <a:latin typeface="American Typewriter"/>
                <a:cs typeface="American Typewriter"/>
              </a:rPr>
              <a:t>showcase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200" dirty="0">
                <a:latin typeface="American Typewriter"/>
                <a:cs typeface="American Typewriter"/>
              </a:rPr>
              <a:t>wha</a:t>
            </a:r>
            <a:r>
              <a:rPr sz="2200" spc="-114" dirty="0">
                <a:latin typeface="American Typewriter"/>
                <a:cs typeface="American Typewriter"/>
              </a:rPr>
              <a:t>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factors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a</a:t>
            </a:r>
            <a:r>
              <a:rPr sz="2200" spc="-110" dirty="0">
                <a:latin typeface="American Typewriter"/>
                <a:cs typeface="American Typewriter"/>
              </a:rPr>
              <a:t>f</a:t>
            </a:r>
            <a:r>
              <a:rPr sz="2200" spc="-100" dirty="0">
                <a:latin typeface="American Typewriter"/>
                <a:cs typeface="American Typewriter"/>
              </a:rPr>
              <a:t>fect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-70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interprete</a:t>
            </a:r>
            <a:r>
              <a:rPr sz="2200" spc="-95" dirty="0">
                <a:latin typeface="American Typewriter"/>
                <a:cs typeface="American Typewriter"/>
              </a:rPr>
              <a:t>r</a:t>
            </a:r>
            <a:r>
              <a:rPr sz="2200" spc="-120" dirty="0">
                <a:latin typeface="American Typewriter"/>
                <a:cs typeface="American Typewriter"/>
              </a:rPr>
              <a:t>’</a:t>
            </a:r>
            <a:r>
              <a:rPr sz="2200" spc="10" dirty="0">
                <a:latin typeface="American Typewriter"/>
                <a:cs typeface="American Typewriter"/>
              </a:rPr>
              <a:t>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0" dirty="0">
                <a:latin typeface="American Typewriter"/>
                <a:cs typeface="American Typewriter"/>
              </a:rPr>
              <a:t>decision-making</a:t>
            </a:r>
            <a:r>
              <a:rPr sz="2200" spc="-50" dirty="0">
                <a:latin typeface="American Typewriter"/>
                <a:cs typeface="American Typewriter"/>
              </a:rPr>
              <a:t> </a:t>
            </a:r>
            <a:r>
              <a:rPr sz="2200" spc="-55" dirty="0">
                <a:latin typeface="American Typewriter"/>
                <a:cs typeface="American Typewriter"/>
              </a:rPr>
              <a:t>process</a:t>
            </a:r>
            <a:r>
              <a:rPr sz="2200" spc="-25" dirty="0">
                <a:latin typeface="American Typewriter"/>
                <a:cs typeface="American Typewriter"/>
              </a:rPr>
              <a:t>,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70" dirty="0">
                <a:latin typeface="American Typewriter"/>
                <a:cs typeface="American Typewriter"/>
              </a:rPr>
              <a:t>seeking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25" dirty="0">
                <a:latin typeface="American Typewriter"/>
                <a:cs typeface="American Typewriter"/>
              </a:rPr>
              <a:t>to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discove</a:t>
            </a:r>
            <a:r>
              <a:rPr sz="2200" spc="-100" dirty="0">
                <a:latin typeface="American Typewriter"/>
                <a:cs typeface="American Typewriter"/>
              </a:rPr>
              <a:t>r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00" dirty="0">
                <a:latin typeface="American Typewriter"/>
                <a:cs typeface="American Typewriter"/>
              </a:rPr>
              <a:t>why</a:t>
            </a:r>
            <a:r>
              <a:rPr sz="2200" spc="-8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a</a:t>
            </a:r>
            <a:r>
              <a:rPr sz="2200" spc="-114" dirty="0">
                <a:latin typeface="American Typewriter"/>
                <a:cs typeface="American Typewriter"/>
              </a:rPr>
              <a:t>n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interprete</a:t>
            </a:r>
            <a:r>
              <a:rPr sz="2200" spc="-175" dirty="0">
                <a:latin typeface="American Typewriter"/>
                <a:cs typeface="American Typewriter"/>
              </a:rPr>
              <a:t>r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215" dirty="0">
                <a:latin typeface="American Typewriter"/>
                <a:cs typeface="American Typewriter"/>
              </a:rPr>
              <a:t>wil</a:t>
            </a:r>
            <a:r>
              <a:rPr sz="2200" spc="-140" dirty="0">
                <a:latin typeface="American Typewriter"/>
                <a:cs typeface="American Typewriter"/>
              </a:rPr>
              <a:t>l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65" dirty="0">
                <a:latin typeface="American Typewriter"/>
                <a:cs typeface="American Typewriter"/>
              </a:rPr>
              <a:t>select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5" dirty="0">
                <a:latin typeface="American Typewriter"/>
                <a:cs typeface="American Typewriter"/>
              </a:rPr>
              <a:t>a</a:t>
            </a:r>
            <a:r>
              <a:rPr sz="2200" spc="-15" dirty="0">
                <a:latin typeface="American Typewriter"/>
                <a:cs typeface="American Typewriter"/>
              </a:rPr>
              <a:t> </a:t>
            </a:r>
            <a:r>
              <a:rPr sz="2200" spc="-180" dirty="0">
                <a:latin typeface="American Typewriter"/>
                <a:cs typeface="American Typewriter"/>
              </a:rPr>
              <a:t>particula</a:t>
            </a:r>
            <a:r>
              <a:rPr sz="2200" spc="-175" dirty="0">
                <a:latin typeface="American Typewriter"/>
                <a:cs typeface="American Typewriter"/>
              </a:rPr>
              <a:t>r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35" dirty="0">
                <a:latin typeface="American Typewriter"/>
                <a:cs typeface="American Typewriter"/>
              </a:rPr>
              <a:t>strategy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5" dirty="0">
                <a:latin typeface="American Typewriter"/>
                <a:cs typeface="American Typewriter"/>
              </a:rPr>
              <a:t>ove</a:t>
            </a:r>
            <a:r>
              <a:rPr sz="2200" spc="-120" dirty="0">
                <a:latin typeface="American Typewriter"/>
                <a:cs typeface="American Typewriter"/>
              </a:rPr>
              <a:t>r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anothe</a:t>
            </a:r>
            <a:r>
              <a:rPr sz="2200" spc="-480" dirty="0">
                <a:latin typeface="American Typewriter"/>
                <a:cs typeface="American Typewriter"/>
              </a:rPr>
              <a:t>r</a:t>
            </a:r>
            <a:r>
              <a:rPr sz="2200" spc="5" dirty="0">
                <a:latin typeface="American Typewriter"/>
                <a:cs typeface="American Typewriter"/>
              </a:rPr>
              <a:t>.</a:t>
            </a:r>
            <a:endParaRPr sz="2200">
              <a:latin typeface="American Typewriter"/>
              <a:cs typeface="American Typewriter"/>
            </a:endParaRPr>
          </a:p>
          <a:p>
            <a:pPr marL="12700">
              <a:lnSpc>
                <a:spcPts val="2610"/>
              </a:lnSpc>
            </a:pPr>
            <a:r>
              <a:rPr sz="2200" spc="-114" dirty="0">
                <a:latin typeface="American Typewriter"/>
                <a:cs typeface="American Typewriter"/>
              </a:rPr>
              <a:t>Uncoverin</a:t>
            </a:r>
            <a:r>
              <a:rPr sz="2200" spc="-110" dirty="0">
                <a:latin typeface="American Typewriter"/>
                <a:cs typeface="American Typewriter"/>
              </a:rPr>
              <a:t>g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5" dirty="0">
                <a:latin typeface="American Typewriter"/>
                <a:cs typeface="American Typewriter"/>
              </a:rPr>
              <a:t>reasons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200" dirty="0">
                <a:latin typeface="American Typewriter"/>
                <a:cs typeface="American Typewriter"/>
              </a:rPr>
              <a:t>why</a:t>
            </a:r>
            <a:endParaRPr sz="2200">
              <a:latin typeface="American Typewriter"/>
              <a:cs typeface="American Typewriter"/>
            </a:endParaRPr>
          </a:p>
          <a:p>
            <a:pPr marL="12700" marR="156210">
              <a:lnSpc>
                <a:spcPct val="99700"/>
              </a:lnSpc>
              <a:spcBef>
                <a:spcPts val="20"/>
              </a:spcBef>
            </a:pPr>
            <a:r>
              <a:rPr sz="2200" spc="-170" dirty="0">
                <a:latin typeface="American Typewriter"/>
                <a:cs typeface="American Typewriter"/>
              </a:rPr>
              <a:t>interpreter</a:t>
            </a:r>
            <a:r>
              <a:rPr sz="2200" spc="-165" dirty="0">
                <a:latin typeface="American Typewriter"/>
                <a:cs typeface="American Typewriter"/>
              </a:rPr>
              <a:t>s</a:t>
            </a:r>
            <a:r>
              <a:rPr sz="2200" spc="65" dirty="0">
                <a:latin typeface="American Typewriter"/>
                <a:cs typeface="American Typewriter"/>
              </a:rPr>
              <a:t> </a:t>
            </a:r>
            <a:r>
              <a:rPr sz="2200" spc="-120" dirty="0">
                <a:latin typeface="American Typewriter"/>
                <a:cs typeface="American Typewriter"/>
              </a:rPr>
              <a:t>make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70" dirty="0">
                <a:latin typeface="American Typewriter"/>
                <a:cs typeface="American Typewriter"/>
              </a:rPr>
              <a:t>decisions</a:t>
            </a:r>
            <a:r>
              <a:rPr sz="2200" spc="-40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they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45" dirty="0">
                <a:latin typeface="American Typewriter"/>
                <a:cs typeface="American Typewriter"/>
              </a:rPr>
              <a:t>do</a:t>
            </a:r>
            <a:r>
              <a:rPr sz="2200" spc="-20" dirty="0">
                <a:latin typeface="American Typewriter"/>
                <a:cs typeface="American Typewriter"/>
              </a:rPr>
              <a:t>,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5" dirty="0">
                <a:latin typeface="American Typewriter"/>
                <a:cs typeface="American Typewriter"/>
              </a:rPr>
              <a:t>could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60" dirty="0">
                <a:latin typeface="American Typewriter"/>
                <a:cs typeface="American Typewriter"/>
              </a:rPr>
              <a:t>impac</a:t>
            </a:r>
            <a:r>
              <a:rPr sz="2200" spc="-110" dirty="0">
                <a:latin typeface="American Typewriter"/>
                <a:cs typeface="American Typewriter"/>
              </a:rPr>
              <a:t>t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40" dirty="0">
                <a:latin typeface="American Typewriter"/>
                <a:cs typeface="American Typewriter"/>
              </a:rPr>
              <a:t>the</a:t>
            </a:r>
            <a:r>
              <a:rPr sz="2200" spc="55" dirty="0">
                <a:latin typeface="American Typewriter"/>
                <a:cs typeface="American Typewriter"/>
              </a:rPr>
              <a:t> </a:t>
            </a:r>
            <a:r>
              <a:rPr sz="2200" spc="-165" dirty="0">
                <a:latin typeface="American Typewriter"/>
                <a:cs typeface="American Typewriter"/>
              </a:rPr>
              <a:t>quality</a:t>
            </a:r>
            <a:r>
              <a:rPr sz="2200" spc="-9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approac</a:t>
            </a:r>
            <a:r>
              <a:rPr sz="2200" spc="-114" dirty="0">
                <a:latin typeface="American Typewriter"/>
                <a:cs typeface="American Typewriter"/>
              </a:rPr>
              <a:t>h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90" dirty="0">
                <a:latin typeface="American Typewriter"/>
                <a:cs typeface="American Typewriter"/>
              </a:rPr>
              <a:t>o</a:t>
            </a:r>
            <a:r>
              <a:rPr sz="2200" spc="-55" dirty="0">
                <a:latin typeface="American Typewriter"/>
                <a:cs typeface="American Typewriter"/>
              </a:rPr>
              <a:t>f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ho</a:t>
            </a:r>
            <a:r>
              <a:rPr sz="2200" spc="-145" dirty="0">
                <a:latin typeface="American Typewriter"/>
                <a:cs typeface="American Typewriter"/>
              </a:rPr>
              <a:t>w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80" dirty="0">
                <a:latin typeface="American Typewriter"/>
                <a:cs typeface="American Typewriter"/>
              </a:rPr>
              <a:t>w</a:t>
            </a:r>
            <a:r>
              <a:rPr sz="2200" spc="-50" dirty="0">
                <a:latin typeface="American Typewriter"/>
                <a:cs typeface="American Typewriter"/>
              </a:rPr>
              <a:t>e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are</a:t>
            </a:r>
            <a:r>
              <a:rPr sz="2200" spc="-55" dirty="0">
                <a:latin typeface="American Typewriter"/>
                <a:cs typeface="American Typewriter"/>
              </a:rPr>
              <a:t> </a:t>
            </a:r>
            <a:r>
              <a:rPr sz="2200" spc="-175" dirty="0">
                <a:latin typeface="American Typewriter"/>
                <a:cs typeface="American Typewriter"/>
              </a:rPr>
              <a:t>training</a:t>
            </a:r>
            <a:r>
              <a:rPr sz="2200" spc="50" dirty="0">
                <a:latin typeface="American Typewriter"/>
                <a:cs typeface="American Typewriter"/>
              </a:rPr>
              <a:t> </a:t>
            </a:r>
            <a:r>
              <a:rPr sz="2200" spc="-114" dirty="0">
                <a:latin typeface="American Typewriter"/>
                <a:cs typeface="American Typewriter"/>
              </a:rPr>
              <a:t>an</a:t>
            </a:r>
            <a:r>
              <a:rPr sz="2200" spc="-110" dirty="0">
                <a:latin typeface="American Typewriter"/>
                <a:cs typeface="American Typewriter"/>
              </a:rPr>
              <a:t>d</a:t>
            </a:r>
            <a:r>
              <a:rPr sz="2200" spc="60" dirty="0">
                <a:latin typeface="American Typewriter"/>
                <a:cs typeface="American Typewriter"/>
              </a:rPr>
              <a:t> </a:t>
            </a:r>
            <a:r>
              <a:rPr sz="2200" spc="-105" dirty="0">
                <a:latin typeface="American Typewriter"/>
                <a:cs typeface="American Typewriter"/>
              </a:rPr>
              <a:t>teaching</a:t>
            </a:r>
            <a:r>
              <a:rPr sz="2200" spc="50" dirty="0">
                <a:latin typeface="American Typewriter"/>
                <a:cs typeface="American Typewriter"/>
              </a:rPr>
              <a:t> </a:t>
            </a:r>
            <a:r>
              <a:rPr sz="2200" spc="-110" dirty="0">
                <a:latin typeface="American Typewriter"/>
                <a:cs typeface="American Typewriter"/>
              </a:rPr>
              <a:t>new</a:t>
            </a:r>
            <a:r>
              <a:rPr sz="2200" spc="-45" dirty="0">
                <a:latin typeface="American Typewriter"/>
                <a:cs typeface="American Typewriter"/>
              </a:rPr>
              <a:t> </a:t>
            </a:r>
            <a:r>
              <a:rPr sz="2200" spc="-155" dirty="0">
                <a:latin typeface="American Typewriter"/>
                <a:cs typeface="American Typewriter"/>
              </a:rPr>
              <a:t>interpreters.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238199" y="3152900"/>
            <a:ext cx="4653726" cy="32459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540140" y="6189456"/>
            <a:ext cx="6014941" cy="33157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42092" y="12637841"/>
            <a:ext cx="888301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sz="1850" spc="-365" dirty="0">
                <a:latin typeface="American Typewriter"/>
                <a:cs typeface="American Typewriter"/>
              </a:rPr>
              <a:t>!</a:t>
            </a:r>
            <a:endParaRPr sz="1850">
              <a:latin typeface="American Typewriter"/>
              <a:cs typeface="American Typewriter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58329"/>
              </p:ext>
            </p:extLst>
          </p:nvPr>
        </p:nvGraphicFramePr>
        <p:xfrm>
          <a:off x="5403851" y="9599108"/>
          <a:ext cx="9488075" cy="519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8212"/>
                <a:gridCol w="420513"/>
                <a:gridCol w="2265666"/>
                <a:gridCol w="2078514"/>
                <a:gridCol w="607669"/>
                <a:gridCol w="2667501"/>
              </a:tblGrid>
              <a:tr h="297041">
                <a:tc gridSpan="6"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</a:pPr>
                      <a:r>
                        <a:rPr sz="1850" b="1" dirty="0" smtClean="0">
                          <a:latin typeface="American Typewriter"/>
                          <a:cs typeface="American Typewriter"/>
                        </a:rPr>
                        <a:t>Clarifi</a:t>
                      </a:r>
                      <a:r>
                        <a:rPr sz="1850" b="1" spc="-5" dirty="0" smtClean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850" b="1" dirty="0" smtClean="0">
                          <a:latin typeface="American Typewriter"/>
                          <a:cs typeface="American Typewriter"/>
                        </a:rPr>
                        <a:t>ation</a:t>
                      </a:r>
                      <a:r>
                        <a:rPr lang="en-US" sz="1850" b="1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b="1" spc="-5" dirty="0" smtClean="0">
                          <a:latin typeface="American Typewriter"/>
                          <a:cs typeface="American Typewriter"/>
                        </a:rPr>
                        <a:t>Strategies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98583"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</a:pP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8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ts val="2195"/>
                        </a:lnSpc>
                      </a:pPr>
                      <a:endParaRPr sz="1850" dirty="0" smtClean="0">
                        <a:latin typeface="American Typewriter"/>
                        <a:cs typeface="American Typewriter"/>
                      </a:endParaRPr>
                    </a:p>
                    <a:p>
                      <a:pPr marL="118110" marR="53340" indent="-1270" algn="ctr">
                        <a:lnSpc>
                          <a:spcPts val="2170"/>
                        </a:lnSpc>
                        <a:spcBef>
                          <a:spcPts val="85"/>
                        </a:spcBef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Request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Detail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Repea</a:t>
                      </a:r>
                      <a:r>
                        <a:rPr sz="1850" spc="-10" dirty="0" smtClean="0">
                          <a:latin typeface="American Typewriter"/>
                          <a:cs typeface="American Typewriter"/>
                        </a:rPr>
                        <a:t>t</a:t>
                      </a:r>
                      <a:endParaRPr lang="en-US" sz="1850" spc="0" dirty="0" smtClean="0">
                        <a:latin typeface="American Typewriter"/>
                        <a:cs typeface="American Typewriter"/>
                      </a:endParaRPr>
                    </a:p>
                    <a:p>
                      <a:pPr marL="118110" marR="53340" indent="-1270" algn="ctr">
                        <a:lnSpc>
                          <a:spcPts val="2170"/>
                        </a:lnSpc>
                        <a:spcBef>
                          <a:spcPts val="85"/>
                        </a:spcBef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(number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instances)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ts val="2195"/>
                        </a:lnSpc>
                      </a:pPr>
                      <a:endParaRPr sz="1850" dirty="0">
                        <a:latin typeface="American Typewriter"/>
                        <a:cs typeface="American Typewriter"/>
                      </a:endParaRPr>
                    </a:p>
                    <a:p>
                      <a:pPr marL="118110" marR="53340" indent="-1270" algn="ctr">
                        <a:lnSpc>
                          <a:spcPts val="2170"/>
                        </a:lnSpc>
                        <a:spcBef>
                          <a:spcPts val="85"/>
                        </a:spcBef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Ask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Repeat</a:t>
                      </a:r>
                      <a:endParaRPr lang="en-US" sz="1850" dirty="0" smtClean="0">
                        <a:latin typeface="American Typewriter"/>
                        <a:cs typeface="American Typewriter"/>
                      </a:endParaRPr>
                    </a:p>
                    <a:p>
                      <a:pPr marL="118110" marR="53340" indent="-1270" algn="ctr">
                        <a:lnSpc>
                          <a:spcPts val="2170"/>
                        </a:lnSpc>
                        <a:spcBef>
                          <a:spcPts val="85"/>
                        </a:spcBef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(number</a:t>
                      </a:r>
                      <a:r>
                        <a:rPr lang="en-US" sz="185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instances)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ts val="2195"/>
                        </a:lnSpc>
                      </a:pPr>
                      <a:endParaRPr sz="1850" dirty="0">
                        <a:latin typeface="American Typewriter"/>
                        <a:cs typeface="American Typewriter"/>
                      </a:endParaRPr>
                    </a:p>
                    <a:p>
                      <a:pPr marL="109220" marR="44450" indent="-1270" algn="ctr">
                        <a:lnSpc>
                          <a:spcPts val="2170"/>
                        </a:lnSpc>
                        <a:spcBef>
                          <a:spcPts val="85"/>
                        </a:spcBef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State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spc="-5" dirty="0" smtClean="0">
                          <a:latin typeface="American Typewriter"/>
                          <a:cs typeface="American Typewriter"/>
                        </a:rPr>
                        <a:t>&amp;</a:t>
                      </a:r>
                      <a:r>
                        <a:rPr lang="en-US" sz="1850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spc="-5" dirty="0" smtClean="0">
                          <a:latin typeface="American Typewriter"/>
                          <a:cs typeface="American Typewriter"/>
                        </a:rPr>
                        <a:t>Clar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ify</a:t>
                      </a:r>
                      <a:endParaRPr lang="en-US" sz="1850" dirty="0" smtClean="0">
                        <a:latin typeface="American Typewriter"/>
                        <a:cs typeface="American Typewriter"/>
                      </a:endParaRPr>
                    </a:p>
                    <a:p>
                      <a:pPr marL="109220" marR="44450" indent="-1270" algn="ctr">
                        <a:lnSpc>
                          <a:spcPts val="2170"/>
                        </a:lnSpc>
                        <a:spcBef>
                          <a:spcPts val="85"/>
                        </a:spcBef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(number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lang="en-US" sz="185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instances)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</a:tr>
              <a:tr h="333319"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Video</a:t>
                      </a:r>
                      <a:r>
                        <a:rPr lang="en-US" sz="1850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#1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8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8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</a:tr>
              <a:tr h="297041"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Video</a:t>
                      </a:r>
                      <a:r>
                        <a:rPr lang="en-US" sz="1850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#2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8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3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9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</a:tr>
              <a:tr h="314801"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Video</a:t>
                      </a:r>
                      <a:r>
                        <a:rPr lang="en-US" sz="1850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#3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8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8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</a:pP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850" dirty="0" smtClean="0">
                          <a:latin typeface="American Typewriter"/>
                          <a:cs typeface="American Typewriter"/>
                        </a:rPr>
                        <a:t>10</a:t>
                      </a:r>
                      <a:endParaRPr sz="185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1222">
                      <a:solidFill>
                        <a:srgbClr val="FFFFFF"/>
                      </a:solidFill>
                      <a:prstDash val="solid"/>
                    </a:lnL>
                    <a:lnR w="21222">
                      <a:solidFill>
                        <a:srgbClr val="FFFFFF"/>
                      </a:solidFill>
                      <a:prstDash val="solid"/>
                    </a:lnR>
                    <a:lnT w="20920">
                      <a:solidFill>
                        <a:srgbClr val="FFFFFF"/>
                      </a:solidFill>
                      <a:prstDash val="solid"/>
                    </a:lnT>
                    <a:lnB w="20920">
                      <a:solidFill>
                        <a:srgbClr val="FFFFFF"/>
                      </a:solidFill>
                      <a:prstDash val="solid"/>
                    </a:lnB>
                    <a:solidFill>
                      <a:srgbClr val="CDDDAC"/>
                    </a:solidFill>
                  </a:tcPr>
                </a:tc>
              </a:tr>
              <a:tr h="297041">
                <a:tc gridSpan="6">
                  <a:txBody>
                    <a:bodyPr/>
                    <a:lstStyle/>
                    <a:p>
                      <a:endParaRPr sz="185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T w="2092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2956">
                <a:tc gridSpan="6">
                  <a:txBody>
                    <a:bodyPr/>
                    <a:lstStyle/>
                    <a:p>
                      <a:pPr marL="82550" algn="ctr">
                        <a:lnSpc>
                          <a:spcPct val="100000"/>
                        </a:lnSpc>
                      </a:pPr>
                      <a:r>
                        <a:rPr sz="1700" b="1" dirty="0" smtClean="0">
                          <a:latin typeface="American Typewriter"/>
                          <a:cs typeface="American Typewriter"/>
                        </a:rPr>
                        <a:t>Repai</a:t>
                      </a:r>
                      <a:r>
                        <a:rPr sz="1700" b="1" spc="-5" dirty="0" smtClean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lang="en-US" sz="1700" b="1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b="1" spc="-5" dirty="0" smtClean="0">
                          <a:latin typeface="American Typewriter"/>
                          <a:cs typeface="American Typewriter"/>
                        </a:rPr>
                        <a:t>Strategies</a:t>
                      </a:r>
                      <a:r>
                        <a:rPr lang="en-US" sz="1700" b="1" spc="-5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16193">
                <a:tc gridSpan="2">
                  <a:txBody>
                    <a:bodyPr/>
                    <a:lstStyle/>
                    <a:p>
                      <a:pPr marL="66675" algn="ctr">
                        <a:lnSpc>
                          <a:spcPct val="100000"/>
                        </a:lnSpc>
                      </a:pP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025" algn="ctr">
                        <a:lnSpc>
                          <a:spcPts val="2010"/>
                        </a:lnSpc>
                      </a:pPr>
                      <a:endParaRPr sz="1700" dirty="0">
                        <a:latin typeface="American Typewriter"/>
                        <a:cs typeface="American Typewriter"/>
                      </a:endParaRPr>
                    </a:p>
                    <a:p>
                      <a:pPr marL="741680" marR="659130" indent="-1270" algn="ctr">
                        <a:lnSpc>
                          <a:spcPts val="1980"/>
                        </a:lnSpc>
                        <a:spcBef>
                          <a:spcPts val="85"/>
                        </a:spcBef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Incorpor</a:t>
                      </a:r>
                      <a:r>
                        <a:rPr sz="1700" spc="-5" dirty="0" smtClean="0">
                          <a:latin typeface="American Typewriter"/>
                          <a:cs typeface="American Typewriter"/>
                        </a:rPr>
                        <a:t>ation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number</a:t>
                      </a:r>
                      <a:r>
                        <a:rPr lang="en-US" sz="17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lang="en-US" sz="17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instances)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91">
                      <a:solidFill>
                        <a:srgbClr val="FFFFFF"/>
                      </a:solidFill>
                      <a:prstDash val="solid"/>
                    </a:lnL>
                    <a:lnR w="23986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7475" algn="ctr">
                        <a:lnSpc>
                          <a:spcPts val="2010"/>
                        </a:lnSpc>
                      </a:pPr>
                      <a:endParaRPr sz="1700" dirty="0">
                        <a:latin typeface="American Typewriter"/>
                        <a:cs typeface="American Typewriter"/>
                      </a:endParaRPr>
                    </a:p>
                    <a:p>
                      <a:pPr marL="262890" marR="136525" indent="-1270" algn="ctr">
                        <a:lnSpc>
                          <a:spcPts val="1980"/>
                        </a:lnSpc>
                        <a:spcBef>
                          <a:spcPts val="85"/>
                        </a:spcBef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Pausing/Red</a:t>
                      </a:r>
                      <a:r>
                        <a:rPr sz="1700" spc="-5" dirty="0" smtClean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dirty="0">
                          <a:latin typeface="American Typewriter"/>
                          <a:cs typeface="American Typewriter"/>
                        </a:rPr>
                        <a:t>(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number</a:t>
                      </a:r>
                      <a:r>
                        <a:rPr lang="en-US" sz="17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of</a:t>
                      </a:r>
                      <a:r>
                        <a:rPr lang="en-US" sz="17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instances)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8884">
                <a:tc gridSpan="2"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merican Typewriter"/>
                          <a:cs typeface="American Typewriter"/>
                        </a:rPr>
                        <a:t>Video</a:t>
                      </a:r>
                      <a:r>
                        <a:rPr sz="1700" spc="-5" dirty="0">
                          <a:latin typeface="American Typewriter"/>
                          <a:cs typeface="American Typewriter"/>
                        </a:rPr>
                        <a:t>!</a:t>
                      </a:r>
                      <a:r>
                        <a:rPr sz="1700" dirty="0">
                          <a:latin typeface="American Typewriter"/>
                          <a:cs typeface="American Typewriter"/>
                        </a:rPr>
                        <a:t>#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91">
                      <a:solidFill>
                        <a:srgbClr val="FFFFFF"/>
                      </a:solidFill>
                      <a:prstDash val="solid"/>
                    </a:lnL>
                    <a:lnR w="23986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7475" algn="ctr">
                        <a:lnSpc>
                          <a:spcPct val="100000"/>
                        </a:lnSpc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9716">
                <a:tc gridSpan="2"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merican Typewriter"/>
                          <a:cs typeface="American Typewriter"/>
                        </a:rPr>
                        <a:t>Video</a:t>
                      </a:r>
                      <a:r>
                        <a:rPr sz="1700" spc="-5" dirty="0">
                          <a:latin typeface="American Typewriter"/>
                          <a:cs typeface="American Typewriter"/>
                        </a:rPr>
                        <a:t>!</a:t>
                      </a:r>
                      <a:r>
                        <a:rPr sz="1700" dirty="0">
                          <a:latin typeface="American Typewriter"/>
                          <a:cs typeface="American Typewriter"/>
                        </a:rPr>
                        <a:t>#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2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1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91">
                      <a:solidFill>
                        <a:srgbClr val="FFFFFF"/>
                      </a:solidFill>
                      <a:prstDash val="solid"/>
                    </a:lnL>
                    <a:lnR w="23986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7475" algn="ctr">
                        <a:lnSpc>
                          <a:spcPct val="100000"/>
                        </a:lnSpc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0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8883">
                <a:tc gridSpan="2"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American Typewriter"/>
                          <a:cs typeface="American Typewriter"/>
                        </a:rPr>
                        <a:t>Video</a:t>
                      </a:r>
                      <a:r>
                        <a:rPr sz="1700" spc="-5" dirty="0">
                          <a:latin typeface="American Typewriter"/>
                          <a:cs typeface="American Typewriter"/>
                        </a:rPr>
                        <a:t>!</a:t>
                      </a:r>
                      <a:r>
                        <a:rPr sz="1700" dirty="0">
                          <a:latin typeface="American Typewriter"/>
                          <a:cs typeface="American Typewriter"/>
                        </a:rPr>
                        <a:t>#</a:t>
                      </a: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3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660" algn="ctr">
                        <a:lnSpc>
                          <a:spcPct val="100000"/>
                        </a:lnSpc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3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91">
                      <a:solidFill>
                        <a:srgbClr val="FFFFFF"/>
                      </a:solidFill>
                      <a:prstDash val="solid"/>
                    </a:lnL>
                    <a:lnR w="23986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7475" algn="ctr">
                        <a:lnSpc>
                          <a:spcPct val="100000"/>
                        </a:lnSpc>
                      </a:pPr>
                      <a:r>
                        <a:rPr sz="1700" dirty="0" smtClean="0">
                          <a:latin typeface="American Typewriter"/>
                          <a:cs typeface="American Typewriter"/>
                        </a:rPr>
                        <a:t>2</a:t>
                      </a:r>
                      <a:endParaRPr sz="1700" dirty="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23986">
                      <a:solidFill>
                        <a:srgbClr val="FFFFFF"/>
                      </a:solidFill>
                      <a:prstDash val="solid"/>
                    </a:lnL>
                    <a:lnR w="23991">
                      <a:solidFill>
                        <a:srgbClr val="FFFFFF"/>
                      </a:solidFill>
                      <a:prstDash val="solid"/>
                    </a:lnR>
                    <a:lnT w="19250">
                      <a:solidFill>
                        <a:srgbClr val="FFFFFF"/>
                      </a:solidFill>
                      <a:prstDash val="solid"/>
                    </a:lnT>
                    <a:lnB w="19250">
                      <a:solidFill>
                        <a:srgbClr val="FFFFFF"/>
                      </a:solidFill>
                      <a:prstDash val="solid"/>
                    </a:lnB>
                    <a:solidFill>
                      <a:srgbClr val="BFB1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461</Words>
  <Application>Microsoft Macintosh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American Typewriter</vt:lpstr>
      <vt:lpstr>Athelas</vt:lpstr>
      <vt:lpstr>Calibri</vt:lpstr>
      <vt:lpstr>Helvetica</vt:lpstr>
      <vt:lpstr>Office Theme</vt:lpstr>
      <vt:lpstr>“An Investigation of Repair and Clarification Strategies used within Deaf/ Hearing Teams in Legal Settings”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 Investigation of Repair and Clarification Strategies used within Deaf/ Hearing Teams in Legal Settings”</dc:title>
  <cp:lastModifiedBy>Microsoft Office User</cp:lastModifiedBy>
  <cp:revision>1</cp:revision>
  <dcterms:created xsi:type="dcterms:W3CDTF">2017-07-20T11:13:38Z</dcterms:created>
  <dcterms:modified xsi:type="dcterms:W3CDTF">2017-07-20T15:23:16Z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2015-04-22T00:00:00Z</vt:filetime>
  </property>
  <property fmtid="{D5CDD505-2E9C-101B-9397-08002B2CF9AE}" pid="3" name="LastSaved">
    <vt:filetime>2017-07-20T00:00:00Z</vt:filetime>
  </property>
</Properties>
</file>