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0104100" cy="15081250"/>
  <p:notesSz cx="20104100" cy="15081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74"/>
  </p:normalViewPr>
  <p:slideViewPr>
    <p:cSldViewPr>
      <p:cViewPr>
        <p:scale>
          <a:sx n="214" d="100"/>
          <a:sy n="214" d="100"/>
        </p:scale>
        <p:origin x="-7184" y="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04608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507807" y="4675187"/>
            <a:ext cx="17088486" cy="3167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3015615" y="8445500"/>
            <a:ext cx="14072870" cy="37703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1005205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10353611" y="3468687"/>
            <a:ext cx="8745284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5.png"/><Relationship Id="rId1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9" Type="http://schemas.openxmlformats.org/officeDocument/2006/relationships/image" Target="../media/image3.png"/><Relationship Id="rId10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20104100" cy="1507807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422472" y="2507858"/>
            <a:ext cx="4607186" cy="1224657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5307673" y="2507858"/>
            <a:ext cx="4607183" cy="12246570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0192873" y="2507858"/>
            <a:ext cx="4607186" cy="12246570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5078076" y="2507858"/>
            <a:ext cx="4607186" cy="12246570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0" y="0"/>
            <a:ext cx="20104100" cy="2198885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0" y="2198886"/>
            <a:ext cx="20104100" cy="0"/>
          </a:xfrm>
          <a:custGeom>
            <a:avLst/>
            <a:gdLst/>
            <a:ahLst/>
            <a:cxnLst/>
            <a:rect l="l" t="t" r="r" b="b"/>
            <a:pathLst>
              <a:path w="20104100">
                <a:moveTo>
                  <a:pt x="0" y="0"/>
                </a:moveTo>
                <a:lnTo>
                  <a:pt x="20104096" y="0"/>
                </a:lnTo>
              </a:path>
            </a:pathLst>
          </a:custGeom>
          <a:ln w="79985">
            <a:solidFill>
              <a:srgbClr val="CFE5C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388374" y="2579645"/>
            <a:ext cx="4671918" cy="415027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005205" y="603250"/>
            <a:ext cx="18093690" cy="2413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05205" y="3468687"/>
            <a:ext cx="18093690" cy="99536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6835394" y="14025563"/>
            <a:ext cx="6433312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1005205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7/20/17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4474953" y="14025563"/>
            <a:ext cx="4623943" cy="7540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osterPresentations.com/" TargetMode="External"/><Relationship Id="rId4" Type="http://schemas.openxmlformats.org/officeDocument/2006/relationships/hyperlink" Target="http://videocatalog.gallaudet.edu/?video=4539" TargetMode="External"/><Relationship Id="rId5" Type="http://schemas.openxmlformats.org/officeDocument/2006/relationships/image" Target="../media/image7.jpg"/><Relationship Id="rId6" Type="http://schemas.openxmlformats.org/officeDocument/2006/relationships/image" Target="../media/image8.jpg"/><Relationship Id="rId7" Type="http://schemas.openxmlformats.org/officeDocument/2006/relationships/image" Target="../media/image9.jpg"/><Relationship Id="rId8" Type="http://schemas.openxmlformats.org/officeDocument/2006/relationships/image" Target="../media/image10.png"/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14476" y="9887702"/>
            <a:ext cx="4394200" cy="49904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5110" marR="5080" indent="-232410">
              <a:lnSpc>
                <a:spcPct val="100200"/>
              </a:lnSpc>
              <a:buClr>
                <a:srgbClr val="203864"/>
              </a:buClr>
              <a:buFont typeface="Times"/>
              <a:buAutoNum type="arabicPlain"/>
              <a:tabLst>
                <a:tab pos="140970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r>
              <a:rPr sz="2000" spc="60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25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ideo used: Gallaudet</a:t>
            </a:r>
            <a:r>
              <a:rPr sz="2000" spc="-114" dirty="0">
                <a:solidFill>
                  <a:srgbClr val="203864"/>
                </a:solidFill>
                <a:latin typeface="Times"/>
                <a:cs typeface="Times"/>
              </a:rPr>
              <a:t>’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000" spc="-3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125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ideo Libr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spc="-135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, 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Linguistic Human Rights and the Futu</a:t>
            </a:r>
            <a:r>
              <a:rPr sz="2000" i="1" spc="-7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e of</a:t>
            </a:r>
            <a:r>
              <a:rPr sz="2000" i="1" spc="-3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ASL: D</a:t>
            </a:r>
            <a:r>
              <a:rPr sz="2000" i="1" spc="-22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. Kendall King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endParaRPr sz="2000">
              <a:latin typeface="Times"/>
              <a:cs typeface="Times"/>
            </a:endParaRPr>
          </a:p>
          <a:p>
            <a:pPr marL="245110" marR="75565" indent="-232410">
              <a:lnSpc>
                <a:spcPct val="100600"/>
              </a:lnSpc>
              <a:spcBef>
                <a:spcPts val="495"/>
              </a:spcBef>
              <a:buClr>
                <a:srgbClr val="203864"/>
              </a:buClr>
              <a:buFont typeface="Times"/>
              <a:buAutoNum type="arabicPlain"/>
              <a:tabLst>
                <a:tab pos="140970" algn="l"/>
                <a:tab pos="1602105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r>
              <a:rPr sz="2000" spc="60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The pr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sentation is divided between 2 interpreters.	Observations record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 for first 15 minutes of each interpreter for total of 30 minutes. Focus of tallies for discourse markers is collective between two interpreters.</a:t>
            </a:r>
            <a:endParaRPr sz="2000">
              <a:latin typeface="Times"/>
              <a:cs typeface="Times"/>
            </a:endParaRPr>
          </a:p>
          <a:p>
            <a:pPr marL="245110" marR="5080" indent="-232410">
              <a:lnSpc>
                <a:spcPct val="100899"/>
              </a:lnSpc>
              <a:spcBef>
                <a:spcPts val="489"/>
              </a:spcBef>
              <a:buClr>
                <a:srgbClr val="203864"/>
              </a:buClr>
              <a:buFont typeface="Times"/>
              <a:buAutoNum type="arabicPlain"/>
              <a:tabLst>
                <a:tab pos="140970" algn="l"/>
              </a:tabLst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r>
              <a:rPr sz="2000" spc="60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Data collection: Identified</a:t>
            </a:r>
            <a:r>
              <a:rPr sz="2000" spc="-11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ASL discourse markers used in interpretations from each interpreter and any subsequent usage of ones already identified began a count. </a:t>
            </a:r>
            <a:r>
              <a:rPr sz="2000" spc="-3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145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op 5 are shown and discussed.</a:t>
            </a:r>
            <a:endParaRPr sz="2000">
              <a:latin typeface="Times"/>
              <a:cs typeface="Times"/>
            </a:endParaRPr>
          </a:p>
          <a:p>
            <a:pPr marL="207010">
              <a:lnSpc>
                <a:spcPct val="100000"/>
              </a:lnSpc>
              <a:spcBef>
                <a:spcPts val="1145"/>
              </a:spcBef>
            </a:pPr>
            <a:r>
              <a:rPr sz="300" b="1" dirty="0">
                <a:solidFill>
                  <a:srgbClr val="BFBFBF"/>
                </a:solidFill>
                <a:latin typeface="American Typewriter"/>
                <a:cs typeface="American Typewriter"/>
              </a:rPr>
              <a:t>R</a:t>
            </a:r>
            <a:r>
              <a:rPr sz="300" b="1" spc="-5" dirty="0">
                <a:solidFill>
                  <a:srgbClr val="BFBFBF"/>
                </a:solidFill>
                <a:latin typeface="American Typewriter"/>
                <a:cs typeface="American Typewriter"/>
              </a:rPr>
              <a:t>ESEAR</a:t>
            </a:r>
            <a:r>
              <a:rPr sz="300" b="1" spc="40" dirty="0">
                <a:solidFill>
                  <a:srgbClr val="BFBFBF"/>
                </a:solidFill>
                <a:latin typeface="American Typewriter"/>
                <a:cs typeface="American Typewriter"/>
              </a:rPr>
              <a:t>C</a:t>
            </a:r>
            <a:r>
              <a:rPr sz="300" b="1" spc="-30" dirty="0">
                <a:solidFill>
                  <a:srgbClr val="BFBFBF"/>
                </a:solidFill>
                <a:latin typeface="American Typewriter"/>
                <a:cs typeface="American Typewriter"/>
              </a:rPr>
              <a:t>H</a:t>
            </a:r>
            <a:r>
              <a:rPr sz="3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300" b="1" spc="20" dirty="0">
                <a:solidFill>
                  <a:srgbClr val="BFBFBF"/>
                </a:solidFill>
                <a:latin typeface="American Typewriter"/>
                <a:cs typeface="American Typewriter"/>
              </a:rPr>
              <a:t>PO</a:t>
            </a:r>
            <a:r>
              <a:rPr sz="300" b="1" spc="5" dirty="0">
                <a:solidFill>
                  <a:srgbClr val="BFBFBF"/>
                </a:solidFill>
                <a:latin typeface="American Typewriter"/>
                <a:cs typeface="American Typewriter"/>
              </a:rPr>
              <a:t>ST</a:t>
            </a:r>
            <a:r>
              <a:rPr sz="300" b="1" spc="-5" dirty="0">
                <a:solidFill>
                  <a:srgbClr val="BFBFBF"/>
                </a:solidFill>
                <a:latin typeface="American Typewriter"/>
                <a:cs typeface="American Typewriter"/>
              </a:rPr>
              <a:t>ER</a:t>
            </a:r>
            <a:r>
              <a:rPr sz="3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300" b="1" dirty="0">
                <a:solidFill>
                  <a:srgbClr val="BFBFBF"/>
                </a:solidFill>
                <a:latin typeface="American Typewriter"/>
                <a:cs typeface="American Typewriter"/>
              </a:rPr>
              <a:t>PR</a:t>
            </a:r>
            <a:r>
              <a:rPr sz="300" b="1" spc="-10" dirty="0">
                <a:solidFill>
                  <a:srgbClr val="BFBFBF"/>
                </a:solidFill>
                <a:latin typeface="American Typewriter"/>
                <a:cs typeface="American Typewriter"/>
              </a:rPr>
              <a:t>ESEN</a:t>
            </a:r>
            <a:r>
              <a:rPr sz="300" b="1" spc="-40" dirty="0">
                <a:solidFill>
                  <a:srgbClr val="BFBFBF"/>
                </a:solidFill>
                <a:latin typeface="American Typewriter"/>
                <a:cs typeface="American Typewriter"/>
              </a:rPr>
              <a:t>T</a:t>
            </a:r>
            <a:r>
              <a:rPr sz="300" b="1" spc="-35" dirty="0">
                <a:solidFill>
                  <a:srgbClr val="BFBFBF"/>
                </a:solidFill>
                <a:latin typeface="American Typewriter"/>
                <a:cs typeface="American Typewriter"/>
              </a:rPr>
              <a:t>A</a:t>
            </a:r>
            <a:r>
              <a:rPr sz="300" b="1" spc="-15" dirty="0">
                <a:solidFill>
                  <a:srgbClr val="BFBFBF"/>
                </a:solidFill>
                <a:latin typeface="American Typewriter"/>
                <a:cs typeface="American Typewriter"/>
              </a:rPr>
              <a:t>T</a:t>
            </a:r>
            <a:r>
              <a:rPr sz="300" b="1" spc="-55" dirty="0">
                <a:solidFill>
                  <a:srgbClr val="BFBFBF"/>
                </a:solidFill>
                <a:latin typeface="American Typewriter"/>
                <a:cs typeface="American Typewriter"/>
              </a:rPr>
              <a:t>I</a:t>
            </a:r>
            <a:r>
              <a:rPr sz="300" b="1" spc="40" dirty="0">
                <a:solidFill>
                  <a:srgbClr val="BFBFBF"/>
                </a:solidFill>
                <a:latin typeface="American Typewriter"/>
                <a:cs typeface="American Typewriter"/>
              </a:rPr>
              <a:t>O</a:t>
            </a:r>
            <a:r>
              <a:rPr sz="300" b="1" spc="-35" dirty="0">
                <a:solidFill>
                  <a:srgbClr val="BFBFBF"/>
                </a:solidFill>
                <a:latin typeface="American Typewriter"/>
                <a:cs typeface="American Typewriter"/>
              </a:rPr>
              <a:t>N</a:t>
            </a:r>
            <a:r>
              <a:rPr sz="3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300" b="1" spc="5" dirty="0">
                <a:solidFill>
                  <a:srgbClr val="BFBFBF"/>
                </a:solidFill>
                <a:latin typeface="American Typewriter"/>
                <a:cs typeface="American Typewriter"/>
              </a:rPr>
              <a:t>D</a:t>
            </a:r>
            <a:r>
              <a:rPr sz="300" b="1" spc="-15" dirty="0">
                <a:solidFill>
                  <a:srgbClr val="BFBFBF"/>
                </a:solidFill>
                <a:latin typeface="American Typewriter"/>
                <a:cs typeface="American Typewriter"/>
              </a:rPr>
              <a:t>ESI</a:t>
            </a:r>
            <a:r>
              <a:rPr sz="300" b="1" spc="35" dirty="0">
                <a:solidFill>
                  <a:srgbClr val="BFBFBF"/>
                </a:solidFill>
                <a:latin typeface="American Typewriter"/>
                <a:cs typeface="American Typewriter"/>
              </a:rPr>
              <a:t>G</a:t>
            </a:r>
            <a:r>
              <a:rPr sz="300" b="1" spc="-35" dirty="0">
                <a:solidFill>
                  <a:srgbClr val="BFBFBF"/>
                </a:solidFill>
                <a:latin typeface="American Typewriter"/>
                <a:cs typeface="American Typewriter"/>
              </a:rPr>
              <a:t>N</a:t>
            </a:r>
            <a:r>
              <a:rPr sz="3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300" b="1" spc="5" dirty="0">
                <a:solidFill>
                  <a:srgbClr val="BFBFBF"/>
                </a:solidFill>
                <a:latin typeface="American Typewriter"/>
                <a:cs typeface="American Typewriter"/>
              </a:rPr>
              <a:t>©</a:t>
            </a:r>
            <a:r>
              <a:rPr sz="300" b="1" spc="10" dirty="0">
                <a:solidFill>
                  <a:srgbClr val="BFBFBF"/>
                </a:solidFill>
                <a:latin typeface="American Typewriter"/>
                <a:cs typeface="American Typewriter"/>
              </a:rPr>
              <a:t> </a:t>
            </a:r>
            <a:r>
              <a:rPr sz="300" b="1" spc="-20" dirty="0">
                <a:solidFill>
                  <a:srgbClr val="BFBFBF"/>
                </a:solidFill>
                <a:latin typeface="American Typewriter"/>
                <a:cs typeface="American Typewriter"/>
              </a:rPr>
              <a:t>2015</a:t>
            </a:r>
            <a:endParaRPr sz="300">
              <a:latin typeface="American Typewriter"/>
              <a:cs typeface="American Typewriter"/>
            </a:endParaRPr>
          </a:p>
          <a:p>
            <a:pPr marL="207010">
              <a:lnSpc>
                <a:spcPct val="100000"/>
              </a:lnSpc>
              <a:spcBef>
                <a:spcPts val="95"/>
              </a:spcBef>
            </a:pPr>
            <a:r>
              <a:rPr sz="550" b="1" spc="-6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ww</a:t>
            </a:r>
            <a:r>
              <a:rPr sz="550" b="1" spc="-9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w</a:t>
            </a:r>
            <a:r>
              <a:rPr sz="550" b="1" spc="-3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.</a:t>
            </a:r>
            <a:r>
              <a:rPr sz="550" b="1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Po</a:t>
            </a:r>
            <a:r>
              <a:rPr sz="550" b="1" spc="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50" b="1" spc="-3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te</a:t>
            </a:r>
            <a:r>
              <a:rPr sz="550" b="1" spc="-7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r</a:t>
            </a:r>
            <a:r>
              <a:rPr sz="550" b="1" spc="-4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Pr</a:t>
            </a:r>
            <a:r>
              <a:rPr sz="550" b="1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e</a:t>
            </a:r>
            <a:r>
              <a:rPr sz="550" b="1" spc="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50" b="1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e</a:t>
            </a:r>
            <a:r>
              <a:rPr sz="550" b="1" spc="-4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nta</a:t>
            </a:r>
            <a:r>
              <a:rPr sz="550" b="1" spc="-5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ti</a:t>
            </a:r>
            <a:r>
              <a:rPr sz="550" b="1" spc="2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o</a:t>
            </a:r>
            <a:r>
              <a:rPr sz="550" b="1" spc="-4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n</a:t>
            </a:r>
            <a:r>
              <a:rPr sz="550" b="1" spc="2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s</a:t>
            </a:r>
            <a:r>
              <a:rPr sz="550" b="1" spc="-3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.</a:t>
            </a:r>
            <a:r>
              <a:rPr sz="550" b="1" spc="1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c</a:t>
            </a:r>
            <a:r>
              <a:rPr sz="550" b="1" spc="20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o</a:t>
            </a:r>
            <a:r>
              <a:rPr sz="550" b="1" spc="-45" dirty="0">
                <a:solidFill>
                  <a:srgbClr val="BFBFBF"/>
                </a:solidFill>
                <a:latin typeface="American Typewriter"/>
                <a:cs typeface="American Typewriter"/>
                <a:hlinkClick r:id="rId3"/>
              </a:rPr>
              <a:t>m</a:t>
            </a:r>
            <a:endParaRPr sz="550">
              <a:latin typeface="American Typewriter"/>
              <a:cs typeface="American Typewriter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06161" y="3095067"/>
            <a:ext cx="4338955" cy="181863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ts val="2390"/>
              </a:lnSpc>
            </a:pPr>
            <a:r>
              <a:rPr sz="2000" spc="58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-20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Hoza (20</a:t>
            </a:r>
            <a:r>
              <a:rPr sz="2000" i="1" spc="-150" dirty="0">
                <a:solidFill>
                  <a:srgbClr val="203864"/>
                </a:solidFill>
                <a:latin typeface="Times"/>
                <a:cs typeface="Times"/>
              </a:rPr>
              <a:t>1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1), Schiffrin (1987), Metzger</a:t>
            </a:r>
            <a:endParaRPr sz="2000">
              <a:latin typeface="Times"/>
              <a:cs typeface="Times"/>
            </a:endParaRPr>
          </a:p>
          <a:p>
            <a:pPr marL="274320" marR="5080">
              <a:lnSpc>
                <a:spcPts val="2430"/>
              </a:lnSpc>
              <a:spcBef>
                <a:spcPts val="45"/>
              </a:spcBef>
            </a:pP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&amp; Bahan (2001):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Discourse markers (DM) serve to provide cohesion as they link messages and thoughts together as well and indicate transition and shift in discourse.</a:t>
            </a:r>
            <a:endParaRPr sz="2000">
              <a:latin typeface="Times"/>
              <a:cs typeface="Times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6161" y="5367016"/>
            <a:ext cx="4424045" cy="150685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5080" indent="-262255">
              <a:lnSpc>
                <a:spcPct val="100600"/>
              </a:lnSpc>
              <a:tabLst>
                <a:tab pos="1134110" algn="l"/>
              </a:tabLst>
            </a:pPr>
            <a:r>
              <a:rPr sz="2000" spc="58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-20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Schiffrin (1987)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: DM come in the form of manual and non-manual markers, and spatial.	DM can occur simultaneousl</a:t>
            </a:r>
            <a:r>
              <a:rPr sz="2000" spc="-135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endParaRPr sz="2000">
              <a:latin typeface="Times"/>
              <a:cs typeface="Times"/>
            </a:endParaRPr>
          </a:p>
          <a:p>
            <a:pPr marL="274320" marR="768985">
              <a:lnSpc>
                <a:spcPts val="2380"/>
              </a:lnSpc>
              <a:spcBef>
                <a:spcPts val="120"/>
              </a:spcBef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DM Rule:</a:t>
            </a:r>
            <a:r>
              <a:rPr sz="2000" spc="-3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When DM is removed message can still remain in tact.</a:t>
            </a:r>
            <a:endParaRPr sz="2000">
              <a:latin typeface="Times"/>
              <a:cs typeface="Times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06161" y="7333216"/>
            <a:ext cx="4295775" cy="16414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74320" marR="145415" indent="-262255">
              <a:lnSpc>
                <a:spcPct val="100000"/>
              </a:lnSpc>
            </a:pPr>
            <a:r>
              <a:rPr sz="2000" spc="58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-20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Humph</a:t>
            </a:r>
            <a:r>
              <a:rPr sz="2000" i="1" spc="-7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ey &amp;</a:t>
            </a:r>
            <a:r>
              <a:rPr sz="2000" i="1" spc="-3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Alcorn (1998)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: Platform settings have a unique appro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ch.</a:t>
            </a:r>
            <a:endParaRPr sz="2000">
              <a:latin typeface="Times"/>
              <a:cs typeface="Times"/>
            </a:endParaRPr>
          </a:p>
          <a:p>
            <a:pPr marL="948690" marR="5080" indent="-262255">
              <a:lnSpc>
                <a:spcPct val="100000"/>
              </a:lnSpc>
              <a:spcBef>
                <a:spcPts val="509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-20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More formal in natur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, requiring formal register and discourse.</a:t>
            </a:r>
            <a:endParaRPr sz="2000">
              <a:latin typeface="Times"/>
              <a:cs typeface="Times"/>
            </a:endParaRPr>
          </a:p>
          <a:p>
            <a:pPr marL="687070">
              <a:lnSpc>
                <a:spcPct val="100000"/>
              </a:lnSpc>
              <a:spcBef>
                <a:spcPts val="509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-20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Monolingual </a:t>
            </a:r>
            <a:r>
              <a:rPr sz="2000" spc="-135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 Interactive</a:t>
            </a:r>
            <a:endParaRPr sz="2000">
              <a:latin typeface="Times"/>
              <a:cs typeface="Times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22472" y="2615028"/>
            <a:ext cx="4603115" cy="345440"/>
          </a:xfrm>
          <a:prstGeom prst="rect">
            <a:avLst/>
          </a:prstGeom>
          <a:solidFill>
            <a:srgbClr val="E7F2E0"/>
          </a:solidFill>
          <a:ln w="4362">
            <a:solidFill>
              <a:srgbClr val="47682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800" algn="ctr">
              <a:lnSpc>
                <a:spcPct val="100000"/>
              </a:lnSpc>
            </a:pPr>
            <a:r>
              <a:rPr sz="1700" b="1" spc="-35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1700" b="1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1700" b="1" spc="-345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1700" b="1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ROD</a:t>
            </a:r>
            <a:r>
              <a:rPr sz="1700" b="1" spc="-330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1700" b="1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1700" b="1" spc="-345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1700" b="1" spc="-35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1700" b="1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425381" y="9377829"/>
            <a:ext cx="4603750" cy="345440"/>
          </a:xfrm>
          <a:custGeom>
            <a:avLst/>
            <a:gdLst/>
            <a:ahLst/>
            <a:cxnLst/>
            <a:rect l="l" t="t" r="r" b="b"/>
            <a:pathLst>
              <a:path w="4603750" h="345440">
                <a:moveTo>
                  <a:pt x="0" y="0"/>
                </a:moveTo>
                <a:lnTo>
                  <a:pt x="4603553" y="0"/>
                </a:lnTo>
                <a:lnTo>
                  <a:pt x="4603553" y="345385"/>
                </a:lnTo>
                <a:lnTo>
                  <a:pt x="0" y="345385"/>
                </a:lnTo>
                <a:lnTo>
                  <a:pt x="0" y="0"/>
                </a:lnTo>
                <a:close/>
              </a:path>
            </a:pathLst>
          </a:custGeom>
          <a:solidFill>
            <a:srgbClr val="E7F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425381" y="9377829"/>
            <a:ext cx="4603750" cy="345440"/>
          </a:xfrm>
          <a:custGeom>
            <a:avLst/>
            <a:gdLst/>
            <a:ahLst/>
            <a:cxnLst/>
            <a:rect l="l" t="t" r="r" b="b"/>
            <a:pathLst>
              <a:path w="4603750" h="345440">
                <a:moveTo>
                  <a:pt x="0" y="0"/>
                </a:moveTo>
                <a:lnTo>
                  <a:pt x="4603552" y="0"/>
                </a:lnTo>
                <a:lnTo>
                  <a:pt x="4603552" y="345385"/>
                </a:lnTo>
                <a:lnTo>
                  <a:pt x="0" y="345385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476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035516" y="9456032"/>
            <a:ext cx="3434715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spc="-405" dirty="0">
                <a:solidFill>
                  <a:srgbClr val="203864"/>
                </a:solidFill>
                <a:latin typeface="American Typewriter"/>
                <a:cs typeface="American Typewriter"/>
              </a:rPr>
              <a:t>ME</a:t>
            </a:r>
            <a:r>
              <a:rPr sz="1700" b="1" spc="-345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1700" b="1" spc="-395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1700" b="1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1700" b="1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47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1700" b="1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135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1700" b="1" spc="-395" dirty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1700" b="1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&amp;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1700" b="1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1700" b="1" spc="-345" dirty="0">
                <a:solidFill>
                  <a:srgbClr val="203864"/>
                </a:solidFill>
                <a:latin typeface="American Typewriter"/>
                <a:cs typeface="American Typewriter"/>
              </a:rPr>
              <a:t>AT</a:t>
            </a:r>
            <a:r>
              <a:rPr sz="1700" b="1" spc="-200" dirty="0">
                <a:solidFill>
                  <a:srgbClr val="203864"/>
                </a:solidFill>
                <a:latin typeface="American Typewriter"/>
                <a:cs typeface="American Typewriter"/>
              </a:rPr>
              <a:t>A </a:t>
            </a:r>
            <a:r>
              <a:rPr sz="1700" b="1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1700" b="1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475" dirty="0">
                <a:solidFill>
                  <a:srgbClr val="203864"/>
                </a:solidFill>
                <a:latin typeface="American Typewriter"/>
                <a:cs typeface="American Typewriter"/>
              </a:rPr>
              <a:t>LL</a:t>
            </a:r>
            <a:r>
              <a:rPr sz="1700" b="1" spc="-44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1700" b="1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1700" b="1" spc="-345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1700" b="1" spc="-35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1700" b="1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5337495" y="2615027"/>
            <a:ext cx="4552315" cy="336550"/>
          </a:xfrm>
          <a:custGeom>
            <a:avLst/>
            <a:gdLst/>
            <a:ahLst/>
            <a:cxnLst/>
            <a:rect l="l" t="t" r="r" b="b"/>
            <a:pathLst>
              <a:path w="4552315" h="336550">
                <a:moveTo>
                  <a:pt x="0" y="0"/>
                </a:moveTo>
                <a:lnTo>
                  <a:pt x="4552233" y="0"/>
                </a:lnTo>
                <a:lnTo>
                  <a:pt x="4552233" y="335935"/>
                </a:lnTo>
                <a:lnTo>
                  <a:pt x="0" y="335935"/>
                </a:lnTo>
                <a:lnTo>
                  <a:pt x="0" y="0"/>
                </a:lnTo>
                <a:close/>
              </a:path>
            </a:pathLst>
          </a:custGeom>
          <a:solidFill>
            <a:srgbClr val="E7F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5337494" y="2615028"/>
            <a:ext cx="4552315" cy="336550"/>
          </a:xfrm>
          <a:custGeom>
            <a:avLst/>
            <a:gdLst/>
            <a:ahLst/>
            <a:cxnLst/>
            <a:rect l="l" t="t" r="r" b="b"/>
            <a:pathLst>
              <a:path w="4552315" h="336550">
                <a:moveTo>
                  <a:pt x="0" y="0"/>
                </a:moveTo>
                <a:lnTo>
                  <a:pt x="4552234" y="0"/>
                </a:lnTo>
                <a:lnTo>
                  <a:pt x="4552234" y="335932"/>
                </a:lnTo>
                <a:lnTo>
                  <a:pt x="0" y="335932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476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5366676" y="2688509"/>
            <a:ext cx="2545080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                                </a:t>
            </a:r>
            <a:r>
              <a:rPr sz="1700" b="1" spc="-400" dirty="0">
                <a:solidFill>
                  <a:srgbClr val="203864"/>
                </a:solidFill>
                <a:latin typeface="American Typewriter"/>
                <a:cs typeface="American Typewriter"/>
              </a:rPr>
              <a:t>RE</a:t>
            </a:r>
            <a:r>
              <a:rPr sz="1700" b="1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1700" b="1" spc="-330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1700" b="1" spc="-47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1700" b="1" spc="-345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1700" b="1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 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0191661" y="2594278"/>
            <a:ext cx="4607560" cy="345440"/>
          </a:xfrm>
          <a:prstGeom prst="rect">
            <a:avLst/>
          </a:prstGeom>
          <a:solidFill>
            <a:srgbClr val="E7F2E0"/>
          </a:solidFill>
          <a:ln w="4362">
            <a:solidFill>
              <a:srgbClr val="47682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165" algn="ctr">
              <a:lnSpc>
                <a:spcPct val="100000"/>
              </a:lnSpc>
            </a:pPr>
            <a:r>
              <a:rPr sz="1700" b="1" spc="-34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1700" b="1" spc="-22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1700" b="1" spc="-26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1700" b="1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1700" b="1" spc="-30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1700" b="1" spc="-260" dirty="0">
                <a:solidFill>
                  <a:srgbClr val="203864"/>
                </a:solidFill>
                <a:latin typeface="American Typewriter"/>
                <a:cs typeface="American Typewriter"/>
              </a:rPr>
              <a:t>SS</a:t>
            </a:r>
            <a:r>
              <a:rPr sz="1700" b="1" spc="-36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1700" b="1" spc="-19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0288876" y="3101065"/>
            <a:ext cx="4363085" cy="955548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26390" marR="281305" indent="-314325">
              <a:lnSpc>
                <a:spcPts val="2380"/>
              </a:lnSpc>
            </a:pPr>
            <a:r>
              <a:rPr sz="2000" spc="58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585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Results possible to be consistent and unique to setting.</a:t>
            </a:r>
            <a:endParaRPr sz="2000">
              <a:latin typeface="Times"/>
              <a:cs typeface="Times"/>
            </a:endParaRPr>
          </a:p>
          <a:p>
            <a:pPr marL="687070">
              <a:lnSpc>
                <a:spcPct val="100000"/>
              </a:lnSpc>
              <a:spcBef>
                <a:spcPts val="434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94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Platform setting: Monologue </a:t>
            </a:r>
            <a:r>
              <a:rPr sz="2000" spc="-135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endParaRPr sz="2000">
              <a:latin typeface="Times"/>
              <a:cs typeface="Times"/>
            </a:endParaRPr>
          </a:p>
          <a:p>
            <a:pPr marL="1001394">
              <a:lnSpc>
                <a:spcPct val="100000"/>
              </a:lnSpc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Interactive</a:t>
            </a:r>
            <a:endParaRPr sz="2000">
              <a:latin typeface="Times"/>
              <a:cs typeface="Times"/>
            </a:endParaRPr>
          </a:p>
          <a:p>
            <a:pPr marL="326390" marR="68580" indent="-314325">
              <a:lnSpc>
                <a:spcPct val="100600"/>
              </a:lnSpc>
              <a:spcBef>
                <a:spcPts val="495"/>
              </a:spcBef>
            </a:pPr>
            <a:r>
              <a:rPr sz="2000" spc="58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585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The 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hands clasped at mid center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and 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2 handed WELL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at the end of the message acts as</a:t>
            </a:r>
            <a:endParaRPr sz="2000">
              <a:latin typeface="Times"/>
              <a:cs typeface="Times"/>
            </a:endParaRPr>
          </a:p>
          <a:p>
            <a:pPr marL="687070">
              <a:lnSpc>
                <a:spcPct val="100000"/>
              </a:lnSpc>
              <a:spcBef>
                <a:spcPts val="509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94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WELL</a:t>
            </a:r>
            <a:r>
              <a:rPr sz="2000" spc="-7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as explained by Hoza</a:t>
            </a:r>
            <a:endParaRPr sz="2000">
              <a:latin typeface="Times"/>
              <a:cs typeface="Times"/>
            </a:endParaRPr>
          </a:p>
          <a:p>
            <a:pPr marL="1001394" marR="5080" indent="-314325">
              <a:lnSpc>
                <a:spcPct val="100000"/>
              </a:lnSpc>
              <a:spcBef>
                <a:spcPts val="530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94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Politeness Function as explained by Hoza.</a:t>
            </a:r>
            <a:endParaRPr sz="2000">
              <a:latin typeface="Times"/>
              <a:cs typeface="Times"/>
            </a:endParaRPr>
          </a:p>
          <a:p>
            <a:pPr marL="326390" marR="267335" indent="-314325">
              <a:lnSpc>
                <a:spcPct val="100600"/>
              </a:lnSpc>
              <a:spcBef>
                <a:spcPts val="495"/>
              </a:spcBef>
            </a:pPr>
            <a:r>
              <a:rPr sz="2000" spc="58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585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Possible: 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Single head nod post- message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can be commonly used DM tied to platform interpreting.</a:t>
            </a:r>
            <a:endParaRPr sz="2000">
              <a:latin typeface="Times"/>
              <a:cs typeface="Times"/>
            </a:endParaRPr>
          </a:p>
          <a:p>
            <a:pPr marL="1001394" marR="281940" indent="-314325">
              <a:lnSpc>
                <a:spcPct val="100000"/>
              </a:lnSpc>
              <a:spcBef>
                <a:spcPts val="509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94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Due to amount of information being given</a:t>
            </a:r>
            <a:endParaRPr sz="2000">
              <a:latin typeface="Times"/>
              <a:cs typeface="Times"/>
            </a:endParaRPr>
          </a:p>
          <a:p>
            <a:pPr marL="326390" marR="139700" indent="-314325">
              <a:lnSpc>
                <a:spcPct val="100600"/>
              </a:lnSpc>
              <a:spcBef>
                <a:spcPts val="495"/>
              </a:spcBef>
            </a:pPr>
            <a:r>
              <a:rPr sz="2000" spc="58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585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Head nodding at end of a thought or message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as found in formal narratives (</a:t>
            </a:r>
            <a:r>
              <a:rPr sz="2000" spc="-225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alli, et al.).</a:t>
            </a:r>
            <a:endParaRPr sz="2000">
              <a:latin typeface="Times"/>
              <a:cs typeface="Times"/>
            </a:endParaRPr>
          </a:p>
          <a:p>
            <a:pPr marL="559435">
              <a:lnSpc>
                <a:spcPct val="100000"/>
              </a:lnSpc>
              <a:spcBef>
                <a:spcPts val="509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94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Reverse back channeling.</a:t>
            </a:r>
            <a:endParaRPr sz="200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2000" spc="585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000" spc="585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i="1" dirty="0">
                <a:solidFill>
                  <a:srgbClr val="203864"/>
                </a:solidFill>
                <a:latin typeface="Times"/>
                <a:cs typeface="Times"/>
              </a:rPr>
              <a:t>The hands up message to start</a:t>
            </a:r>
            <a:endParaRPr sz="2000">
              <a:latin typeface="Times"/>
              <a:cs typeface="Times"/>
            </a:endParaRPr>
          </a:p>
          <a:p>
            <a:pPr marL="1001394" marR="168910" indent="-314325">
              <a:lnSpc>
                <a:spcPct val="100800"/>
              </a:lnSpc>
              <a:spcBef>
                <a:spcPts val="509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94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spc="-75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urn taking indicator in a conversation. (</a:t>
            </a:r>
            <a:r>
              <a:rPr sz="2000" spc="-225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alli, et al.) Single speaker: Call for further attention</a:t>
            </a:r>
            <a:endParaRPr sz="2000">
              <a:latin typeface="Times"/>
              <a:cs typeface="Times"/>
            </a:endParaRPr>
          </a:p>
          <a:p>
            <a:pPr marL="1001394" marR="360680" indent="-314325">
              <a:lnSpc>
                <a:spcPct val="100899"/>
              </a:lnSpc>
              <a:spcBef>
                <a:spcPts val="440"/>
              </a:spcBef>
            </a:pPr>
            <a:r>
              <a:rPr sz="2000" spc="944" dirty="0">
                <a:solidFill>
                  <a:srgbClr val="203864"/>
                </a:solidFill>
                <a:latin typeface="American Typewriter"/>
                <a:cs typeface="American Typewriter"/>
              </a:rPr>
              <a:t>²</a:t>
            </a:r>
            <a:r>
              <a:rPr sz="2000" spc="94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000" spc="-16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Interactive:</a:t>
            </a:r>
            <a:r>
              <a:rPr sz="2000" spc="-3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spc="-145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o take lead in conversation; Used in widespr</a:t>
            </a:r>
            <a:r>
              <a:rPr sz="2000" spc="-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ad conversation, not commonly tied to Platform Setting</a:t>
            </a:r>
            <a:endParaRPr sz="2000">
              <a:latin typeface="Times"/>
              <a:cs typeface="Times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0288876" y="13483482"/>
            <a:ext cx="4374515" cy="120332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>
              <a:lnSpc>
                <a:spcPct val="100800"/>
              </a:lnSpc>
            </a:pP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Additional videos could have been analyzed, specialized platform interpreters could have been specifically sought out, lack of research on other</a:t>
            </a:r>
            <a:r>
              <a:rPr sz="2000" spc="-11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ASL</a:t>
            </a:r>
            <a:r>
              <a:rPr sz="2000" spc="-7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000" dirty="0">
                <a:solidFill>
                  <a:srgbClr val="203864"/>
                </a:solidFill>
                <a:latin typeface="Times"/>
                <a:cs typeface="Times"/>
              </a:rPr>
              <a:t>DM.</a:t>
            </a:r>
            <a:endParaRPr sz="2000">
              <a:latin typeface="Times"/>
              <a:cs typeface="Times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5073334" y="2576297"/>
            <a:ext cx="4602480" cy="345440"/>
          </a:xfrm>
          <a:prstGeom prst="rect">
            <a:avLst/>
          </a:prstGeom>
          <a:solidFill>
            <a:srgbClr val="E7F2E0"/>
          </a:solidFill>
          <a:ln w="4362">
            <a:solidFill>
              <a:srgbClr val="47682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165" algn="ctr">
              <a:lnSpc>
                <a:spcPct val="100000"/>
              </a:lnSpc>
            </a:pPr>
            <a:r>
              <a:rPr sz="1700" b="1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CO</a:t>
            </a:r>
            <a:r>
              <a:rPr sz="1700" b="1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1700" b="1" spc="-305" dirty="0">
                <a:solidFill>
                  <a:srgbClr val="203864"/>
                </a:solidFill>
                <a:latin typeface="American Typewriter"/>
                <a:cs typeface="American Typewriter"/>
              </a:rPr>
              <a:t>CL</a:t>
            </a:r>
            <a:r>
              <a:rPr sz="1700" b="1" spc="-390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1700" b="1" spc="-260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1700" b="1" spc="-36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1700" b="1" spc="-19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5163034" y="3099490"/>
            <a:ext cx="4354195" cy="64668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630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200" spc="-20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200" spc="-17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op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Five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DM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Use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d:</a:t>
            </a:r>
            <a:endParaRPr sz="2200">
              <a:latin typeface="Times"/>
              <a:cs typeface="Times"/>
            </a:endParaRPr>
          </a:p>
          <a:p>
            <a:pPr marL="425450" marR="524510">
              <a:lnSpc>
                <a:spcPct val="100000"/>
              </a:lnSpc>
              <a:spcBef>
                <a:spcPts val="495"/>
              </a:spcBef>
              <a:buClr>
                <a:srgbClr val="203864"/>
              </a:buClr>
              <a:buFont typeface="Times"/>
              <a:buAutoNum type="arabicPeriod"/>
              <a:tabLst>
                <a:tab pos="705485" algn="l"/>
              </a:tabLst>
            </a:pP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H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ands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l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sp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tog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th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mid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nt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(39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tim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s)</a:t>
            </a:r>
            <a:endParaRPr sz="2200">
              <a:latin typeface="Times"/>
              <a:cs typeface="Times"/>
            </a:endParaRPr>
          </a:p>
          <a:p>
            <a:pPr marL="425450" marR="291465">
              <a:lnSpc>
                <a:spcPct val="100000"/>
              </a:lnSpc>
              <a:spcBef>
                <a:spcPts val="545"/>
              </a:spcBef>
              <a:buClr>
                <a:srgbClr val="203864"/>
              </a:buClr>
              <a:buFont typeface="Times"/>
              <a:buAutoNum type="arabicPeriod"/>
              <a:tabLst>
                <a:tab pos="705485" algn="l"/>
              </a:tabLst>
            </a:pP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Single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head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nod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post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age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 (</a:t>
            </a:r>
            <a:r>
              <a:rPr sz="2200" spc="-100" dirty="0">
                <a:solidFill>
                  <a:srgbClr val="203864"/>
                </a:solidFill>
                <a:latin typeface="Times"/>
                <a:cs typeface="Times"/>
              </a:rPr>
              <a:t>1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1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tim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s)</a:t>
            </a:r>
            <a:endParaRPr sz="2200">
              <a:latin typeface="Times"/>
              <a:cs typeface="Times"/>
            </a:endParaRPr>
          </a:p>
          <a:p>
            <a:pPr marL="425450" marR="843280">
              <a:lnSpc>
                <a:spcPct val="100000"/>
              </a:lnSpc>
              <a:spcBef>
                <a:spcPts val="545"/>
              </a:spcBef>
              <a:buClr>
                <a:srgbClr val="203864"/>
              </a:buClr>
              <a:buFont typeface="Times"/>
              <a:buAutoNum type="arabicPeriod"/>
              <a:tabLst>
                <a:tab pos="705485" algn="l"/>
              </a:tabLst>
            </a:pP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2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handed</a:t>
            </a:r>
            <a:r>
              <a:rPr sz="2200" spc="-4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30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ELL</a:t>
            </a:r>
            <a:r>
              <a:rPr sz="2200" spc="-8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to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end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 me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age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(10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tim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s)</a:t>
            </a:r>
            <a:endParaRPr sz="2200">
              <a:latin typeface="Times"/>
              <a:cs typeface="Times"/>
            </a:endParaRPr>
          </a:p>
          <a:p>
            <a:pPr marL="425450" marR="5080">
              <a:lnSpc>
                <a:spcPct val="100000"/>
              </a:lnSpc>
              <a:spcBef>
                <a:spcPts val="495"/>
              </a:spcBef>
              <a:buClr>
                <a:srgbClr val="203864"/>
              </a:buClr>
              <a:buFont typeface="Times"/>
              <a:buAutoNum type="arabicPeriod"/>
              <a:tabLst>
                <a:tab pos="705485" algn="l"/>
              </a:tabLst>
            </a:pP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H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ead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nodding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end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of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age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 (8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tim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s)</a:t>
            </a:r>
            <a:endParaRPr sz="2200">
              <a:latin typeface="Times"/>
              <a:cs typeface="Times"/>
            </a:endParaRPr>
          </a:p>
          <a:p>
            <a:pPr marL="425450" marR="152400">
              <a:lnSpc>
                <a:spcPct val="100000"/>
              </a:lnSpc>
              <a:spcBef>
                <a:spcPts val="545"/>
              </a:spcBef>
              <a:buClr>
                <a:srgbClr val="203864"/>
              </a:buClr>
              <a:buFont typeface="Times"/>
              <a:buAutoNum type="arabicPeriod"/>
              <a:tabLst>
                <a:tab pos="705485" algn="l"/>
                <a:tab pos="1728470" algn="l"/>
              </a:tabLst>
            </a:pP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H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ands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up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be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fore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ne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xt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utt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anc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e is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to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be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gin</a:t>
            </a:r>
            <a:r>
              <a:rPr sz="2200" dirty="0">
                <a:solidFill>
                  <a:srgbClr val="203864"/>
                </a:solidFill>
                <a:latin typeface="Times"/>
                <a:cs typeface="Times"/>
              </a:rPr>
              <a:t>	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(6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tim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s)</a:t>
            </a:r>
            <a:endParaRPr sz="2200">
              <a:latin typeface="Times"/>
              <a:cs typeface="Times"/>
            </a:endParaRPr>
          </a:p>
          <a:p>
            <a:pPr marL="274320" marR="288290" indent="-262255">
              <a:lnSpc>
                <a:spcPct val="99300"/>
              </a:lnSpc>
              <a:spcBef>
                <a:spcPts val="560"/>
              </a:spcBef>
            </a:pPr>
            <a:r>
              <a:rPr sz="2200" spc="630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200" spc="-20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The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dis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ourse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m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rkers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ould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be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sso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i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and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lik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ly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found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in pl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tform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and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forma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l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ttings.</a:t>
            </a:r>
            <a:endParaRPr sz="2200">
              <a:latin typeface="Times"/>
              <a:cs typeface="Times"/>
            </a:endParaRPr>
          </a:p>
          <a:p>
            <a:pPr marL="274320" marR="388620" indent="-262255">
              <a:lnSpc>
                <a:spcPct val="99800"/>
              </a:lnSpc>
              <a:spcBef>
                <a:spcPts val="550"/>
              </a:spcBef>
            </a:pPr>
            <a:r>
              <a:rPr sz="2200" spc="630" dirty="0">
                <a:solidFill>
                  <a:srgbClr val="203864"/>
                </a:solidFill>
                <a:latin typeface="American Typewriter"/>
                <a:cs typeface="American Typewriter"/>
              </a:rPr>
              <a:t>v</a:t>
            </a:r>
            <a:r>
              <a:rPr sz="2200" spc="-204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Re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ch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ould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be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us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for und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rst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nding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and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eac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hing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rol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and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us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age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for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va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rious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DM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in pl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tform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ttings.</a:t>
            </a:r>
            <a:endParaRPr sz="2200">
              <a:latin typeface="Times"/>
              <a:cs typeface="Times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5163034" y="10003230"/>
            <a:ext cx="4347845" cy="131381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169035">
              <a:lnSpc>
                <a:spcPct val="100000"/>
              </a:lnSpc>
            </a:pPr>
            <a:r>
              <a:rPr sz="1700" spc="-315" dirty="0">
                <a:solidFill>
                  <a:srgbClr val="203864"/>
                </a:solidFill>
                <a:latin typeface="American Typewriter"/>
                <a:cs typeface="American Typewriter"/>
              </a:rPr>
              <a:t>§</a:t>
            </a:r>
            <a:r>
              <a:rPr sz="1700" spc="-5" dirty="0">
                <a:solidFill>
                  <a:srgbClr val="2A4A77"/>
                </a:solidFill>
                <a:latin typeface="Helvetica"/>
                <a:cs typeface="Helvetica"/>
              </a:rPr>
              <a:t> </a:t>
            </a:r>
            <a:r>
              <a:rPr sz="1700" spc="-25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1700" b="1" spc="-400" dirty="0">
                <a:solidFill>
                  <a:srgbClr val="2A4A77"/>
                </a:solidFill>
                <a:latin typeface="American Typewriter"/>
                <a:cs typeface="American Typewriter"/>
              </a:rPr>
              <a:t>RE</a:t>
            </a:r>
            <a:r>
              <a:rPr sz="1700" b="1" spc="-195" dirty="0">
                <a:solidFill>
                  <a:srgbClr val="2A4A77"/>
                </a:solidFill>
                <a:latin typeface="American Typewriter"/>
                <a:cs typeface="American Typewriter"/>
              </a:rPr>
              <a:t>C</a:t>
            </a:r>
            <a:r>
              <a:rPr sz="1700" b="1" spc="-40" dirty="0">
                <a:solidFill>
                  <a:srgbClr val="2A4A77"/>
                </a:solidFill>
                <a:latin typeface="American Typewriter"/>
                <a:cs typeface="American Typewriter"/>
              </a:rPr>
              <a:t>O</a:t>
            </a:r>
            <a:r>
              <a:rPr sz="1700" b="1" spc="-380" dirty="0">
                <a:solidFill>
                  <a:srgbClr val="2A4A77"/>
                </a:solidFill>
                <a:latin typeface="American Typewriter"/>
                <a:cs typeface="American Typewriter"/>
              </a:rPr>
              <a:t>MME</a:t>
            </a:r>
            <a:r>
              <a:rPr sz="1700" b="1" spc="-375" dirty="0">
                <a:solidFill>
                  <a:srgbClr val="2A4A77"/>
                </a:solidFill>
                <a:latin typeface="American Typewriter"/>
                <a:cs typeface="American Typewriter"/>
              </a:rPr>
              <a:t>N</a:t>
            </a:r>
            <a:r>
              <a:rPr sz="1700" b="1" spc="-204" dirty="0">
                <a:solidFill>
                  <a:srgbClr val="2A4A77"/>
                </a:solidFill>
                <a:latin typeface="American Typewriter"/>
                <a:cs typeface="American Typewriter"/>
              </a:rPr>
              <a:t>D</a:t>
            </a:r>
            <a:r>
              <a:rPr sz="1700" b="1" spc="-345" dirty="0">
                <a:solidFill>
                  <a:srgbClr val="2A4A77"/>
                </a:solidFill>
                <a:latin typeface="American Typewriter"/>
                <a:cs typeface="American Typewriter"/>
              </a:rPr>
              <a:t>AT</a:t>
            </a:r>
            <a:r>
              <a:rPr sz="1700" b="1" spc="-355" dirty="0">
                <a:solidFill>
                  <a:srgbClr val="2A4A77"/>
                </a:solidFill>
                <a:latin typeface="American Typewriter"/>
                <a:cs typeface="American Typewriter"/>
              </a:rPr>
              <a:t>I</a:t>
            </a:r>
            <a:r>
              <a:rPr sz="1700" b="1" spc="-40" dirty="0">
                <a:solidFill>
                  <a:srgbClr val="2A4A77"/>
                </a:solidFill>
                <a:latin typeface="American Typewriter"/>
                <a:cs typeface="American Typewriter"/>
              </a:rPr>
              <a:t>O</a:t>
            </a:r>
            <a:r>
              <a:rPr sz="1700" b="1" spc="-375" dirty="0">
                <a:solidFill>
                  <a:srgbClr val="2A4A77"/>
                </a:solidFill>
                <a:latin typeface="American Typewriter"/>
                <a:cs typeface="American Typewriter"/>
              </a:rPr>
              <a:t>N</a:t>
            </a:r>
            <a:r>
              <a:rPr sz="1700" b="1" spc="-254" dirty="0">
                <a:solidFill>
                  <a:srgbClr val="2A4A77"/>
                </a:solidFill>
                <a:latin typeface="American Typewriter"/>
                <a:cs typeface="American Typewriter"/>
              </a:rPr>
              <a:t>S</a:t>
            </a:r>
            <a:r>
              <a:rPr sz="1700" b="1" spc="-45" dirty="0">
                <a:solidFill>
                  <a:srgbClr val="2A4A77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  <a:p>
            <a:pPr marL="12700" marR="5080">
              <a:lnSpc>
                <a:spcPct val="99300"/>
              </a:lnSpc>
              <a:spcBef>
                <a:spcPts val="575"/>
              </a:spcBef>
            </a:pP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Identify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more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20" dirty="0">
                <a:solidFill>
                  <a:srgbClr val="203864"/>
                </a:solidFill>
                <a:latin typeface="Times"/>
                <a:cs typeface="Times"/>
              </a:rPr>
              <a:t>DM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in</a:t>
            </a:r>
            <a:r>
              <a:rPr sz="2200" spc="-12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ASL,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Common DM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id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ntifi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ed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in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oth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ttings,</a:t>
            </a:r>
            <a:r>
              <a:rPr sz="2200" spc="-4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30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hi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ch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 r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gist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us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e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s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0" dirty="0">
                <a:solidFill>
                  <a:srgbClr val="203864"/>
                </a:solidFill>
                <a:latin typeface="Times"/>
                <a:cs typeface="Times"/>
              </a:rPr>
              <a:t>the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most</a:t>
            </a:r>
            <a:r>
              <a:rPr sz="2200" spc="-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2200" spc="-15" dirty="0">
                <a:solidFill>
                  <a:srgbClr val="203864"/>
                </a:solidFill>
                <a:latin typeface="Times"/>
                <a:cs typeface="Times"/>
              </a:rPr>
              <a:t>DM?</a:t>
            </a:r>
            <a:endParaRPr sz="2200">
              <a:latin typeface="Times"/>
              <a:cs typeface="Times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071030" y="11772329"/>
            <a:ext cx="4602480" cy="385445"/>
          </a:xfrm>
          <a:prstGeom prst="rect">
            <a:avLst/>
          </a:prstGeom>
          <a:solidFill>
            <a:srgbClr val="E7F2E0"/>
          </a:solidFill>
          <a:ln w="4362">
            <a:solidFill>
              <a:srgbClr val="47682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800" algn="ctr">
              <a:lnSpc>
                <a:spcPct val="100000"/>
              </a:lnSpc>
            </a:pPr>
            <a:r>
              <a:rPr sz="1700" b="1" spc="-400" dirty="0">
                <a:solidFill>
                  <a:srgbClr val="203864"/>
                </a:solidFill>
                <a:latin typeface="American Typewriter"/>
                <a:cs typeface="American Typewriter"/>
              </a:rPr>
              <a:t>RE</a:t>
            </a:r>
            <a:r>
              <a:rPr sz="1700" b="1" spc="-450" dirty="0">
                <a:solidFill>
                  <a:srgbClr val="203864"/>
                </a:solidFill>
                <a:latin typeface="American Typewriter"/>
                <a:cs typeface="American Typewriter"/>
              </a:rPr>
              <a:t>FE</a:t>
            </a:r>
            <a:r>
              <a:rPr sz="1700" b="1" spc="-400" dirty="0">
                <a:solidFill>
                  <a:srgbClr val="203864"/>
                </a:solidFill>
                <a:latin typeface="American Typewriter"/>
                <a:cs typeface="American Typewriter"/>
              </a:rPr>
              <a:t>RE</a:t>
            </a:r>
            <a:r>
              <a:rPr sz="1700" b="1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1700" b="1" spc="-195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1700" b="1" spc="-44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1700" b="1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5165336" y="12486833"/>
            <a:ext cx="4407535" cy="22599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0335" marR="5080" indent="-128270">
              <a:lnSpc>
                <a:spcPct val="101800"/>
              </a:lnSpc>
            </a:pPr>
            <a:r>
              <a:rPr sz="900" spc="-130" dirty="0">
                <a:solidFill>
                  <a:srgbClr val="203864"/>
                </a:solidFill>
                <a:latin typeface="Al Bayan"/>
                <a:cs typeface="Al Bayan"/>
              </a:rPr>
              <a:t>•</a:t>
            </a:r>
            <a:r>
              <a:rPr sz="900" dirty="0">
                <a:solidFill>
                  <a:srgbClr val="2A4A77"/>
                </a:solidFill>
                <a:latin typeface="Helvetica"/>
                <a:cs typeface="Helvetica"/>
              </a:rPr>
              <a:t>  </a:t>
            </a:r>
            <a:r>
              <a:rPr sz="900" spc="8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Hoza, J. (20</a:t>
            </a:r>
            <a:r>
              <a:rPr sz="900" spc="-35" dirty="0">
                <a:solidFill>
                  <a:srgbClr val="203864"/>
                </a:solidFill>
                <a:latin typeface="Times"/>
                <a:cs typeface="Times"/>
              </a:rPr>
              <a:t>1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1).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The Discourse and Politeness Functions of </a:t>
            </a:r>
            <a:r>
              <a:rPr sz="900" i="1" spc="5" dirty="0">
                <a:solidFill>
                  <a:srgbClr val="203864"/>
                </a:solidFill>
                <a:latin typeface="Times"/>
                <a:cs typeface="Times"/>
              </a:rPr>
              <a:t>WELL</a:t>
            </a:r>
            <a:r>
              <a:rPr sz="900" i="1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and </a:t>
            </a:r>
            <a:r>
              <a:rPr sz="900" i="1" spc="5" dirty="0">
                <a:solidFill>
                  <a:srgbClr val="203864"/>
                </a:solidFill>
                <a:latin typeface="Times"/>
                <a:cs typeface="Times"/>
              </a:rPr>
              <a:t>HEY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 in</a:t>
            </a:r>
            <a:r>
              <a:rPr sz="900" i="1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American Sign </a:t>
            </a:r>
            <a:r>
              <a:rPr sz="900" i="1" spc="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Language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. In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Discourse in Signed Languages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r>
              <a:rPr sz="900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spc="-70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ashington,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DC: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 Gallaudet University Press.</a:t>
            </a:r>
            <a:endParaRPr sz="900">
              <a:latin typeface="Times"/>
              <a:cs typeface="Times"/>
            </a:endParaRPr>
          </a:p>
          <a:p>
            <a:pPr marL="140335" marR="8890" indent="-128270">
              <a:lnSpc>
                <a:spcPts val="1060"/>
              </a:lnSpc>
              <a:spcBef>
                <a:spcPts val="290"/>
              </a:spcBef>
            </a:pPr>
            <a:r>
              <a:rPr sz="900" spc="-130" dirty="0">
                <a:solidFill>
                  <a:srgbClr val="203864"/>
                </a:solidFill>
                <a:latin typeface="Al Bayan"/>
                <a:cs typeface="Al Bayan"/>
              </a:rPr>
              <a:t>•</a:t>
            </a:r>
            <a:r>
              <a:rPr sz="900" dirty="0">
                <a:solidFill>
                  <a:srgbClr val="2A4A77"/>
                </a:solidFill>
                <a:latin typeface="Helvetica"/>
                <a:cs typeface="Helvetica"/>
              </a:rPr>
              <a:t>  </a:t>
            </a:r>
            <a:r>
              <a:rPr sz="900" spc="8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Humphre</a:t>
            </a:r>
            <a:r>
              <a:rPr sz="900" spc="-6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, J. H.,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&amp;</a:t>
            </a:r>
            <a:r>
              <a:rPr sz="900" spc="-5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Alcorn, B. J. (1998).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So you want to be an interp</a:t>
            </a:r>
            <a:r>
              <a:rPr sz="900" i="1" spc="-3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eter?</a:t>
            </a:r>
            <a:r>
              <a:rPr sz="900" i="1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i="1" spc="5" dirty="0">
                <a:solidFill>
                  <a:srgbClr val="203864"/>
                </a:solidFill>
                <a:latin typeface="Times"/>
                <a:cs typeface="Times"/>
              </a:rPr>
              <a:t>An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 Int</a:t>
            </a:r>
            <a:r>
              <a:rPr sz="900" i="1" spc="-3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oduction to Sign Language Interp</a:t>
            </a:r>
            <a:r>
              <a:rPr sz="900" i="1" spc="-3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eting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.</a:t>
            </a:r>
            <a:r>
              <a:rPr sz="900" spc="-5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Amarillo,</a:t>
            </a:r>
            <a:r>
              <a:rPr sz="900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TX: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H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&amp;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 H.</a:t>
            </a:r>
            <a:endParaRPr sz="900">
              <a:latin typeface="Times"/>
              <a:cs typeface="Times"/>
            </a:endParaRPr>
          </a:p>
          <a:p>
            <a:pPr marL="140335" marR="87630" indent="-128270">
              <a:lnSpc>
                <a:spcPct val="102200"/>
              </a:lnSpc>
              <a:spcBef>
                <a:spcPts val="180"/>
              </a:spcBef>
            </a:pPr>
            <a:r>
              <a:rPr sz="900" spc="-130" dirty="0">
                <a:solidFill>
                  <a:srgbClr val="203864"/>
                </a:solidFill>
                <a:latin typeface="Al Bayan"/>
                <a:cs typeface="Al Bayan"/>
              </a:rPr>
              <a:t>•</a:t>
            </a:r>
            <a:r>
              <a:rPr sz="900" dirty="0">
                <a:solidFill>
                  <a:srgbClr val="2A4A77"/>
                </a:solidFill>
                <a:latin typeface="Helvetica"/>
                <a:cs typeface="Helvetica"/>
              </a:rPr>
              <a:t>  </a:t>
            </a:r>
            <a:r>
              <a:rPr sz="900" spc="8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Metzge</a:t>
            </a:r>
            <a:r>
              <a:rPr sz="900" spc="-40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,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M.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&amp;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 B. Bahan (2001).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Chapter 5: Discourse</a:t>
            </a:r>
            <a:r>
              <a:rPr sz="900" i="1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Analysis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. In (Ed.),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The Sociolinguists of Signed Languages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(pp. 131-133).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New</a:t>
            </a:r>
            <a:r>
              <a:rPr sz="900" spc="-3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spc="-9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ork,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N</a:t>
            </a:r>
            <a:r>
              <a:rPr sz="900" spc="-8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: Cambridge University Press</a:t>
            </a:r>
            <a:endParaRPr sz="900">
              <a:latin typeface="Times"/>
              <a:cs typeface="Times"/>
            </a:endParaRPr>
          </a:p>
          <a:p>
            <a:pPr marL="140335" marR="252095" indent="-128270">
              <a:lnSpc>
                <a:spcPct val="102600"/>
              </a:lnSpc>
              <a:spcBef>
                <a:spcPts val="210"/>
              </a:spcBef>
            </a:pPr>
            <a:r>
              <a:rPr sz="900" spc="-130" dirty="0">
                <a:solidFill>
                  <a:srgbClr val="203864"/>
                </a:solidFill>
                <a:latin typeface="Al Bayan"/>
                <a:cs typeface="Al Bayan"/>
              </a:rPr>
              <a:t>•</a:t>
            </a:r>
            <a:r>
              <a:rPr sz="900" dirty="0">
                <a:solidFill>
                  <a:srgbClr val="2A4A77"/>
                </a:solidFill>
                <a:latin typeface="Helvetica"/>
                <a:cs typeface="Helvetica"/>
              </a:rPr>
              <a:t>  </a:t>
            </a:r>
            <a:r>
              <a:rPr sz="900" spc="8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Ro</a:t>
            </a:r>
            <a:r>
              <a:rPr sz="900" spc="-6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, C. B. (2000).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Interp</a:t>
            </a:r>
            <a:r>
              <a:rPr sz="900" i="1" spc="-3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eting as a Discourse </a:t>
            </a:r>
            <a:r>
              <a:rPr sz="900" i="1" spc="5" dirty="0">
                <a:solidFill>
                  <a:srgbClr val="203864"/>
                </a:solidFill>
                <a:latin typeface="Times"/>
                <a:cs typeface="Times"/>
              </a:rPr>
              <a:t>P</a:t>
            </a:r>
            <a:r>
              <a:rPr sz="900" i="1" spc="-3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ocess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.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New</a:t>
            </a:r>
            <a:r>
              <a:rPr sz="900" spc="-30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spc="-9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ork: Oxford University Press.</a:t>
            </a:r>
            <a:endParaRPr sz="900">
              <a:latin typeface="Times"/>
              <a:cs typeface="Times"/>
            </a:endParaRPr>
          </a:p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900" spc="-130" dirty="0">
                <a:solidFill>
                  <a:srgbClr val="203864"/>
                </a:solidFill>
                <a:latin typeface="Al Bayan"/>
                <a:cs typeface="Al Bayan"/>
              </a:rPr>
              <a:t>•</a:t>
            </a:r>
            <a:r>
              <a:rPr sz="900" dirty="0">
                <a:solidFill>
                  <a:srgbClr val="2A4A77"/>
                </a:solidFill>
                <a:latin typeface="Helvetica"/>
                <a:cs typeface="Helvetica"/>
              </a:rPr>
              <a:t>  </a:t>
            </a:r>
            <a:r>
              <a:rPr sz="900" spc="8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Schi</a:t>
            </a:r>
            <a:r>
              <a:rPr sz="900" spc="-20" dirty="0">
                <a:solidFill>
                  <a:srgbClr val="203864"/>
                </a:solidFill>
                <a:latin typeface="Times"/>
                <a:cs typeface="Times"/>
              </a:rPr>
              <a:t>f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frin, D. (1987).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Discourse Markers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. Cambridge: Cambridge University Press.</a:t>
            </a:r>
            <a:endParaRPr sz="900">
              <a:latin typeface="Times"/>
              <a:cs typeface="Times"/>
            </a:endParaRPr>
          </a:p>
          <a:p>
            <a:pPr marL="140335" marR="136525" indent="-128270">
              <a:lnSpc>
                <a:spcPct val="102600"/>
              </a:lnSpc>
              <a:spcBef>
                <a:spcPts val="220"/>
              </a:spcBef>
            </a:pPr>
            <a:r>
              <a:rPr sz="900" spc="-130" dirty="0">
                <a:solidFill>
                  <a:srgbClr val="203864"/>
                </a:solidFill>
                <a:latin typeface="Al Bayan"/>
                <a:cs typeface="Al Bayan"/>
              </a:rPr>
              <a:t>•</a:t>
            </a:r>
            <a:r>
              <a:rPr sz="900" dirty="0">
                <a:solidFill>
                  <a:srgbClr val="2A4A77"/>
                </a:solidFill>
                <a:latin typeface="Helvetica"/>
                <a:cs typeface="Helvetica"/>
              </a:rPr>
              <a:t>  </a:t>
            </a:r>
            <a:r>
              <a:rPr sz="900" spc="8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900" spc="-100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alli, C., Lucas, C.,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&amp;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 Mulroone</a:t>
            </a:r>
            <a:r>
              <a:rPr sz="900" spc="-60" dirty="0">
                <a:solidFill>
                  <a:srgbClr val="203864"/>
                </a:solidFill>
                <a:latin typeface="Times"/>
                <a:cs typeface="Times"/>
              </a:rPr>
              <a:t>y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, K. J. (20</a:t>
            </a:r>
            <a:r>
              <a:rPr sz="900" spc="-35" dirty="0">
                <a:solidFill>
                  <a:srgbClr val="203864"/>
                </a:solidFill>
                <a:latin typeface="Times"/>
                <a:cs typeface="Times"/>
              </a:rPr>
              <a:t>1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1).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Linguistics of</a:t>
            </a:r>
            <a:r>
              <a:rPr sz="900" i="1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American Sign Language: An Int</a:t>
            </a:r>
            <a:r>
              <a:rPr sz="900" i="1" spc="-3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900" i="1" dirty="0">
                <a:solidFill>
                  <a:srgbClr val="203864"/>
                </a:solidFill>
                <a:latin typeface="Times"/>
                <a:cs typeface="Times"/>
              </a:rPr>
              <a:t>oduction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(M.</a:t>
            </a:r>
            <a:r>
              <a:rPr sz="900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spc="-50" dirty="0">
                <a:solidFill>
                  <a:srgbClr val="203864"/>
                </a:solidFill>
                <a:latin typeface="Times"/>
                <a:cs typeface="Times"/>
              </a:rPr>
              <a:t>V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illanueva, Ed.).</a:t>
            </a:r>
            <a:r>
              <a:rPr sz="900" spc="-15" dirty="0">
                <a:solidFill>
                  <a:srgbClr val="203864"/>
                </a:solidFill>
                <a:latin typeface="Times"/>
                <a:cs typeface="Times"/>
              </a:rPr>
              <a:t> </a:t>
            </a:r>
            <a:r>
              <a:rPr sz="900" spc="-70" dirty="0">
                <a:solidFill>
                  <a:srgbClr val="203864"/>
                </a:solidFill>
                <a:latin typeface="Times"/>
                <a:cs typeface="Times"/>
              </a:rPr>
              <a:t>W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ashington, D.C.: Clerc Books.</a:t>
            </a:r>
            <a:endParaRPr sz="900">
              <a:latin typeface="Times"/>
              <a:cs typeface="Times"/>
            </a:endParaRPr>
          </a:p>
          <a:p>
            <a:pPr marL="140335" marR="242570" indent="-128270">
              <a:lnSpc>
                <a:spcPts val="1060"/>
              </a:lnSpc>
              <a:spcBef>
                <a:spcPts val="290"/>
              </a:spcBef>
            </a:pPr>
            <a:r>
              <a:rPr sz="900" spc="-130" dirty="0">
                <a:solidFill>
                  <a:srgbClr val="203864"/>
                </a:solidFill>
                <a:latin typeface="Al Bayan"/>
                <a:cs typeface="Al Bayan"/>
              </a:rPr>
              <a:t>•</a:t>
            </a:r>
            <a:r>
              <a:rPr sz="900" dirty="0">
                <a:solidFill>
                  <a:srgbClr val="2A4A77"/>
                </a:solidFill>
                <a:latin typeface="Helvetica"/>
                <a:cs typeface="Helvetica"/>
              </a:rPr>
              <a:t>  </a:t>
            </a:r>
            <a:r>
              <a:rPr sz="900" spc="80" dirty="0">
                <a:solidFill>
                  <a:srgbClr val="2A4A77"/>
                </a:solidFill>
                <a:latin typeface="Helvetica"/>
                <a:cs typeface="Helvetica"/>
              </a:rPr>
              <a:t>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Linguistic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Human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 Rights and the Future of Sign Language – </a:t>
            </a:r>
            <a:r>
              <a:rPr sz="900" spc="5" dirty="0">
                <a:solidFill>
                  <a:srgbClr val="203864"/>
                </a:solidFill>
                <a:latin typeface="Times"/>
                <a:cs typeface="Times"/>
              </a:rPr>
              <a:t>D</a:t>
            </a:r>
            <a:r>
              <a:rPr sz="900" spc="-55" dirty="0">
                <a:solidFill>
                  <a:srgbClr val="203864"/>
                </a:solidFill>
                <a:latin typeface="Times"/>
                <a:cs typeface="Times"/>
              </a:rPr>
              <a:t>r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</a:rPr>
              <a:t>. Kendall King. (2008, October 24). Retrieved from </a:t>
            </a:r>
            <a:r>
              <a:rPr sz="900" dirty="0">
                <a:solidFill>
                  <a:srgbClr val="203864"/>
                </a:solidFill>
                <a:latin typeface="Times"/>
                <a:cs typeface="Times"/>
                <a:hlinkClick r:id="rId4"/>
              </a:rPr>
              <a:t>http://videocatalog.gallaudet.edu/?video=4539</a:t>
            </a:r>
            <a:endParaRPr sz="900">
              <a:latin typeface="Times"/>
              <a:cs typeface="Times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422473" y="9745705"/>
            <a:ext cx="4598670" cy="5079365"/>
          </a:xfrm>
          <a:custGeom>
            <a:avLst/>
            <a:gdLst/>
            <a:ahLst/>
            <a:cxnLst/>
            <a:rect l="l" t="t" r="r" b="b"/>
            <a:pathLst>
              <a:path w="4598670" h="5079365">
                <a:moveTo>
                  <a:pt x="0" y="0"/>
                </a:moveTo>
                <a:lnTo>
                  <a:pt x="4598146" y="0"/>
                </a:lnTo>
                <a:lnTo>
                  <a:pt x="4598146" y="5079312"/>
                </a:lnTo>
                <a:lnTo>
                  <a:pt x="0" y="5079312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DEE3E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0" y="1407949"/>
            <a:ext cx="20104100" cy="586740"/>
          </a:xfrm>
          <a:custGeom>
            <a:avLst/>
            <a:gdLst/>
            <a:ahLst/>
            <a:cxnLst/>
            <a:rect l="l" t="t" r="r" b="b"/>
            <a:pathLst>
              <a:path w="20104100" h="586739">
                <a:moveTo>
                  <a:pt x="0" y="0"/>
                </a:moveTo>
                <a:lnTo>
                  <a:pt x="20104100" y="0"/>
                </a:lnTo>
                <a:lnTo>
                  <a:pt x="20104100" y="586369"/>
                </a:lnTo>
                <a:lnTo>
                  <a:pt x="0" y="586369"/>
                </a:lnTo>
                <a:lnTo>
                  <a:pt x="0" y="0"/>
                </a:lnTo>
              </a:path>
            </a:pathLst>
          </a:custGeom>
          <a:solidFill>
            <a:srgbClr val="E7F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object 23"/>
          <p:cNvSpPr txBox="1"/>
          <p:nvPr/>
        </p:nvSpPr>
        <p:spPr>
          <a:xfrm>
            <a:off x="8594075" y="1421078"/>
            <a:ext cx="2584053" cy="59067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indent="427990">
              <a:lnSpc>
                <a:spcPct val="100600"/>
              </a:lnSpc>
            </a:pPr>
            <a:r>
              <a:rPr lang="en-US" sz="1900" spc="-280" smtClean="0">
                <a:solidFill>
                  <a:srgbClr val="203864"/>
                </a:solidFill>
                <a:latin typeface="American Typewriter"/>
                <a:cs typeface="American Typewriter"/>
              </a:rPr>
              <a:t>               </a:t>
            </a:r>
            <a:r>
              <a:rPr sz="1900" spc="-280" smtClean="0">
                <a:solidFill>
                  <a:srgbClr val="203864"/>
                </a:solidFill>
                <a:latin typeface="American Typewriter"/>
                <a:cs typeface="American Typewriter"/>
              </a:rPr>
              <a:t>B</a:t>
            </a:r>
            <a:r>
              <a:rPr sz="1900" spc="-275" smtClean="0">
                <a:solidFill>
                  <a:srgbClr val="203864"/>
                </a:solidFill>
                <a:latin typeface="American Typewriter"/>
                <a:cs typeface="American Typewriter"/>
              </a:rPr>
              <a:t>y</a:t>
            </a:r>
            <a:r>
              <a:rPr sz="1900" spc="-45" smtClean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1900" spc="-41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1900" spc="-35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900" spc="-150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1900" spc="-105" dirty="0">
                <a:solidFill>
                  <a:srgbClr val="203864"/>
                </a:solidFill>
                <a:latin typeface="American Typewriter"/>
                <a:cs typeface="American Typewriter"/>
              </a:rPr>
              <a:t>a </a:t>
            </a:r>
            <a:r>
              <a:rPr sz="1900" spc="-220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1900" spc="-210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1900" spc="-185" dirty="0">
                <a:solidFill>
                  <a:srgbClr val="203864"/>
                </a:solidFill>
                <a:latin typeface="American Typewriter"/>
                <a:cs typeface="American Typewriter"/>
              </a:rPr>
              <a:t>an</a:t>
            </a:r>
            <a:r>
              <a:rPr sz="19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 </a:t>
            </a:r>
            <a:endParaRPr lang="en-US" sz="1900" spc="-45" dirty="0" smtClean="0">
              <a:solidFill>
                <a:srgbClr val="203864"/>
              </a:solidFill>
              <a:latin typeface="American Typewriter"/>
              <a:cs typeface="American Typewriter"/>
            </a:endParaRPr>
          </a:p>
          <a:p>
            <a:pPr marL="12700" marR="5080" indent="427990">
              <a:lnSpc>
                <a:spcPct val="100600"/>
              </a:lnSpc>
            </a:pPr>
            <a:r>
              <a:rPr sz="1900" spc="-45" dirty="0" smtClean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1900" spc="-229" dirty="0">
                <a:solidFill>
                  <a:srgbClr val="203864"/>
                </a:solidFill>
                <a:latin typeface="American Typewriter"/>
                <a:cs typeface="American Typewriter"/>
              </a:rPr>
              <a:t>IN</a:t>
            </a:r>
            <a:r>
              <a:rPr sz="1900" spc="-28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19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1900" spc="-245" dirty="0" smtClean="0">
                <a:solidFill>
                  <a:srgbClr val="203864"/>
                </a:solidFill>
                <a:latin typeface="American Typewriter"/>
                <a:cs typeface="American Typewriter"/>
              </a:rPr>
              <a:t>492</a:t>
            </a:r>
            <a:r>
              <a:rPr lang="en-US" sz="1900" spc="-245" dirty="0" smtClean="0">
                <a:solidFill>
                  <a:srgbClr val="203864"/>
                </a:solidFill>
                <a:latin typeface="American Typewriter"/>
                <a:cs typeface="American Typewriter"/>
              </a:rPr>
              <a:t>  </a:t>
            </a:r>
            <a:r>
              <a:rPr sz="1900" spc="-295" dirty="0" smtClean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1900" spc="-220" dirty="0" smtClean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1900" spc="-275" dirty="0" smtClean="0">
                <a:solidFill>
                  <a:srgbClr val="203864"/>
                </a:solidFill>
                <a:latin typeface="American Typewriter"/>
                <a:cs typeface="American Typewriter"/>
              </a:rPr>
              <a:t>RIN</a:t>
            </a:r>
            <a:r>
              <a:rPr sz="1900" spc="-150" dirty="0" smtClean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1900" spc="-45" dirty="0" smtClean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1900" spc="-245" dirty="0">
                <a:solidFill>
                  <a:srgbClr val="203864"/>
                </a:solidFill>
                <a:latin typeface="American Typewriter"/>
                <a:cs typeface="American Typewriter"/>
              </a:rPr>
              <a:t>2016</a:t>
            </a:r>
            <a:r>
              <a:rPr sz="1900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1900" dirty="0">
              <a:latin typeface="American Typewriter"/>
              <a:cs typeface="American Typewriter"/>
            </a:endParaRPr>
          </a:p>
        </p:txBody>
      </p:sp>
      <p:sp>
        <p:nvSpPr>
          <p:cNvPr id="24" name="object 24"/>
          <p:cNvSpPr/>
          <p:nvPr/>
        </p:nvSpPr>
        <p:spPr>
          <a:xfrm>
            <a:off x="0" y="0"/>
            <a:ext cx="20104100" cy="1328420"/>
          </a:xfrm>
          <a:custGeom>
            <a:avLst/>
            <a:gdLst/>
            <a:ahLst/>
            <a:cxnLst/>
            <a:rect l="l" t="t" r="r" b="b"/>
            <a:pathLst>
              <a:path w="20104100" h="1328420">
                <a:moveTo>
                  <a:pt x="0" y="0"/>
                </a:moveTo>
                <a:lnTo>
                  <a:pt x="20104100" y="0"/>
                </a:lnTo>
                <a:lnTo>
                  <a:pt x="20104100" y="1328069"/>
                </a:lnTo>
                <a:lnTo>
                  <a:pt x="0" y="1328069"/>
                </a:lnTo>
                <a:lnTo>
                  <a:pt x="0" y="0"/>
                </a:lnTo>
              </a:path>
            </a:pathLst>
          </a:custGeom>
          <a:solidFill>
            <a:srgbClr val="E7F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object 25"/>
          <p:cNvSpPr txBox="1"/>
          <p:nvPr/>
        </p:nvSpPr>
        <p:spPr>
          <a:xfrm>
            <a:off x="2971097" y="0"/>
            <a:ext cx="14458315" cy="10902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R="386715" algn="ctr">
              <a:lnSpc>
                <a:spcPct val="100000"/>
              </a:lnSpc>
            </a:pP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3400">
              <a:latin typeface="American Typewriter"/>
              <a:cs typeface="American Typewriter"/>
            </a:endParaRPr>
          </a:p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sz="3400" b="1" spc="-545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3400" b="1" spc="-400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3400" b="1" spc="-340" dirty="0">
                <a:solidFill>
                  <a:srgbClr val="203864"/>
                </a:solidFill>
                <a:latin typeface="American Typewriter"/>
                <a:cs typeface="American Typewriter"/>
              </a:rPr>
              <a:t>aD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400" b="1" spc="-52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400" b="1" spc="-495" dirty="0">
                <a:solidFill>
                  <a:srgbClr val="203864"/>
                </a:solidFill>
                <a:latin typeface="American Typewriter"/>
                <a:cs typeface="American Typewriter"/>
              </a:rPr>
              <a:t>m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484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400" b="1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400" b="1" spc="52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400" b="1" spc="-459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400" b="1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3400" b="1" spc="-365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400" b="1" spc="-180" dirty="0">
                <a:solidFill>
                  <a:srgbClr val="203864"/>
                </a:solidFill>
                <a:latin typeface="American Typewriter"/>
                <a:cs typeface="American Typewriter"/>
              </a:rPr>
              <a:t>: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66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400" b="1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495" dirty="0">
                <a:solidFill>
                  <a:srgbClr val="203864"/>
                </a:solidFill>
                <a:latin typeface="American Typewriter"/>
                <a:cs typeface="American Typewriter"/>
              </a:rPr>
              <a:t>5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38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3400" b="1" spc="-40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3400" b="1" spc="-365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400" b="1" spc="-360" dirty="0">
                <a:solidFill>
                  <a:srgbClr val="203864"/>
                </a:solidFill>
                <a:latin typeface="American Typewriter"/>
                <a:cs typeface="American Typewriter"/>
              </a:rPr>
              <a:t>c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3400" b="1" spc="-32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3400" b="1" spc="-52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400" b="1" spc="-365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400" b="1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480" dirty="0">
                <a:solidFill>
                  <a:srgbClr val="203864"/>
                </a:solidFill>
                <a:latin typeface="American Typewriter"/>
                <a:cs typeface="American Typewriter"/>
              </a:rPr>
              <a:t>Ma</a:t>
            </a:r>
            <a:r>
              <a:rPr sz="3400" b="1" spc="-52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400" b="1" spc="-395" dirty="0">
                <a:solidFill>
                  <a:srgbClr val="203864"/>
                </a:solidFill>
                <a:latin typeface="American Typewriter"/>
                <a:cs typeface="American Typewriter"/>
              </a:rPr>
              <a:t>ke</a:t>
            </a:r>
            <a:r>
              <a:rPr sz="3400" b="1" spc="-52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400" b="1" spc="-365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635" dirty="0">
                <a:solidFill>
                  <a:srgbClr val="203864"/>
                </a:solidFill>
                <a:latin typeface="American Typewriter"/>
                <a:cs typeface="American Typewriter"/>
              </a:rPr>
              <a:t>U</a:t>
            </a:r>
            <a:r>
              <a:rPr sz="3400" b="1" spc="-365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400" b="1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400" b="1" spc="-325" dirty="0">
                <a:solidFill>
                  <a:srgbClr val="203864"/>
                </a:solidFill>
                <a:latin typeface="American Typewriter"/>
                <a:cs typeface="American Typewriter"/>
              </a:rPr>
              <a:t>d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40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3400" b="1" spc="-459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86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400" b="1" spc="-459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400" b="1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3400" b="1" spc="-400" dirty="0">
                <a:solidFill>
                  <a:srgbClr val="203864"/>
                </a:solidFill>
                <a:latin typeface="American Typewriter"/>
                <a:cs typeface="American Typewriter"/>
              </a:rPr>
              <a:t>li</a:t>
            </a:r>
            <a:r>
              <a:rPr sz="3400" b="1" spc="-365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3400" b="1" spc="-405" dirty="0">
                <a:solidFill>
                  <a:srgbClr val="203864"/>
                </a:solidFill>
                <a:latin typeface="American Typewriter"/>
                <a:cs typeface="American Typewriter"/>
              </a:rPr>
              <a:t>h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300" dirty="0">
                <a:solidFill>
                  <a:srgbClr val="203864"/>
                </a:solidFill>
                <a:latin typeface="American Typewriter"/>
                <a:cs typeface="American Typewriter"/>
              </a:rPr>
              <a:t>t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o </a:t>
            </a:r>
            <a:r>
              <a:rPr sz="3400" b="1" spc="-580" dirty="0">
                <a:solidFill>
                  <a:srgbClr val="203864"/>
                </a:solidFill>
                <a:latin typeface="American Typewriter"/>
                <a:cs typeface="American Typewriter"/>
              </a:rPr>
              <a:t>AS</a:t>
            </a:r>
            <a:r>
              <a:rPr sz="3400" b="1" spc="-919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r>
              <a:rPr sz="3400" b="1" spc="-710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3400" b="1" spc="-380" dirty="0">
                <a:solidFill>
                  <a:srgbClr val="203864"/>
                </a:solidFill>
                <a:latin typeface="American Typewriter"/>
                <a:cs typeface="American Typewriter"/>
              </a:rPr>
              <a:t>nt</a:t>
            </a:r>
            <a:r>
              <a:rPr sz="3400" b="1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400" b="1" spc="-52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400" b="1" spc="-204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3400" b="1" spc="-525" dirty="0">
                <a:solidFill>
                  <a:srgbClr val="203864"/>
                </a:solidFill>
                <a:latin typeface="American Typewriter"/>
                <a:cs typeface="American Typewriter"/>
              </a:rPr>
              <a:t>r</a:t>
            </a:r>
            <a:r>
              <a:rPr sz="3400" b="1" spc="-130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3400" b="1" spc="-360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3400" b="1" spc="-459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3400" b="1" spc="-310" dirty="0">
                <a:solidFill>
                  <a:srgbClr val="203864"/>
                </a:solidFill>
                <a:latin typeface="American Typewriter"/>
                <a:cs typeface="American Typewriter"/>
              </a:rPr>
              <a:t>g</a:t>
            </a:r>
            <a:r>
              <a:rPr sz="3400" b="1" spc="-80" dirty="0">
                <a:solidFill>
                  <a:srgbClr val="203864"/>
                </a:solidFill>
                <a:latin typeface="American Typewriter"/>
                <a:cs typeface="American Typewriter"/>
              </a:rPr>
              <a:t>   </a:t>
            </a:r>
            <a:endParaRPr sz="3400">
              <a:latin typeface="American Typewriter"/>
              <a:cs typeface="American Typewriter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5337496" y="7279202"/>
            <a:ext cx="4104287" cy="180913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5335313" y="7277021"/>
            <a:ext cx="4109085" cy="1813560"/>
          </a:xfrm>
          <a:custGeom>
            <a:avLst/>
            <a:gdLst/>
            <a:ahLst/>
            <a:cxnLst/>
            <a:rect l="l" t="t" r="r" b="b"/>
            <a:pathLst>
              <a:path w="4109084" h="1813559">
                <a:moveTo>
                  <a:pt x="0" y="0"/>
                </a:moveTo>
                <a:lnTo>
                  <a:pt x="4108730" y="0"/>
                </a:lnTo>
                <a:lnTo>
                  <a:pt x="4108730" y="1813498"/>
                </a:lnTo>
                <a:lnTo>
                  <a:pt x="0" y="1813498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476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/>
          <p:nvPr/>
        </p:nvSpPr>
        <p:spPr>
          <a:xfrm>
            <a:off x="5337496" y="9673919"/>
            <a:ext cx="4104287" cy="186434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335313" y="9671738"/>
            <a:ext cx="4109085" cy="1868805"/>
          </a:xfrm>
          <a:custGeom>
            <a:avLst/>
            <a:gdLst/>
            <a:ahLst/>
            <a:cxnLst/>
            <a:rect l="l" t="t" r="r" b="b"/>
            <a:pathLst>
              <a:path w="4109084" h="1868804">
                <a:moveTo>
                  <a:pt x="0" y="0"/>
                </a:moveTo>
                <a:lnTo>
                  <a:pt x="4108730" y="0"/>
                </a:lnTo>
                <a:lnTo>
                  <a:pt x="4108730" y="1868761"/>
                </a:lnTo>
                <a:lnTo>
                  <a:pt x="0" y="1868761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476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5362587" y="12203772"/>
            <a:ext cx="4104290" cy="217868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5360404" y="12201590"/>
            <a:ext cx="4109085" cy="2183130"/>
          </a:xfrm>
          <a:custGeom>
            <a:avLst/>
            <a:gdLst/>
            <a:ahLst/>
            <a:cxnLst/>
            <a:rect l="l" t="t" r="r" b="b"/>
            <a:pathLst>
              <a:path w="4109084" h="2183130">
                <a:moveTo>
                  <a:pt x="0" y="0"/>
                </a:moveTo>
                <a:lnTo>
                  <a:pt x="4108731" y="0"/>
                </a:lnTo>
                <a:lnTo>
                  <a:pt x="4108731" y="2183070"/>
                </a:lnTo>
                <a:lnTo>
                  <a:pt x="0" y="2183070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476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5337495" y="6933820"/>
            <a:ext cx="4552315" cy="345440"/>
          </a:xfrm>
          <a:custGeom>
            <a:avLst/>
            <a:gdLst/>
            <a:ahLst/>
            <a:cxnLst/>
            <a:rect l="l" t="t" r="r" b="b"/>
            <a:pathLst>
              <a:path w="4552315" h="345440">
                <a:moveTo>
                  <a:pt x="0" y="0"/>
                </a:moveTo>
                <a:lnTo>
                  <a:pt x="4552233" y="0"/>
                </a:lnTo>
                <a:lnTo>
                  <a:pt x="4552233" y="345382"/>
                </a:lnTo>
                <a:lnTo>
                  <a:pt x="0" y="345382"/>
                </a:lnTo>
                <a:lnTo>
                  <a:pt x="0" y="0"/>
                </a:lnTo>
                <a:close/>
              </a:path>
            </a:pathLst>
          </a:custGeom>
          <a:solidFill>
            <a:srgbClr val="E7F2E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5337494" y="6933820"/>
            <a:ext cx="4552315" cy="345440"/>
          </a:xfrm>
          <a:custGeom>
            <a:avLst/>
            <a:gdLst/>
            <a:ahLst/>
            <a:cxnLst/>
            <a:rect l="l" t="t" r="r" b="b"/>
            <a:pathLst>
              <a:path w="4552315" h="345440">
                <a:moveTo>
                  <a:pt x="0" y="0"/>
                </a:moveTo>
                <a:lnTo>
                  <a:pt x="4552234" y="0"/>
                </a:lnTo>
                <a:lnTo>
                  <a:pt x="4552234" y="345385"/>
                </a:lnTo>
                <a:lnTo>
                  <a:pt x="0" y="345385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476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object 34"/>
          <p:cNvSpPr txBox="1"/>
          <p:nvPr/>
        </p:nvSpPr>
        <p:spPr>
          <a:xfrm>
            <a:off x="7125099" y="7012024"/>
            <a:ext cx="1028700" cy="24066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1700" b="1" spc="-44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1700" b="1" spc="-380" dirty="0">
                <a:solidFill>
                  <a:srgbClr val="203864"/>
                </a:solidFill>
                <a:latin typeface="American Typewriter"/>
                <a:cs typeface="American Typewriter"/>
              </a:rPr>
              <a:t>X</a:t>
            </a:r>
            <a:r>
              <a:rPr sz="1700" b="1" spc="-355" dirty="0">
                <a:solidFill>
                  <a:srgbClr val="203864"/>
                </a:solidFill>
                <a:latin typeface="American Typewriter"/>
                <a:cs typeface="American Typewriter"/>
              </a:rPr>
              <a:t>AM</a:t>
            </a:r>
            <a:r>
              <a:rPr sz="1700" b="1" spc="-265" dirty="0">
                <a:solidFill>
                  <a:srgbClr val="203864"/>
                </a:solidFill>
                <a:latin typeface="American Typewriter"/>
                <a:cs typeface="American Typewriter"/>
              </a:rPr>
              <a:t>P</a:t>
            </a:r>
            <a:r>
              <a:rPr sz="1700" b="1" spc="-47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1700" b="1" spc="-445" dirty="0">
                <a:solidFill>
                  <a:srgbClr val="203864"/>
                </a:solidFill>
                <a:latin typeface="American Typewriter"/>
                <a:cs typeface="American Typewriter"/>
              </a:rPr>
              <a:t>E</a:t>
            </a:r>
            <a:r>
              <a:rPr sz="1700" b="1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5366678" y="9151120"/>
            <a:ext cx="3307079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latin typeface="Times"/>
                <a:cs typeface="Times"/>
              </a:rPr>
              <a:t>HAND</a:t>
            </a:r>
            <a:r>
              <a:rPr sz="2200" spc="-5" dirty="0">
                <a:latin typeface="Times"/>
                <a:cs typeface="Times"/>
              </a:rPr>
              <a:t> </a:t>
            </a:r>
            <a:r>
              <a:rPr sz="2200" spc="-15" dirty="0">
                <a:latin typeface="Times"/>
                <a:cs typeface="Times"/>
              </a:rPr>
              <a:t>CLASP</a:t>
            </a:r>
            <a:r>
              <a:rPr sz="2200" spc="-204" dirty="0">
                <a:latin typeface="Times"/>
                <a:cs typeface="Times"/>
              </a:rPr>
              <a:t> </a:t>
            </a:r>
            <a:r>
              <a:rPr sz="2200" spc="-265" dirty="0">
                <a:latin typeface="Times"/>
                <a:cs typeface="Times"/>
              </a:rPr>
              <a:t>A</a:t>
            </a:r>
            <a:r>
              <a:rPr sz="2200" spc="-15" dirty="0">
                <a:latin typeface="Times"/>
                <a:cs typeface="Times"/>
              </a:rPr>
              <a:t>T</a:t>
            </a:r>
            <a:r>
              <a:rPr sz="2200" spc="-40" dirty="0">
                <a:latin typeface="Times"/>
                <a:cs typeface="Times"/>
              </a:rPr>
              <a:t> </a:t>
            </a:r>
            <a:r>
              <a:rPr sz="2200" spc="-15" dirty="0">
                <a:latin typeface="Times"/>
                <a:cs typeface="Times"/>
              </a:rPr>
              <a:t>CENTER</a:t>
            </a:r>
            <a:endParaRPr sz="2200">
              <a:latin typeface="Times"/>
              <a:cs typeface="Times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8927198" y="9151120"/>
            <a:ext cx="4908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Times"/>
                <a:cs typeface="Times"/>
              </a:rPr>
              <a:t>(39)</a:t>
            </a:r>
            <a:endParaRPr sz="2200">
              <a:latin typeface="Times"/>
              <a:cs typeface="Times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5366678" y="11646934"/>
            <a:ext cx="28530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30" dirty="0">
                <a:latin typeface="Times"/>
                <a:cs typeface="Times"/>
              </a:rPr>
              <a:t>W</a:t>
            </a:r>
            <a:r>
              <a:rPr sz="2200" spc="-15" dirty="0">
                <a:latin typeface="Times"/>
                <a:cs typeface="Times"/>
              </a:rPr>
              <a:t>ELL</a:t>
            </a:r>
            <a:r>
              <a:rPr sz="2200" spc="-85" dirty="0">
                <a:latin typeface="Times"/>
                <a:cs typeface="Times"/>
              </a:rPr>
              <a:t> </a:t>
            </a:r>
            <a:r>
              <a:rPr sz="2200" spc="-15" dirty="0">
                <a:latin typeface="Times"/>
                <a:cs typeface="Times"/>
              </a:rPr>
              <a:t>a</a:t>
            </a:r>
            <a:r>
              <a:rPr sz="2200" spc="-10" dirty="0">
                <a:latin typeface="Times"/>
                <a:cs typeface="Times"/>
              </a:rPr>
              <a:t>t</a:t>
            </a:r>
            <a:r>
              <a:rPr sz="2200" spc="-5" dirty="0">
                <a:latin typeface="Times"/>
                <a:cs typeface="Times"/>
              </a:rPr>
              <a:t> </a:t>
            </a:r>
            <a:r>
              <a:rPr sz="2200" spc="-15" dirty="0">
                <a:latin typeface="Times"/>
                <a:cs typeface="Times"/>
              </a:rPr>
              <a:t>end</a:t>
            </a:r>
            <a:r>
              <a:rPr sz="2200" spc="-5" dirty="0">
                <a:latin typeface="Times"/>
                <a:cs typeface="Times"/>
              </a:rPr>
              <a:t> </a:t>
            </a:r>
            <a:r>
              <a:rPr sz="2200" spc="-10" dirty="0">
                <a:latin typeface="Times"/>
                <a:cs typeface="Times"/>
              </a:rPr>
              <a:t>of</a:t>
            </a:r>
            <a:r>
              <a:rPr sz="2200" spc="-5" dirty="0">
                <a:latin typeface="Times"/>
                <a:cs typeface="Times"/>
              </a:rPr>
              <a:t> </a:t>
            </a:r>
            <a:r>
              <a:rPr sz="2200" spc="-20" dirty="0">
                <a:latin typeface="Times"/>
                <a:cs typeface="Times"/>
              </a:rPr>
              <a:t>m</a:t>
            </a:r>
            <a:r>
              <a:rPr sz="2200" spc="-15" dirty="0">
                <a:latin typeface="Times"/>
                <a:cs typeface="Times"/>
              </a:rPr>
              <a:t>e</a:t>
            </a:r>
            <a:r>
              <a:rPr sz="2200" spc="-10" dirty="0">
                <a:latin typeface="Times"/>
                <a:cs typeface="Times"/>
              </a:rPr>
              <a:t>ss</a:t>
            </a:r>
            <a:r>
              <a:rPr sz="2200" spc="-15" dirty="0">
                <a:latin typeface="Times"/>
                <a:cs typeface="Times"/>
              </a:rPr>
              <a:t>age</a:t>
            </a:r>
            <a:endParaRPr sz="2200">
              <a:latin typeface="Times"/>
              <a:cs typeface="Times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8891904" y="11646934"/>
            <a:ext cx="4908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Times"/>
                <a:cs typeface="Times"/>
              </a:rPr>
              <a:t>(10)</a:t>
            </a:r>
            <a:endParaRPr sz="2200">
              <a:latin typeface="Times"/>
              <a:cs typeface="Times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5391770" y="14445233"/>
            <a:ext cx="320230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20" dirty="0">
                <a:latin typeface="Times"/>
                <a:cs typeface="Times"/>
              </a:rPr>
              <a:t>HANDS</a:t>
            </a:r>
            <a:r>
              <a:rPr sz="2200" spc="-5" dirty="0">
                <a:latin typeface="Times"/>
                <a:cs typeface="Times"/>
              </a:rPr>
              <a:t> </a:t>
            </a:r>
            <a:r>
              <a:rPr sz="2200" spc="-15" dirty="0">
                <a:latin typeface="Times"/>
                <a:cs typeface="Times"/>
              </a:rPr>
              <a:t>UP</a:t>
            </a:r>
            <a:r>
              <a:rPr sz="2200" spc="-85" dirty="0">
                <a:latin typeface="Times"/>
                <a:cs typeface="Times"/>
              </a:rPr>
              <a:t> </a:t>
            </a:r>
            <a:r>
              <a:rPr sz="2200" spc="-15" dirty="0">
                <a:latin typeface="Times"/>
                <a:cs typeface="Times"/>
              </a:rPr>
              <a:t>be</a:t>
            </a:r>
            <a:r>
              <a:rPr sz="2200" spc="-10" dirty="0">
                <a:latin typeface="Times"/>
                <a:cs typeface="Times"/>
              </a:rPr>
              <a:t>fore</a:t>
            </a:r>
            <a:r>
              <a:rPr sz="2200" spc="-5" dirty="0">
                <a:latin typeface="Times"/>
                <a:cs typeface="Times"/>
              </a:rPr>
              <a:t> </a:t>
            </a:r>
            <a:r>
              <a:rPr sz="2200" spc="-20" dirty="0">
                <a:latin typeface="Times"/>
                <a:cs typeface="Times"/>
              </a:rPr>
              <a:t>m</a:t>
            </a:r>
            <a:r>
              <a:rPr sz="2200" spc="-15" dirty="0">
                <a:latin typeface="Times"/>
                <a:cs typeface="Times"/>
              </a:rPr>
              <a:t>e</a:t>
            </a:r>
            <a:r>
              <a:rPr sz="2200" spc="-10" dirty="0">
                <a:latin typeface="Times"/>
                <a:cs typeface="Times"/>
              </a:rPr>
              <a:t>ss</a:t>
            </a:r>
            <a:r>
              <a:rPr sz="2200" spc="-15" dirty="0">
                <a:latin typeface="Times"/>
                <a:cs typeface="Times"/>
              </a:rPr>
              <a:t>age</a:t>
            </a:r>
            <a:endParaRPr sz="2200">
              <a:latin typeface="Times"/>
              <a:cs typeface="Times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9127056" y="14445233"/>
            <a:ext cx="351155" cy="3048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2200" spc="-10" dirty="0">
                <a:latin typeface="Times"/>
                <a:cs typeface="Times"/>
              </a:rPr>
              <a:t>(6)</a:t>
            </a:r>
            <a:endParaRPr sz="2200">
              <a:latin typeface="Times"/>
              <a:cs typeface="Times"/>
            </a:endParaRPr>
          </a:p>
        </p:txBody>
      </p:sp>
      <p:sp>
        <p:nvSpPr>
          <p:cNvPr id="41" name="object 41"/>
          <p:cNvSpPr/>
          <p:nvPr/>
        </p:nvSpPr>
        <p:spPr>
          <a:xfrm>
            <a:off x="5337496" y="2921679"/>
            <a:ext cx="4552232" cy="3955586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35313" y="2919497"/>
            <a:ext cx="4556760" cy="3960495"/>
          </a:xfrm>
          <a:custGeom>
            <a:avLst/>
            <a:gdLst/>
            <a:ahLst/>
            <a:cxnLst/>
            <a:rect l="l" t="t" r="r" b="b"/>
            <a:pathLst>
              <a:path w="4556759" h="3960495">
                <a:moveTo>
                  <a:pt x="0" y="0"/>
                </a:moveTo>
                <a:lnTo>
                  <a:pt x="4556652" y="0"/>
                </a:lnTo>
                <a:lnTo>
                  <a:pt x="4556652" y="3960029"/>
                </a:lnTo>
                <a:lnTo>
                  <a:pt x="0" y="3960029"/>
                </a:lnTo>
                <a:lnTo>
                  <a:pt x="0" y="0"/>
                </a:lnTo>
                <a:close/>
              </a:path>
            </a:pathLst>
          </a:custGeom>
          <a:ln w="4362">
            <a:solidFill>
              <a:srgbClr val="47682E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3" name="object 43"/>
          <p:cNvSpPr txBox="1"/>
          <p:nvPr/>
        </p:nvSpPr>
        <p:spPr>
          <a:xfrm>
            <a:off x="10191661" y="12887746"/>
            <a:ext cx="4607560" cy="345440"/>
          </a:xfrm>
          <a:prstGeom prst="rect">
            <a:avLst/>
          </a:prstGeom>
          <a:solidFill>
            <a:srgbClr val="E7F2E0"/>
          </a:solidFill>
          <a:ln w="4362">
            <a:solidFill>
              <a:srgbClr val="47682E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50800" algn="ctr">
              <a:lnSpc>
                <a:spcPct val="100000"/>
              </a:lnSpc>
            </a:pPr>
            <a:r>
              <a:rPr sz="1700" b="1" spc="-475" dirty="0">
                <a:solidFill>
                  <a:srgbClr val="203864"/>
                </a:solidFill>
                <a:latin typeface="American Typewriter"/>
                <a:cs typeface="American Typewriter"/>
              </a:rPr>
              <a:t>L</a:t>
            </a:r>
            <a:r>
              <a:rPr sz="1700" b="1" spc="-355" dirty="0">
                <a:solidFill>
                  <a:srgbClr val="203864"/>
                </a:solidFill>
                <a:latin typeface="American Typewriter"/>
                <a:cs typeface="American Typewriter"/>
              </a:rPr>
              <a:t>IMI</a:t>
            </a:r>
            <a:r>
              <a:rPr sz="1700" b="1" spc="-345" dirty="0">
                <a:solidFill>
                  <a:srgbClr val="203864"/>
                </a:solidFill>
                <a:latin typeface="American Typewriter"/>
                <a:cs typeface="American Typewriter"/>
              </a:rPr>
              <a:t>TAT</a:t>
            </a:r>
            <a:r>
              <a:rPr sz="1700" b="1" spc="-355" dirty="0">
                <a:solidFill>
                  <a:srgbClr val="203864"/>
                </a:solidFill>
                <a:latin typeface="American Typewriter"/>
                <a:cs typeface="American Typewriter"/>
              </a:rPr>
              <a:t>I</a:t>
            </a:r>
            <a:r>
              <a:rPr sz="1700" b="1" spc="-40" dirty="0">
                <a:solidFill>
                  <a:srgbClr val="203864"/>
                </a:solidFill>
                <a:latin typeface="American Typewriter"/>
                <a:cs typeface="American Typewriter"/>
              </a:rPr>
              <a:t>O</a:t>
            </a:r>
            <a:r>
              <a:rPr sz="1700" b="1" spc="-375" dirty="0">
                <a:solidFill>
                  <a:srgbClr val="203864"/>
                </a:solidFill>
                <a:latin typeface="American Typewriter"/>
                <a:cs typeface="American Typewriter"/>
              </a:rPr>
              <a:t>N</a:t>
            </a:r>
            <a:r>
              <a:rPr sz="1700" b="1" spc="-254" dirty="0">
                <a:solidFill>
                  <a:srgbClr val="203864"/>
                </a:solidFill>
                <a:latin typeface="American Typewriter"/>
                <a:cs typeface="American Typewriter"/>
              </a:rPr>
              <a:t>S</a:t>
            </a:r>
            <a:r>
              <a:rPr sz="1700" b="1" spc="-45" dirty="0">
                <a:solidFill>
                  <a:srgbClr val="203864"/>
                </a:solidFill>
                <a:latin typeface="American Typewriter"/>
                <a:cs typeface="American Typewriter"/>
              </a:rPr>
              <a:t> </a:t>
            </a:r>
            <a:endParaRPr sz="1700">
              <a:latin typeface="American Typewriter"/>
              <a:cs typeface="American Typewriter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90</Words>
  <Application>Microsoft Macintosh PowerPoint</Application>
  <PresentationFormat>Custom</PresentationFormat>
  <Paragraphs>61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Al Bayan</vt:lpstr>
      <vt:lpstr>American Typewriter</vt:lpstr>
      <vt:lpstr>Calibri</vt:lpstr>
      <vt:lpstr>Helvetica</vt:lpstr>
      <vt:lpstr>Times</vt:lpstr>
      <vt:lpstr>Office Theme</vt:lpstr>
      <vt:lpstr>PowerPoint Presentation</vt:lpstr>
    </vt:vector>
  </TitlesOfParts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Microsoft Office User</cp:lastModifiedBy>
  <cp:revision>1</cp:revision>
  <dcterms:created xsi:type="dcterms:W3CDTF">2017-07-20T14:30:46Z</dcterms:created>
  <dcterms:modified xsi:type="dcterms:W3CDTF">2017-07-20T18:58:23Z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2016-06-11T00:00:00Z</vt:filetime>
  </property>
  <property fmtid="{D5CDD505-2E9C-101B-9397-08002B2CF9AE}" pid="3" name="LastSaved">
    <vt:filetime>2017-07-20T00:00:00Z</vt:filetime>
  </property>
</Properties>
</file>