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0104100" cy="15081250"/>
  <p:notesSz cx="20104100" cy="15081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54" y="-11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8639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5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69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468687"/>
            <a:ext cx="8745283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468687"/>
            <a:ext cx="8745283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967530"/>
            <a:ext cx="20104100" cy="12110720"/>
          </a:xfrm>
          <a:custGeom>
            <a:avLst/>
            <a:gdLst/>
            <a:ahLst/>
            <a:cxnLst/>
            <a:rect l="l" t="t" r="r" b="b"/>
            <a:pathLst>
              <a:path w="20104100" h="12110719">
                <a:moveTo>
                  <a:pt x="0" y="12110543"/>
                </a:moveTo>
                <a:lnTo>
                  <a:pt x="20104100" y="12110543"/>
                </a:lnTo>
                <a:lnTo>
                  <a:pt x="20104100" y="0"/>
                </a:lnTo>
                <a:lnTo>
                  <a:pt x="0" y="0"/>
                </a:lnTo>
                <a:lnTo>
                  <a:pt x="0" y="12110543"/>
                </a:lnTo>
                <a:close/>
              </a:path>
            </a:pathLst>
          </a:custGeom>
          <a:solidFill>
            <a:srgbClr val="81B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39611" y="3052914"/>
            <a:ext cx="19845731" cy="118979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39611" y="3052915"/>
            <a:ext cx="19846290" cy="11897995"/>
          </a:xfrm>
          <a:custGeom>
            <a:avLst/>
            <a:gdLst/>
            <a:ahLst/>
            <a:cxnLst/>
            <a:rect l="l" t="t" r="r" b="b"/>
            <a:pathLst>
              <a:path w="19846290" h="11897994">
                <a:moveTo>
                  <a:pt x="0" y="0"/>
                </a:moveTo>
                <a:lnTo>
                  <a:pt x="19845732" y="0"/>
                </a:lnTo>
                <a:lnTo>
                  <a:pt x="19845732" y="11897917"/>
                </a:lnTo>
                <a:lnTo>
                  <a:pt x="0" y="11897917"/>
                </a:lnTo>
                <a:lnTo>
                  <a:pt x="0" y="0"/>
                </a:lnTo>
                <a:close/>
              </a:path>
            </a:pathLst>
          </a:custGeom>
          <a:ln w="5817">
            <a:solidFill>
              <a:srgbClr val="5185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2381" y="872573"/>
            <a:ext cx="19059336" cy="698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89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4025562"/>
            <a:ext cx="6433311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4025562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2" y="14025562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2381" y="872573"/>
            <a:ext cx="19059336" cy="8463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552065" algn="l"/>
              </a:tabLst>
            </a:pPr>
            <a:r>
              <a:rPr spc="-30" dirty="0"/>
              <a:t>Ty</a:t>
            </a:r>
            <a:r>
              <a:rPr dirty="0"/>
              <a:t>p</a:t>
            </a:r>
            <a:r>
              <a:rPr spc="-25" dirty="0"/>
              <a:t>es</a:t>
            </a:r>
            <a:r>
              <a:rPr spc="-5" dirty="0"/>
              <a:t> o</a:t>
            </a:r>
            <a:r>
              <a:rPr spc="-20" dirty="0"/>
              <a:t>f</a:t>
            </a:r>
            <a:r>
              <a:rPr dirty="0"/>
              <a:t>	</a:t>
            </a:r>
            <a:r>
              <a:rPr spc="-30" dirty="0"/>
              <a:t>Re</a:t>
            </a:r>
            <a:r>
              <a:rPr dirty="0"/>
              <a:t>pai</a:t>
            </a:r>
            <a:r>
              <a:rPr spc="-25" dirty="0"/>
              <a:t>rs</a:t>
            </a:r>
            <a:r>
              <a:rPr spc="-5" dirty="0"/>
              <a:t> </a:t>
            </a:r>
            <a:r>
              <a:rPr spc="-30" dirty="0"/>
              <a:t>Use</a:t>
            </a:r>
            <a:r>
              <a:rPr dirty="0"/>
              <a:t>d</a:t>
            </a:r>
            <a:r>
              <a:rPr spc="-5" dirty="0"/>
              <a:t> </a:t>
            </a:r>
            <a:r>
              <a:rPr spc="-40" dirty="0"/>
              <a:t>D</a:t>
            </a:r>
            <a:r>
              <a:rPr dirty="0"/>
              <a:t>u</a:t>
            </a:r>
            <a:r>
              <a:rPr spc="-25" dirty="0"/>
              <a:t>r</a:t>
            </a:r>
            <a:r>
              <a:rPr dirty="0"/>
              <a:t>in</a:t>
            </a:r>
            <a:r>
              <a:rPr spc="-30" dirty="0"/>
              <a:t>g</a:t>
            </a:r>
            <a:r>
              <a:rPr spc="-5" dirty="0"/>
              <a:t> </a:t>
            </a:r>
            <a:r>
              <a:rPr spc="-35" dirty="0"/>
              <a:t>A</a:t>
            </a:r>
            <a:r>
              <a:rPr dirty="0"/>
              <a:t>SL</a:t>
            </a:r>
            <a:r>
              <a:rPr spc="-20" dirty="0"/>
              <a:t>-t</a:t>
            </a:r>
            <a:r>
              <a:rPr spc="-35" dirty="0"/>
              <a:t>o</a:t>
            </a:r>
            <a:r>
              <a:rPr spc="-25" dirty="0"/>
              <a:t>-E</a:t>
            </a:r>
            <a:r>
              <a:rPr dirty="0"/>
              <a:t>n</a:t>
            </a:r>
            <a:r>
              <a:rPr spc="-30" dirty="0"/>
              <a:t>g</a:t>
            </a:r>
            <a:r>
              <a:rPr dirty="0"/>
              <a:t>li</a:t>
            </a:r>
            <a:r>
              <a:rPr spc="-25" dirty="0"/>
              <a:t>s</a:t>
            </a:r>
            <a:r>
              <a:rPr dirty="0"/>
              <a:t>h</a:t>
            </a:r>
            <a:r>
              <a:rPr spc="-5" dirty="0"/>
              <a:t> </a:t>
            </a:r>
            <a:r>
              <a:rPr dirty="0"/>
              <a:t>V</a:t>
            </a:r>
            <a:r>
              <a:rPr spc="-5" dirty="0"/>
              <a:t>o</a:t>
            </a:r>
            <a:r>
              <a:rPr dirty="0"/>
              <a:t>i</a:t>
            </a:r>
            <a:r>
              <a:rPr spc="-30" dirty="0"/>
              <a:t>ce</a:t>
            </a:r>
            <a:r>
              <a:rPr dirty="0"/>
              <a:t>d</a:t>
            </a:r>
            <a:r>
              <a:rPr spc="-5" dirty="0"/>
              <a:t> </a:t>
            </a:r>
            <a:r>
              <a:rPr spc="-25" dirty="0"/>
              <a:t>Inter</a:t>
            </a:r>
            <a:r>
              <a:rPr dirty="0"/>
              <a:t>p</a:t>
            </a:r>
            <a:r>
              <a:rPr spc="-25" dirty="0"/>
              <a:t>r</a:t>
            </a:r>
            <a:r>
              <a:rPr spc="-30" dirty="0"/>
              <a:t>e</a:t>
            </a:r>
            <a:r>
              <a:rPr spc="85" dirty="0"/>
              <a:t>ta</a:t>
            </a:r>
            <a:r>
              <a:rPr lang="en-US" spc="100" dirty="0"/>
              <a:t>ti</a:t>
            </a:r>
            <a:r>
              <a:rPr spc="-5" dirty="0"/>
              <a:t>o</a:t>
            </a:r>
            <a:r>
              <a:rPr dirty="0"/>
              <a:t>n</a:t>
            </a:r>
            <a:r>
              <a:rPr spc="-25" dirty="0"/>
              <a:t>s</a:t>
            </a:r>
          </a:p>
        </p:txBody>
      </p:sp>
      <p:sp>
        <p:nvSpPr>
          <p:cNvPr id="3" name="object 3"/>
          <p:cNvSpPr/>
          <p:nvPr/>
        </p:nvSpPr>
        <p:spPr>
          <a:xfrm>
            <a:off x="8256770" y="6684230"/>
            <a:ext cx="2019928" cy="5635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838701" y="8106369"/>
            <a:ext cx="6111186" cy="5635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36483" y="11161963"/>
            <a:ext cx="1252697" cy="2988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470257" y="3244069"/>
            <a:ext cx="2181750" cy="5616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4045" y="7348660"/>
            <a:ext cx="3666713" cy="56352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8421" y="8046276"/>
            <a:ext cx="4328795" cy="6738620"/>
          </a:xfrm>
          <a:custGeom>
            <a:avLst/>
            <a:gdLst/>
            <a:ahLst/>
            <a:cxnLst/>
            <a:rect l="l" t="t" r="r" b="b"/>
            <a:pathLst>
              <a:path w="4328795" h="6738619">
                <a:moveTo>
                  <a:pt x="0" y="0"/>
                </a:moveTo>
                <a:lnTo>
                  <a:pt x="4328767" y="0"/>
                </a:lnTo>
                <a:lnTo>
                  <a:pt x="4328767" y="6738613"/>
                </a:lnTo>
                <a:lnTo>
                  <a:pt x="0" y="6738613"/>
                </a:lnTo>
                <a:lnTo>
                  <a:pt x="0" y="0"/>
                </a:lnTo>
                <a:close/>
              </a:path>
            </a:pathLst>
          </a:custGeom>
          <a:ln w="4362">
            <a:solidFill>
              <a:srgbClr val="5185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51898" y="3244069"/>
            <a:ext cx="2870925" cy="5616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358148" y="11570654"/>
            <a:ext cx="5501005" cy="3214370"/>
          </a:xfrm>
          <a:custGeom>
            <a:avLst/>
            <a:gdLst/>
            <a:ahLst/>
            <a:cxnLst/>
            <a:rect l="l" t="t" r="r" b="b"/>
            <a:pathLst>
              <a:path w="5501005" h="3214369">
                <a:moveTo>
                  <a:pt x="0" y="0"/>
                </a:moveTo>
                <a:lnTo>
                  <a:pt x="5500704" y="0"/>
                </a:lnTo>
                <a:lnTo>
                  <a:pt x="5500704" y="3214234"/>
                </a:lnTo>
                <a:lnTo>
                  <a:pt x="0" y="3214234"/>
                </a:lnTo>
                <a:lnTo>
                  <a:pt x="0" y="0"/>
                </a:lnTo>
                <a:close/>
              </a:path>
            </a:pathLst>
          </a:custGeom>
          <a:ln w="4362">
            <a:solidFill>
              <a:srgbClr val="5185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88243" y="3244069"/>
            <a:ext cx="5956979" cy="56161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305149" y="1811463"/>
            <a:ext cx="16165830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0325" algn="ctr">
              <a:lnSpc>
                <a:spcPct val="100000"/>
              </a:lnSpc>
            </a:pPr>
            <a:r>
              <a:rPr sz="4100" dirty="0">
                <a:latin typeface="Calibri"/>
                <a:cs typeface="Calibri"/>
              </a:rPr>
              <a:t>Lucas</a:t>
            </a:r>
            <a:r>
              <a:rPr sz="4100" spc="5" dirty="0">
                <a:latin typeface="Calibri"/>
                <a:cs typeface="Calibri"/>
              </a:rPr>
              <a:t> </a:t>
            </a:r>
            <a:r>
              <a:rPr sz="4100" spc="-5" dirty="0">
                <a:latin typeface="Calibri"/>
                <a:cs typeface="Calibri"/>
              </a:rPr>
              <a:t>K</a:t>
            </a:r>
            <a:r>
              <a:rPr sz="4100" dirty="0">
                <a:latin typeface="Calibri"/>
                <a:cs typeface="Calibri"/>
              </a:rPr>
              <a:t>ing</a:t>
            </a:r>
          </a:p>
          <a:p>
            <a:pPr marL="1330325" algn="ctr">
              <a:lnSpc>
                <a:spcPct val="100000"/>
              </a:lnSpc>
              <a:spcBef>
                <a:spcPts val="10"/>
              </a:spcBef>
            </a:pPr>
            <a:r>
              <a:rPr sz="3200" dirty="0">
                <a:latin typeface="Calibri"/>
                <a:cs typeface="Calibri"/>
              </a:rPr>
              <a:t>INT </a:t>
            </a:r>
            <a:r>
              <a:rPr sz="3200" spc="-5" dirty="0">
                <a:latin typeface="Calibri"/>
                <a:cs typeface="Calibri"/>
              </a:rPr>
              <a:t>49</a:t>
            </a:r>
            <a:r>
              <a:rPr sz="3200" dirty="0">
                <a:latin typeface="Calibri"/>
                <a:cs typeface="Calibri"/>
              </a:rPr>
              <a:t>2 - Sp</a:t>
            </a:r>
            <a:r>
              <a:rPr sz="3200" spc="-5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ing </a:t>
            </a:r>
            <a:r>
              <a:rPr sz="3200" spc="-5" dirty="0">
                <a:latin typeface="Calibri"/>
                <a:cs typeface="Calibri"/>
              </a:rPr>
              <a:t>201</a:t>
            </a:r>
            <a:r>
              <a:rPr sz="3200" dirty="0">
                <a:latin typeface="Calibri"/>
                <a:cs typeface="Calibri"/>
              </a:rPr>
              <a:t>6</a:t>
            </a: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5261610" algn="l"/>
                <a:tab pos="14359890" algn="l"/>
              </a:tabLst>
            </a:pPr>
            <a:r>
              <a:rPr sz="3300" dirty="0">
                <a:latin typeface="Calibri"/>
                <a:cs typeface="Calibri"/>
              </a:rPr>
              <a:t>Int</a:t>
            </a:r>
            <a:r>
              <a:rPr sz="3300" spc="-5" dirty="0">
                <a:latin typeface="Calibri"/>
                <a:cs typeface="Calibri"/>
              </a:rPr>
              <a:t>ro</a:t>
            </a:r>
            <a:r>
              <a:rPr sz="3300" dirty="0">
                <a:latin typeface="Calibri"/>
                <a:cs typeface="Calibri"/>
              </a:rPr>
              <a:t>duc</a:t>
            </a:r>
            <a:r>
              <a:rPr lang="en-US" sz="3300" dirty="0">
                <a:latin typeface="Calibri"/>
                <a:cs typeface="Calibri"/>
              </a:rPr>
              <a:t>ti</a:t>
            </a:r>
            <a:r>
              <a:rPr sz="3300" spc="-5" dirty="0">
                <a:latin typeface="Calibri"/>
                <a:cs typeface="Calibri"/>
              </a:rPr>
              <a:t>o</a:t>
            </a:r>
            <a:r>
              <a:rPr sz="3300" dirty="0">
                <a:latin typeface="Calibri"/>
                <a:cs typeface="Calibri"/>
              </a:rPr>
              <a:t>n	Meth</a:t>
            </a:r>
            <a:r>
              <a:rPr sz="3300" spc="-5" dirty="0">
                <a:latin typeface="Calibri"/>
                <a:cs typeface="Calibri"/>
              </a:rPr>
              <a:t>o</a:t>
            </a:r>
            <a:r>
              <a:rPr sz="3300" dirty="0">
                <a:latin typeface="Calibri"/>
                <a:cs typeface="Calibri"/>
              </a:rPr>
              <a:t>d</a:t>
            </a:r>
            <a:r>
              <a:rPr sz="3300" spc="-5" dirty="0">
                <a:latin typeface="Calibri"/>
                <a:cs typeface="Calibri"/>
              </a:rPr>
              <a:t>o</a:t>
            </a:r>
            <a:r>
              <a:rPr sz="3300" dirty="0">
                <a:latin typeface="Calibri"/>
                <a:cs typeface="Calibri"/>
              </a:rPr>
              <a:t>l</a:t>
            </a:r>
            <a:r>
              <a:rPr sz="3300" spc="-5" dirty="0">
                <a:latin typeface="Calibri"/>
                <a:cs typeface="Calibri"/>
              </a:rPr>
              <a:t>o</a:t>
            </a:r>
            <a:r>
              <a:rPr sz="3300" dirty="0">
                <a:latin typeface="Calibri"/>
                <a:cs typeface="Calibri"/>
              </a:rPr>
              <a:t>gy</a:t>
            </a:r>
            <a:r>
              <a:rPr sz="3300" spc="5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&amp;</a:t>
            </a:r>
            <a:r>
              <a:rPr sz="3300" spc="5" dirty="0">
                <a:latin typeface="Calibri"/>
                <a:cs typeface="Calibri"/>
              </a:rPr>
              <a:t> </a:t>
            </a:r>
            <a:r>
              <a:rPr sz="3300" spc="-5" dirty="0">
                <a:latin typeface="Calibri"/>
                <a:cs typeface="Calibri"/>
              </a:rPr>
              <a:t>D</a:t>
            </a:r>
            <a:r>
              <a:rPr sz="3300" dirty="0">
                <a:latin typeface="Calibri"/>
                <a:cs typeface="Calibri"/>
              </a:rPr>
              <a:t>ata</a:t>
            </a:r>
            <a:r>
              <a:rPr sz="3300" spc="5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C</a:t>
            </a:r>
            <a:r>
              <a:rPr sz="3300" spc="-5" dirty="0">
                <a:latin typeface="Calibri"/>
                <a:cs typeface="Calibri"/>
              </a:rPr>
              <a:t>o</a:t>
            </a:r>
            <a:r>
              <a:rPr sz="3300" dirty="0">
                <a:latin typeface="Calibri"/>
                <a:cs typeface="Calibri"/>
              </a:rPr>
              <a:t>llec</a:t>
            </a:r>
            <a:r>
              <a:rPr lang="en-US" sz="3300" dirty="0">
                <a:latin typeface="Calibri"/>
                <a:cs typeface="Calibri"/>
              </a:rPr>
              <a:t>ti</a:t>
            </a:r>
            <a:r>
              <a:rPr sz="3300" spc="-5" dirty="0">
                <a:latin typeface="Calibri"/>
                <a:cs typeface="Calibri"/>
              </a:rPr>
              <a:t>o</a:t>
            </a:r>
            <a:r>
              <a:rPr sz="3300" dirty="0">
                <a:latin typeface="Calibri"/>
                <a:cs typeface="Calibri"/>
              </a:rPr>
              <a:t>n	</a:t>
            </a:r>
            <a:r>
              <a:rPr sz="3300" spc="-5" dirty="0">
                <a:latin typeface="Calibri"/>
                <a:cs typeface="Calibri"/>
              </a:rPr>
              <a:t>Discussion</a:t>
            </a:r>
            <a:endParaRPr sz="33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545772" y="6790383"/>
            <a:ext cx="1442720" cy="447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dirty="0">
                <a:latin typeface="Calibri"/>
                <a:cs typeface="Calibri"/>
              </a:rPr>
              <a:t>Findings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098804" y="8212265"/>
            <a:ext cx="5593715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dirty="0">
                <a:latin typeface="Calibri"/>
                <a:cs typeface="Calibri"/>
              </a:rPr>
              <a:t>C</a:t>
            </a:r>
            <a:r>
              <a:rPr sz="3300" spc="-5" dirty="0">
                <a:latin typeface="Calibri"/>
                <a:cs typeface="Calibri"/>
              </a:rPr>
              <a:t>o</a:t>
            </a:r>
            <a:r>
              <a:rPr sz="3300" dirty="0">
                <a:latin typeface="Calibri"/>
                <a:cs typeface="Calibri"/>
              </a:rPr>
              <a:t>nclusi</a:t>
            </a:r>
            <a:r>
              <a:rPr sz="3300" spc="-5" dirty="0">
                <a:latin typeface="Calibri"/>
                <a:cs typeface="Calibri"/>
              </a:rPr>
              <a:t>o</a:t>
            </a:r>
            <a:r>
              <a:rPr sz="3300" dirty="0">
                <a:latin typeface="Calibri"/>
                <a:cs typeface="Calibri"/>
              </a:rPr>
              <a:t>n</a:t>
            </a:r>
            <a:r>
              <a:rPr sz="3300" spc="5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&amp;</a:t>
            </a:r>
            <a:r>
              <a:rPr sz="3300" spc="5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Rec</a:t>
            </a:r>
            <a:r>
              <a:rPr sz="3300" spc="-5" dirty="0">
                <a:latin typeface="Calibri"/>
                <a:cs typeface="Calibri"/>
              </a:rPr>
              <a:t>o</a:t>
            </a:r>
            <a:r>
              <a:rPr sz="3300" dirty="0">
                <a:latin typeface="Calibri"/>
                <a:cs typeface="Calibri"/>
              </a:rPr>
              <a:t>mmend</a:t>
            </a:r>
            <a:r>
              <a:rPr sz="3300" spc="95" dirty="0">
                <a:latin typeface="Calibri"/>
                <a:cs typeface="Calibri"/>
              </a:rPr>
              <a:t>a</a:t>
            </a:r>
            <a:r>
              <a:rPr lang="en-US" sz="3300" spc="95" dirty="0">
                <a:latin typeface="Calibri"/>
                <a:cs typeface="Calibri"/>
              </a:rPr>
              <a:t>ti</a:t>
            </a:r>
            <a:r>
              <a:rPr sz="3300" spc="-5" dirty="0">
                <a:latin typeface="Calibri"/>
                <a:cs typeface="Calibri"/>
              </a:rPr>
              <a:t>o</a:t>
            </a:r>
            <a:r>
              <a:rPr sz="3300" dirty="0">
                <a:latin typeface="Calibri"/>
                <a:cs typeface="Calibri"/>
              </a:rPr>
              <a:t>ns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6490629" y="11220703"/>
            <a:ext cx="947419" cy="22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Calibri"/>
                <a:cs typeface="Calibri"/>
              </a:rPr>
              <a:t>References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1364" y="3947978"/>
            <a:ext cx="4336415" cy="3214370"/>
          </a:xfrm>
          <a:prstGeom prst="rect">
            <a:avLst/>
          </a:prstGeom>
          <a:ln w="4362">
            <a:solidFill>
              <a:srgbClr val="5185A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9370" marR="230504">
              <a:lnSpc>
                <a:spcPts val="2750"/>
              </a:lnSpc>
            </a:pPr>
            <a:r>
              <a:rPr sz="2300" spc="-10" dirty="0">
                <a:latin typeface="Calibri"/>
                <a:cs typeface="Calibri"/>
              </a:rPr>
              <a:t>This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study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f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cused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n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the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vari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us</a:t>
            </a:r>
            <a:r>
              <a:rPr sz="2300" spc="-10" dirty="0">
                <a:latin typeface="Calibri"/>
                <a:cs typeface="Calibri"/>
              </a:rPr>
              <a:t> types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f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repairs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used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by</a:t>
            </a:r>
            <a:r>
              <a:rPr sz="2300" spc="-10" dirty="0">
                <a:latin typeface="Calibri"/>
                <a:cs typeface="Calibri"/>
              </a:rPr>
              <a:t> interpreters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5" dirty="0">
                <a:latin typeface="Calibri"/>
                <a:cs typeface="Calibri"/>
              </a:rPr>
              <a:t>w</a:t>
            </a:r>
            <a:r>
              <a:rPr sz="2300" spc="-15" dirty="0">
                <a:latin typeface="Calibri"/>
                <a:cs typeface="Calibri"/>
              </a:rPr>
              <a:t>hen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interpre</a:t>
            </a:r>
            <a:r>
              <a:rPr lang="en-US" sz="2300" spc="-10" dirty="0">
                <a:latin typeface="Calibri"/>
                <a:cs typeface="Calibri"/>
              </a:rPr>
              <a:t>ti</a:t>
            </a:r>
            <a:r>
              <a:rPr sz="2300" spc="-15" dirty="0">
                <a:latin typeface="Calibri"/>
                <a:cs typeface="Calibri"/>
              </a:rPr>
              <a:t>ng</a:t>
            </a:r>
            <a:r>
              <a:rPr sz="2300" spc="-10" dirty="0">
                <a:latin typeface="Calibri"/>
                <a:cs typeface="Calibri"/>
              </a:rPr>
              <a:t> fr</a:t>
            </a:r>
            <a:r>
              <a:rPr sz="2300" spc="-20" dirty="0">
                <a:latin typeface="Calibri"/>
                <a:cs typeface="Calibri"/>
              </a:rPr>
              <a:t>om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American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Sign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Language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into sp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ken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English.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It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5" dirty="0">
                <a:latin typeface="Calibri"/>
                <a:cs typeface="Calibri"/>
              </a:rPr>
              <a:t>w</a:t>
            </a:r>
            <a:r>
              <a:rPr sz="2300" spc="-10" dirty="0">
                <a:latin typeface="Calibri"/>
                <a:cs typeface="Calibri"/>
              </a:rPr>
              <a:t>ill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ans</a:t>
            </a:r>
            <a:r>
              <a:rPr sz="2300" spc="-25" dirty="0">
                <a:latin typeface="Calibri"/>
                <a:cs typeface="Calibri"/>
              </a:rPr>
              <a:t>w</a:t>
            </a:r>
            <a:r>
              <a:rPr sz="2300" spc="-10" dirty="0">
                <a:latin typeface="Calibri"/>
                <a:cs typeface="Calibri"/>
              </a:rPr>
              <a:t>er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the</a:t>
            </a:r>
            <a:r>
              <a:rPr sz="2300" spc="-10" dirty="0">
                <a:latin typeface="Calibri"/>
                <a:cs typeface="Calibri"/>
              </a:rPr>
              <a:t> ques</a:t>
            </a:r>
            <a:r>
              <a:rPr lang="en-US" sz="2300" spc="125" dirty="0">
                <a:latin typeface="Calibri"/>
                <a:cs typeface="Calibri"/>
              </a:rPr>
              <a:t>ti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n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that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asks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5" dirty="0">
                <a:latin typeface="Calibri"/>
                <a:cs typeface="Calibri"/>
              </a:rPr>
              <a:t>w</a:t>
            </a:r>
            <a:r>
              <a:rPr sz="2300" spc="-10" dirty="0">
                <a:latin typeface="Calibri"/>
                <a:cs typeface="Calibri"/>
              </a:rPr>
              <a:t>hich techniques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are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mo</a:t>
            </a:r>
            <a:r>
              <a:rPr sz="2300" spc="-10" dirty="0">
                <a:latin typeface="Calibri"/>
                <a:cs typeface="Calibri"/>
              </a:rPr>
              <a:t>st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lang="en-US" sz="2300" spc="-20" dirty="0">
                <a:latin typeface="Calibri"/>
                <a:cs typeface="Calibri"/>
              </a:rPr>
              <a:t>ft</a:t>
            </a:r>
            <a:r>
              <a:rPr sz="2300" spc="-15" dirty="0">
                <a:latin typeface="Calibri"/>
                <a:cs typeface="Calibri"/>
              </a:rPr>
              <a:t>en empl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yed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5" dirty="0">
                <a:latin typeface="Calibri"/>
                <a:cs typeface="Calibri"/>
              </a:rPr>
              <a:t>w</a:t>
            </a:r>
            <a:r>
              <a:rPr sz="2300" spc="-15" dirty="0">
                <a:latin typeface="Calibri"/>
                <a:cs typeface="Calibri"/>
              </a:rPr>
              <a:t>hen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v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icing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an</a:t>
            </a:r>
            <a:r>
              <a:rPr sz="2300" spc="-10" dirty="0">
                <a:latin typeface="Calibri"/>
                <a:cs typeface="Calibri"/>
              </a:rPr>
              <a:t> interpre</a:t>
            </a:r>
            <a:r>
              <a:rPr sz="2300" spc="35" dirty="0">
                <a:latin typeface="Calibri"/>
                <a:cs typeface="Calibri"/>
              </a:rPr>
              <a:t>ta</a:t>
            </a:r>
            <a:r>
              <a:rPr lang="en-US" sz="2300" spc="35" dirty="0">
                <a:latin typeface="Calibri"/>
                <a:cs typeface="Calibri"/>
              </a:rPr>
              <a:t>ti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n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into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English.</a:t>
            </a:r>
            <a:endParaRPr sz="23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80644" y="7455133"/>
            <a:ext cx="3055620" cy="447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dirty="0">
                <a:latin typeface="Calibri"/>
                <a:cs typeface="Calibri"/>
              </a:rPr>
              <a:t>Lite</a:t>
            </a:r>
            <a:r>
              <a:rPr sz="3300" spc="-5" dirty="0">
                <a:latin typeface="Calibri"/>
                <a:cs typeface="Calibri"/>
              </a:rPr>
              <a:t>r</a:t>
            </a:r>
            <a:r>
              <a:rPr sz="3300" dirty="0">
                <a:latin typeface="Calibri"/>
                <a:cs typeface="Calibri"/>
              </a:rPr>
              <a:t>atu</a:t>
            </a:r>
            <a:r>
              <a:rPr sz="3300" spc="-5" dirty="0">
                <a:latin typeface="Calibri"/>
                <a:cs typeface="Calibri"/>
              </a:rPr>
              <a:t>r</a:t>
            </a:r>
            <a:r>
              <a:rPr sz="3300" dirty="0">
                <a:latin typeface="Calibri"/>
                <a:cs typeface="Calibri"/>
              </a:rPr>
              <a:t>e</a:t>
            </a:r>
            <a:r>
              <a:rPr sz="3300" spc="5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Review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7604" y="8118506"/>
            <a:ext cx="3710304" cy="17834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50"/>
              </a:lnSpc>
            </a:pPr>
            <a:r>
              <a:rPr sz="2300" spc="-15" dirty="0">
                <a:latin typeface="Calibri"/>
                <a:cs typeface="Calibri"/>
              </a:rPr>
              <a:t>Cokely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(1992)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iden</a:t>
            </a:r>
            <a:r>
              <a:rPr lang="en-US" sz="2300" spc="-15" dirty="0">
                <a:latin typeface="Calibri"/>
                <a:cs typeface="Calibri"/>
              </a:rPr>
              <a:t>ti</a:t>
            </a:r>
            <a:r>
              <a:rPr sz="2300" spc="-15" dirty="0">
                <a:latin typeface="Calibri"/>
                <a:cs typeface="Calibri"/>
              </a:rPr>
              <a:t>ﬁed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and deﬁned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ﬁve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signiﬁcant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types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f err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rs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and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miscues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that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caused</a:t>
            </a:r>
            <a:r>
              <a:rPr sz="2300" spc="-10" dirty="0">
                <a:latin typeface="Calibri"/>
                <a:cs typeface="Calibri"/>
              </a:rPr>
              <a:t> devi</a:t>
            </a:r>
            <a:r>
              <a:rPr sz="2300" spc="55" dirty="0">
                <a:latin typeface="Calibri"/>
                <a:cs typeface="Calibri"/>
              </a:rPr>
              <a:t>a</a:t>
            </a:r>
            <a:r>
              <a:rPr lang="en-US" sz="2300" spc="55" dirty="0">
                <a:latin typeface="Calibri"/>
                <a:cs typeface="Calibri"/>
              </a:rPr>
              <a:t>ti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ns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fr</a:t>
            </a:r>
            <a:r>
              <a:rPr sz="2300" spc="-20" dirty="0">
                <a:latin typeface="Calibri"/>
                <a:cs typeface="Calibri"/>
              </a:rPr>
              <a:t>om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the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riginal</a:t>
            </a:r>
            <a:r>
              <a:rPr sz="2300" spc="-15" dirty="0">
                <a:latin typeface="Calibri"/>
                <a:cs typeface="Calibri"/>
              </a:rPr>
              <a:t> message:</a:t>
            </a:r>
            <a:endParaRPr sz="23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7604" y="9854835"/>
            <a:ext cx="1887220" cy="17834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6390" indent="-313690">
              <a:lnSpc>
                <a:spcPts val="2755"/>
              </a:lnSpc>
              <a:buFont typeface="Arial"/>
              <a:buChar char="•"/>
              <a:tabLst>
                <a:tab pos="327025" algn="l"/>
              </a:tabLst>
            </a:pPr>
            <a:r>
              <a:rPr sz="2300" spc="-20" dirty="0">
                <a:latin typeface="Calibri"/>
                <a:cs typeface="Calibri"/>
              </a:rPr>
              <a:t>Omissions</a:t>
            </a:r>
            <a:endParaRPr sz="2300" dirty="0">
              <a:latin typeface="Calibri"/>
              <a:cs typeface="Calibri"/>
            </a:endParaRPr>
          </a:p>
          <a:p>
            <a:pPr marL="326390" indent="-313690">
              <a:lnSpc>
                <a:spcPts val="2750"/>
              </a:lnSpc>
              <a:buFont typeface="Arial"/>
              <a:buChar char="•"/>
              <a:tabLst>
                <a:tab pos="327025" algn="l"/>
              </a:tabLst>
            </a:pPr>
            <a:r>
              <a:rPr sz="2300" spc="-15" dirty="0">
                <a:latin typeface="Calibri"/>
                <a:cs typeface="Calibri"/>
              </a:rPr>
              <a:t>Addi</a:t>
            </a:r>
            <a:r>
              <a:rPr lang="en-US" sz="2300" spc="-15" dirty="0">
                <a:latin typeface="Calibri"/>
                <a:cs typeface="Calibri"/>
              </a:rPr>
              <a:t>ti</a:t>
            </a:r>
            <a:r>
              <a:rPr sz="2300" spc="-15" dirty="0">
                <a:latin typeface="Calibri"/>
                <a:cs typeface="Calibri"/>
              </a:rPr>
              <a:t>ons</a:t>
            </a:r>
            <a:endParaRPr sz="2300" dirty="0">
              <a:latin typeface="Calibri"/>
              <a:cs typeface="Calibri"/>
            </a:endParaRPr>
          </a:p>
          <a:p>
            <a:pPr marL="326390" indent="-313690">
              <a:lnSpc>
                <a:spcPts val="2750"/>
              </a:lnSpc>
              <a:buFont typeface="Arial"/>
              <a:buChar char="•"/>
              <a:tabLst>
                <a:tab pos="327025" algn="l"/>
              </a:tabLst>
            </a:pPr>
            <a:r>
              <a:rPr sz="2300" spc="-15" dirty="0">
                <a:latin typeface="Calibri"/>
                <a:cs typeface="Calibri"/>
              </a:rPr>
              <a:t>Subs</a:t>
            </a:r>
            <a:r>
              <a:rPr lang="en-US" sz="2300" spc="-15" dirty="0">
                <a:latin typeface="Calibri"/>
                <a:cs typeface="Calibri"/>
              </a:rPr>
              <a:t>ti</a:t>
            </a:r>
            <a:r>
              <a:rPr sz="2300" spc="-10" dirty="0">
                <a:latin typeface="Calibri"/>
                <a:cs typeface="Calibri"/>
              </a:rPr>
              <a:t>tu</a:t>
            </a:r>
            <a:r>
              <a:rPr lang="en-US" sz="2300" spc="-10" dirty="0">
                <a:latin typeface="Calibri"/>
                <a:cs typeface="Calibri"/>
              </a:rPr>
              <a:t>ti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ns</a:t>
            </a:r>
            <a:endParaRPr sz="2300" dirty="0">
              <a:latin typeface="Calibri"/>
              <a:cs typeface="Calibri"/>
            </a:endParaRPr>
          </a:p>
          <a:p>
            <a:pPr marL="326390" indent="-313690">
              <a:lnSpc>
                <a:spcPts val="2750"/>
              </a:lnSpc>
              <a:buFont typeface="Arial"/>
              <a:buChar char="•"/>
              <a:tabLst>
                <a:tab pos="327025" algn="l"/>
              </a:tabLst>
            </a:pPr>
            <a:r>
              <a:rPr sz="2300" spc="-10" dirty="0">
                <a:latin typeface="Calibri"/>
                <a:cs typeface="Calibri"/>
              </a:rPr>
              <a:t>Intrusi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ns</a:t>
            </a:r>
            <a:endParaRPr sz="2300" dirty="0">
              <a:latin typeface="Calibri"/>
              <a:cs typeface="Calibri"/>
            </a:endParaRPr>
          </a:p>
          <a:p>
            <a:pPr marL="326390" indent="-313690">
              <a:lnSpc>
                <a:spcPts val="2755"/>
              </a:lnSpc>
              <a:buFont typeface="Arial"/>
              <a:buChar char="•"/>
              <a:tabLst>
                <a:tab pos="327025" algn="l"/>
              </a:tabLst>
            </a:pPr>
            <a:r>
              <a:rPr sz="2300" spc="-15" dirty="0">
                <a:latin typeface="Calibri"/>
                <a:cs typeface="Calibri"/>
              </a:rPr>
              <a:t>An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malies</a:t>
            </a:r>
            <a:endParaRPr sz="230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7604" y="11608799"/>
            <a:ext cx="4099560" cy="17834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50"/>
              </a:lnSpc>
            </a:pPr>
            <a:r>
              <a:rPr sz="2300" spc="-20" dirty="0">
                <a:latin typeface="Calibri"/>
                <a:cs typeface="Calibri"/>
              </a:rPr>
              <a:t>Mo</a:t>
            </a:r>
            <a:r>
              <a:rPr sz="2300" spc="-15" dirty="0">
                <a:latin typeface="Calibri"/>
                <a:cs typeface="Calibri"/>
              </a:rPr>
              <a:t>rgan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(2008)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men</a:t>
            </a:r>
            <a:r>
              <a:rPr lang="en-US" sz="2300" spc="-15" dirty="0">
                <a:latin typeface="Calibri"/>
                <a:cs typeface="Calibri"/>
              </a:rPr>
              <a:t>ti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ned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vari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us</a:t>
            </a:r>
            <a:r>
              <a:rPr sz="2300" spc="-10" dirty="0">
                <a:latin typeface="Calibri"/>
                <a:cs typeface="Calibri"/>
              </a:rPr>
              <a:t> appr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aches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as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to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h</a:t>
            </a:r>
            <a:r>
              <a:rPr sz="2300" spc="-20" dirty="0">
                <a:latin typeface="Calibri"/>
                <a:cs typeface="Calibri"/>
              </a:rPr>
              <a:t>ow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interpreters can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make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their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repairs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to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a message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5" dirty="0">
                <a:latin typeface="Calibri"/>
                <a:cs typeface="Calibri"/>
              </a:rPr>
              <a:t>w</a:t>
            </a:r>
            <a:r>
              <a:rPr sz="2300" spc="-15" dirty="0">
                <a:latin typeface="Calibri"/>
                <a:cs typeface="Calibri"/>
              </a:rPr>
              <a:t>hen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interpre</a:t>
            </a:r>
            <a:r>
              <a:rPr lang="en-US" sz="2300" spc="125" dirty="0">
                <a:latin typeface="Calibri"/>
                <a:cs typeface="Calibri"/>
              </a:rPr>
              <a:t>ti</a:t>
            </a:r>
            <a:r>
              <a:rPr sz="2300" spc="-15" dirty="0">
                <a:latin typeface="Calibri"/>
                <a:cs typeface="Calibri"/>
              </a:rPr>
              <a:t>ng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into English.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A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few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examples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are</a:t>
            </a:r>
            <a:endParaRPr sz="2300" dirty="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7604" y="13345129"/>
            <a:ext cx="4138295" cy="1411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6390" marR="779780" indent="-313690">
              <a:lnSpc>
                <a:spcPts val="2750"/>
              </a:lnSpc>
              <a:buFont typeface="Arial"/>
              <a:buChar char="•"/>
              <a:tabLst>
                <a:tab pos="327025" algn="l"/>
              </a:tabLst>
            </a:pPr>
            <a:r>
              <a:rPr sz="2300" spc="-15" dirty="0">
                <a:latin typeface="Calibri"/>
                <a:cs typeface="Calibri"/>
              </a:rPr>
              <a:t>“The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interpreter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needs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to rephrase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that…”</a:t>
            </a:r>
            <a:endParaRPr sz="2300" dirty="0">
              <a:latin typeface="Calibri"/>
              <a:cs typeface="Calibri"/>
            </a:endParaRPr>
          </a:p>
          <a:p>
            <a:pPr marL="326390" indent="-313690">
              <a:lnSpc>
                <a:spcPts val="2650"/>
              </a:lnSpc>
              <a:buFont typeface="Arial"/>
              <a:buChar char="•"/>
              <a:tabLst>
                <a:tab pos="327025" algn="l"/>
              </a:tabLst>
            </a:pPr>
            <a:r>
              <a:rPr sz="2300" spc="-10" dirty="0">
                <a:latin typeface="Calibri"/>
                <a:cs typeface="Calibri"/>
              </a:rPr>
              <a:t>“Said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diﬀerently…”</a:t>
            </a:r>
            <a:endParaRPr sz="2300" dirty="0">
              <a:latin typeface="Calibri"/>
              <a:cs typeface="Calibri"/>
            </a:endParaRPr>
          </a:p>
          <a:p>
            <a:pPr marL="326390" indent="-313690">
              <a:lnSpc>
                <a:spcPts val="2755"/>
              </a:lnSpc>
              <a:buFont typeface="Arial"/>
              <a:buChar char="•"/>
              <a:tabLst>
                <a:tab pos="327025" algn="l"/>
              </a:tabLst>
            </a:pPr>
            <a:r>
              <a:rPr sz="2300" spc="-15" dirty="0">
                <a:latin typeface="Calibri"/>
                <a:cs typeface="Calibri"/>
              </a:rPr>
              <a:t>“A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be</a:t>
            </a:r>
            <a:r>
              <a:rPr lang="en-US" sz="2300" spc="295" dirty="0">
                <a:latin typeface="Calibri"/>
                <a:cs typeface="Calibri"/>
              </a:rPr>
              <a:t>tt</a:t>
            </a:r>
            <a:r>
              <a:rPr sz="2300" spc="-10" dirty="0">
                <a:latin typeface="Calibri"/>
                <a:cs typeface="Calibri"/>
              </a:rPr>
              <a:t>er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5" dirty="0">
                <a:latin typeface="Calibri"/>
                <a:cs typeface="Calibri"/>
              </a:rPr>
              <a:t>w</a:t>
            </a:r>
            <a:r>
              <a:rPr sz="2300" spc="-15" dirty="0">
                <a:latin typeface="Calibri"/>
                <a:cs typeface="Calibri"/>
              </a:rPr>
              <a:t>ay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to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state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that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is…”.</a:t>
            </a:r>
            <a:endParaRPr sz="230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387332" y="11611999"/>
            <a:ext cx="5391785" cy="31745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6390" indent="-313690">
              <a:lnSpc>
                <a:spcPct val="100000"/>
              </a:lnSpc>
              <a:buFont typeface="Arial"/>
              <a:buChar char="•"/>
              <a:tabLst>
                <a:tab pos="327025" algn="l"/>
              </a:tabLst>
            </a:pPr>
            <a:r>
              <a:rPr sz="1350" spc="5" dirty="0">
                <a:latin typeface="Calibri"/>
                <a:cs typeface="Calibri"/>
              </a:rPr>
              <a:t>Co</a:t>
            </a:r>
            <a:r>
              <a:rPr sz="1350" dirty="0">
                <a:latin typeface="Calibri"/>
                <a:cs typeface="Calibri"/>
              </a:rPr>
              <a:t>kely,</a:t>
            </a:r>
            <a:r>
              <a:rPr sz="1350" spc="5" dirty="0">
                <a:latin typeface="Calibri"/>
                <a:cs typeface="Calibri"/>
              </a:rPr>
              <a:t> D. (1992). Interpre</a:t>
            </a:r>
            <a:r>
              <a:rPr sz="1350" spc="35" dirty="0">
                <a:latin typeface="Calibri"/>
                <a:cs typeface="Calibri"/>
              </a:rPr>
              <a:t>ta</a:t>
            </a:r>
            <a:r>
              <a:rPr lang="en-US" sz="1350" spc="35" dirty="0">
                <a:latin typeface="Calibri"/>
                <a:cs typeface="Calibri"/>
              </a:rPr>
              <a:t>ti</a:t>
            </a:r>
            <a:r>
              <a:rPr sz="1350" spc="5" dirty="0">
                <a:latin typeface="Calibri"/>
                <a:cs typeface="Calibri"/>
              </a:rPr>
              <a:t>on: A sociolinguis</a:t>
            </a:r>
            <a:r>
              <a:rPr lang="en-US" sz="1350" spc="85" dirty="0">
                <a:latin typeface="Calibri"/>
                <a:cs typeface="Calibri"/>
              </a:rPr>
              <a:t>ti</a:t>
            </a:r>
            <a:r>
              <a:rPr sz="1350" spc="5" dirty="0">
                <a:latin typeface="Calibri"/>
                <a:cs typeface="Calibri"/>
              </a:rPr>
              <a:t>c model</a:t>
            </a:r>
            <a:r>
              <a:rPr sz="1350" dirty="0">
                <a:latin typeface="Calibri"/>
                <a:cs typeface="Calibri"/>
              </a:rPr>
              <a:t>.</a:t>
            </a:r>
            <a:r>
              <a:rPr sz="1350" spc="5" dirty="0">
                <a:latin typeface="Calibri"/>
                <a:cs typeface="Calibri"/>
              </a:rPr>
              <a:t> Linstok </a:t>
            </a:r>
            <a:r>
              <a:rPr sz="1350" dirty="0">
                <a:latin typeface="Calibri"/>
                <a:cs typeface="Calibri"/>
              </a:rPr>
              <a:t>P</a:t>
            </a:r>
            <a:r>
              <a:rPr sz="1350" spc="-5" dirty="0">
                <a:latin typeface="Calibri"/>
                <a:cs typeface="Calibri"/>
              </a:rPr>
              <a:t>r</a:t>
            </a:r>
            <a:r>
              <a:rPr sz="1350" dirty="0">
                <a:latin typeface="Calibri"/>
                <a:cs typeface="Calibri"/>
              </a:rPr>
              <a:t>ess.</a:t>
            </a:r>
          </a:p>
          <a:p>
            <a:pPr marL="326390" marR="42545" indent="-313690">
              <a:lnSpc>
                <a:spcPct val="101800"/>
              </a:lnSpc>
              <a:buFont typeface="Arial"/>
              <a:buChar char="•"/>
              <a:tabLst>
                <a:tab pos="327025" algn="l"/>
              </a:tabLst>
            </a:pPr>
            <a:r>
              <a:rPr sz="1350" spc="70" dirty="0">
                <a:latin typeface="Calibri"/>
                <a:cs typeface="Calibri"/>
              </a:rPr>
              <a:t>Ma</a:t>
            </a:r>
            <a:r>
              <a:rPr lang="en-US" sz="1350" spc="70" dirty="0">
                <a:latin typeface="Calibri"/>
                <a:cs typeface="Calibri"/>
              </a:rPr>
              <a:t>tt</a:t>
            </a:r>
            <a:r>
              <a:rPr sz="1350" spc="5" dirty="0">
                <a:latin typeface="Calibri"/>
                <a:cs typeface="Calibri"/>
              </a:rPr>
              <a:t>hews, </a:t>
            </a:r>
            <a:r>
              <a:rPr sz="1350" dirty="0">
                <a:latin typeface="Calibri"/>
                <a:cs typeface="Calibri"/>
              </a:rPr>
              <a:t>C.,</a:t>
            </a:r>
            <a:r>
              <a:rPr sz="1350" spc="5" dirty="0">
                <a:latin typeface="Calibri"/>
                <a:cs typeface="Calibri"/>
              </a:rPr>
              <a:t> Miller, V. (2012). Repairs in American Sign Language Interpre</a:t>
            </a:r>
            <a:r>
              <a:rPr lang="en-US" sz="1350" spc="85" dirty="0">
                <a:latin typeface="Calibri"/>
                <a:cs typeface="Calibri"/>
              </a:rPr>
              <a:t>ti</a:t>
            </a:r>
            <a:r>
              <a:rPr sz="1350" spc="5" dirty="0">
                <a:latin typeface="Calibri"/>
                <a:cs typeface="Calibri"/>
              </a:rPr>
              <a:t>ng: Repair Strategies and Frequencies in Interpre</a:t>
            </a:r>
            <a:r>
              <a:rPr sz="1350" spc="35" dirty="0">
                <a:latin typeface="Calibri"/>
                <a:cs typeface="Calibri"/>
              </a:rPr>
              <a:t>ta</a:t>
            </a:r>
            <a:r>
              <a:rPr lang="en-US" sz="1350" spc="35" dirty="0">
                <a:latin typeface="Calibri"/>
                <a:cs typeface="Calibri"/>
              </a:rPr>
              <a:t>ti</a:t>
            </a:r>
            <a:r>
              <a:rPr sz="1350" spc="5" dirty="0">
                <a:latin typeface="Calibri"/>
                <a:cs typeface="Calibri"/>
              </a:rPr>
              <a:t>ons from English to American Sign Language. Northeastern Universi</a:t>
            </a:r>
            <a:r>
              <a:rPr sz="1350" dirty="0">
                <a:latin typeface="Calibri"/>
                <a:cs typeface="Calibri"/>
              </a:rPr>
              <a:t>ty.</a:t>
            </a:r>
          </a:p>
          <a:p>
            <a:pPr marL="326390" marR="5080" indent="-313690">
              <a:lnSpc>
                <a:spcPct val="101800"/>
              </a:lnSpc>
              <a:buFont typeface="Arial"/>
              <a:buChar char="•"/>
              <a:tabLst>
                <a:tab pos="327025" algn="l"/>
              </a:tabLst>
            </a:pPr>
            <a:r>
              <a:rPr sz="1350" spc="5" dirty="0">
                <a:latin typeface="Calibri"/>
                <a:cs typeface="Calibri"/>
              </a:rPr>
              <a:t>Morgan, E. </a:t>
            </a:r>
            <a:r>
              <a:rPr sz="1350" dirty="0">
                <a:latin typeface="Calibri"/>
                <a:cs typeface="Calibri"/>
              </a:rPr>
              <a:t>F.</a:t>
            </a:r>
            <a:r>
              <a:rPr sz="1350" spc="5" dirty="0">
                <a:latin typeface="Calibri"/>
                <a:cs typeface="Calibri"/>
              </a:rPr>
              <a:t> (2008). Interpreters, convers</a:t>
            </a:r>
            <a:r>
              <a:rPr sz="1350" spc="45" dirty="0">
                <a:latin typeface="Calibri"/>
                <a:cs typeface="Calibri"/>
              </a:rPr>
              <a:t>a</a:t>
            </a:r>
            <a:r>
              <a:rPr lang="en-US" sz="1350" spc="45" dirty="0">
                <a:latin typeface="Calibri"/>
                <a:cs typeface="Calibri"/>
              </a:rPr>
              <a:t>ti</a:t>
            </a:r>
            <a:r>
              <a:rPr sz="1350" spc="5" dirty="0">
                <a:latin typeface="Calibri"/>
                <a:cs typeface="Calibri"/>
              </a:rPr>
              <a:t>onal style, and gender at work. Deaf professionals and designated interpreters: A new paradigm, 66-80.</a:t>
            </a:r>
            <a:endParaRPr sz="1350" dirty="0">
              <a:latin typeface="Calibri"/>
              <a:cs typeface="Calibri"/>
            </a:endParaRPr>
          </a:p>
          <a:p>
            <a:pPr marL="326390" marR="200025" indent="-313690">
              <a:lnSpc>
                <a:spcPct val="101800"/>
              </a:lnSpc>
              <a:buFont typeface="Arial"/>
              <a:buChar char="•"/>
              <a:tabLst>
                <a:tab pos="327025" algn="l"/>
              </a:tabLst>
            </a:pPr>
            <a:r>
              <a:rPr sz="1350" spc="5" dirty="0">
                <a:latin typeface="Calibri"/>
                <a:cs typeface="Calibri"/>
              </a:rPr>
              <a:t>Ressle</a:t>
            </a:r>
            <a:r>
              <a:rPr sz="1350" spc="-5" dirty="0">
                <a:latin typeface="Calibri"/>
                <a:cs typeface="Calibri"/>
              </a:rPr>
              <a:t>r</a:t>
            </a:r>
            <a:r>
              <a:rPr sz="1350" dirty="0">
                <a:latin typeface="Calibri"/>
                <a:cs typeface="Calibri"/>
              </a:rPr>
              <a:t>,</a:t>
            </a:r>
            <a:r>
              <a:rPr sz="1350" spc="5" dirty="0">
                <a:latin typeface="Calibri"/>
                <a:cs typeface="Calibri"/>
              </a:rPr>
              <a:t> C. </a:t>
            </a:r>
            <a:r>
              <a:rPr sz="1350" dirty="0">
                <a:latin typeface="Calibri"/>
                <a:cs typeface="Calibri"/>
              </a:rPr>
              <a:t>I.</a:t>
            </a:r>
            <a:r>
              <a:rPr sz="1350" spc="5" dirty="0">
                <a:latin typeface="Calibri"/>
                <a:cs typeface="Calibri"/>
              </a:rPr>
              <a:t> (1998). A compar</a:t>
            </a:r>
            <a:r>
              <a:rPr sz="1350" spc="45" dirty="0">
                <a:latin typeface="Calibri"/>
                <a:cs typeface="Calibri"/>
              </a:rPr>
              <a:t>a</a:t>
            </a:r>
            <a:r>
              <a:rPr lang="en-US" sz="1350" spc="45" dirty="0">
                <a:latin typeface="Calibri"/>
                <a:cs typeface="Calibri"/>
              </a:rPr>
              <a:t>ti</a:t>
            </a:r>
            <a:r>
              <a:rPr sz="1350" spc="5" dirty="0">
                <a:latin typeface="Calibri"/>
                <a:cs typeface="Calibri"/>
              </a:rPr>
              <a:t>ve analysis of a direct interpre</a:t>
            </a:r>
            <a:r>
              <a:rPr sz="1350" spc="35" dirty="0">
                <a:latin typeface="Calibri"/>
                <a:cs typeface="Calibri"/>
              </a:rPr>
              <a:t>ta</a:t>
            </a:r>
            <a:r>
              <a:rPr lang="en-US" sz="1350" spc="35" dirty="0">
                <a:latin typeface="Calibri"/>
                <a:cs typeface="Calibri"/>
              </a:rPr>
              <a:t>ti</a:t>
            </a:r>
            <a:r>
              <a:rPr sz="1350" spc="5" dirty="0">
                <a:latin typeface="Calibri"/>
                <a:cs typeface="Calibri"/>
              </a:rPr>
              <a:t>on and an intermediary interpre</a:t>
            </a:r>
            <a:r>
              <a:rPr sz="1350" spc="35" dirty="0">
                <a:latin typeface="Calibri"/>
                <a:cs typeface="Calibri"/>
              </a:rPr>
              <a:t>ta</a:t>
            </a:r>
            <a:r>
              <a:rPr lang="en-US" sz="1350" spc="35" dirty="0">
                <a:latin typeface="Calibri"/>
                <a:cs typeface="Calibri"/>
              </a:rPr>
              <a:t>ti</a:t>
            </a:r>
            <a:r>
              <a:rPr sz="1350" spc="5" dirty="0">
                <a:latin typeface="Calibri"/>
                <a:cs typeface="Calibri"/>
              </a:rPr>
              <a:t>on in American Sign Language. Gallaudet Press.</a:t>
            </a:r>
            <a:endParaRPr sz="1350" dirty="0">
              <a:latin typeface="Calibri"/>
              <a:cs typeface="Calibri"/>
            </a:endParaRPr>
          </a:p>
          <a:p>
            <a:pPr marL="326390" marR="49530" indent="-313690">
              <a:lnSpc>
                <a:spcPct val="101800"/>
              </a:lnSpc>
              <a:buFont typeface="Arial"/>
              <a:buChar char="•"/>
              <a:tabLst>
                <a:tab pos="327025" algn="l"/>
              </a:tabLst>
            </a:pPr>
            <a:r>
              <a:rPr sz="1350" spc="5" dirty="0">
                <a:latin typeface="Calibri"/>
                <a:cs typeface="Calibri"/>
              </a:rPr>
              <a:t>Sesquicentenni</a:t>
            </a:r>
            <a:r>
              <a:rPr sz="1350" dirty="0">
                <a:latin typeface="Calibri"/>
                <a:cs typeface="Calibri"/>
              </a:rPr>
              <a:t>al</a:t>
            </a:r>
            <a:r>
              <a:rPr sz="1350" spc="5" dirty="0">
                <a:latin typeface="Calibri"/>
                <a:cs typeface="Calibri"/>
              </a:rPr>
              <a:t> Lecture Series: Ritchie Bryant </a:t>
            </a:r>
            <a:r>
              <a:rPr sz="1350" dirty="0">
                <a:latin typeface="Calibri"/>
                <a:cs typeface="Calibri"/>
              </a:rPr>
              <a:t>-</a:t>
            </a:r>
            <a:r>
              <a:rPr sz="1350" spc="5" dirty="0">
                <a:latin typeface="Calibri"/>
                <a:cs typeface="Calibri"/>
              </a:rPr>
              <a:t> March 6, 2014. (2014, May 21). Retrieved from </a:t>
            </a:r>
            <a:r>
              <a:rPr sz="1350" u="heavy" spc="5" dirty="0">
                <a:solidFill>
                  <a:srgbClr val="0563C1"/>
                </a:solidFill>
                <a:latin typeface="Calibri"/>
                <a:cs typeface="Calibri"/>
              </a:rPr>
              <a:t>h</a:t>
            </a:r>
            <a:r>
              <a:rPr lang="en-US" sz="1350" u="heavy" spc="195" dirty="0">
                <a:solidFill>
                  <a:srgbClr val="0563C1"/>
                </a:solidFill>
                <a:latin typeface="Calibri"/>
                <a:cs typeface="Calibri"/>
              </a:rPr>
              <a:t>tt</a:t>
            </a:r>
            <a:r>
              <a:rPr sz="1350" u="heavy" spc="5" dirty="0">
                <a:solidFill>
                  <a:srgbClr val="0563C1"/>
                </a:solidFill>
                <a:latin typeface="Calibri"/>
                <a:cs typeface="Calibri"/>
              </a:rPr>
              <a:t>ps</a:t>
            </a:r>
            <a:r>
              <a:rPr sz="1350" u="heavy" dirty="0">
                <a:solidFill>
                  <a:srgbClr val="0563C1"/>
                </a:solidFill>
                <a:latin typeface="Calibri"/>
                <a:cs typeface="Calibri"/>
              </a:rPr>
              <a:t>:</a:t>
            </a:r>
            <a:r>
              <a:rPr sz="1350" u="heavy" spc="5" dirty="0">
                <a:solidFill>
                  <a:srgbClr val="0563C1"/>
                </a:solidFill>
                <a:latin typeface="Calibri"/>
                <a:cs typeface="Calibri"/>
              </a:rPr>
              <a:t>//youtu</a:t>
            </a:r>
            <a:r>
              <a:rPr sz="1350" u="heavy" dirty="0">
                <a:solidFill>
                  <a:srgbClr val="0563C1"/>
                </a:solidFill>
                <a:latin typeface="Calibri"/>
                <a:cs typeface="Calibri"/>
              </a:rPr>
              <a:t>.</a:t>
            </a:r>
            <a:r>
              <a:rPr sz="1350" u="heavy" spc="5" dirty="0">
                <a:solidFill>
                  <a:srgbClr val="0563C1"/>
                </a:solidFill>
                <a:latin typeface="Calibri"/>
                <a:cs typeface="Calibri"/>
              </a:rPr>
              <a:t>be/3oV</a:t>
            </a:r>
            <a:r>
              <a:rPr sz="1350" u="heavy" dirty="0">
                <a:solidFill>
                  <a:srgbClr val="0563C1"/>
                </a:solidFill>
                <a:latin typeface="Calibri"/>
                <a:cs typeface="Calibri"/>
              </a:rPr>
              <a:t>J</a:t>
            </a:r>
            <a:r>
              <a:rPr sz="1350" u="heavy" spc="5" dirty="0">
                <a:solidFill>
                  <a:srgbClr val="0563C1"/>
                </a:solidFill>
                <a:latin typeface="Calibri"/>
                <a:cs typeface="Calibri"/>
              </a:rPr>
              <a:t>0b1cd0Y</a:t>
            </a:r>
            <a:r>
              <a:rPr sz="1350" dirty="0">
                <a:latin typeface="Calibri"/>
                <a:cs typeface="Calibri"/>
              </a:rPr>
              <a:t>.</a:t>
            </a:r>
          </a:p>
          <a:p>
            <a:pPr marL="326390" marR="184150" indent="-313690" algn="just">
              <a:lnSpc>
                <a:spcPct val="101800"/>
              </a:lnSpc>
              <a:buFont typeface="Arial"/>
              <a:buChar char="•"/>
              <a:tabLst>
                <a:tab pos="327025" algn="l"/>
              </a:tabLst>
            </a:pPr>
            <a:r>
              <a:rPr sz="1350" spc="5" dirty="0">
                <a:latin typeface="Calibri"/>
                <a:cs typeface="Calibri"/>
              </a:rPr>
              <a:t>Van Besie</a:t>
            </a:r>
            <a:r>
              <a:rPr sz="1350" dirty="0">
                <a:latin typeface="Calibri"/>
                <a:cs typeface="Calibri"/>
              </a:rPr>
              <a:t>n,</a:t>
            </a:r>
            <a:r>
              <a:rPr sz="1350" spc="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F.,</a:t>
            </a:r>
            <a:r>
              <a:rPr sz="1350" spc="5" dirty="0">
                <a:latin typeface="Calibri"/>
                <a:cs typeface="Calibri"/>
              </a:rPr>
              <a:t> &amp;</a:t>
            </a:r>
            <a:r>
              <a:rPr sz="1350" dirty="0">
                <a:latin typeface="Calibri"/>
                <a:cs typeface="Calibri"/>
              </a:rPr>
              <a:t> </a:t>
            </a:r>
            <a:r>
              <a:rPr sz="1350" spc="5" dirty="0">
                <a:latin typeface="Calibri"/>
                <a:cs typeface="Calibri"/>
              </a:rPr>
              <a:t>Meulema</a:t>
            </a:r>
            <a:r>
              <a:rPr sz="1350" dirty="0">
                <a:latin typeface="Calibri"/>
                <a:cs typeface="Calibri"/>
              </a:rPr>
              <a:t>n,</a:t>
            </a:r>
            <a:r>
              <a:rPr sz="1350" spc="5" dirty="0">
                <a:latin typeface="Calibri"/>
                <a:cs typeface="Calibri"/>
              </a:rPr>
              <a:t> C. (2004). Dealing with speakers’ errors and speakers’ repairs in simultaneous interpre</a:t>
            </a:r>
            <a:r>
              <a:rPr sz="1350" spc="35" dirty="0">
                <a:latin typeface="Calibri"/>
                <a:cs typeface="Calibri"/>
              </a:rPr>
              <a:t>ta</a:t>
            </a:r>
            <a:r>
              <a:rPr lang="en-US" sz="1350" spc="35" dirty="0">
                <a:latin typeface="Calibri"/>
                <a:cs typeface="Calibri"/>
              </a:rPr>
              <a:t>ti</a:t>
            </a:r>
            <a:r>
              <a:rPr sz="1350" spc="5" dirty="0">
                <a:latin typeface="Calibri"/>
                <a:cs typeface="Calibri"/>
              </a:rPr>
              <a:t>on: a corpus-based study. The Translator, 10(1), 59-81.</a:t>
            </a:r>
            <a:endParaRPr sz="1350" dirty="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30039" y="3947978"/>
            <a:ext cx="8876665" cy="2509520"/>
          </a:xfrm>
          <a:prstGeom prst="rect">
            <a:avLst/>
          </a:prstGeom>
          <a:ln w="4362">
            <a:solidFill>
              <a:srgbClr val="5185A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9370" marR="73025">
              <a:lnSpc>
                <a:spcPts val="2750"/>
              </a:lnSpc>
            </a:pPr>
            <a:r>
              <a:rPr sz="2300" spc="-15" dirty="0">
                <a:latin typeface="Calibri"/>
                <a:cs typeface="Calibri"/>
              </a:rPr>
              <a:t>The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Y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uTube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video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fr</a:t>
            </a:r>
            <a:r>
              <a:rPr sz="2300" spc="-20" dirty="0">
                <a:latin typeface="Calibri"/>
                <a:cs typeface="Calibri"/>
              </a:rPr>
              <a:t>om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Gallaudet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University’s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sesquicentennial celebr</a:t>
            </a:r>
            <a:r>
              <a:rPr sz="2300" spc="55" dirty="0">
                <a:latin typeface="Calibri"/>
                <a:cs typeface="Calibri"/>
              </a:rPr>
              <a:t>a</a:t>
            </a:r>
            <a:r>
              <a:rPr lang="en-US" sz="2300" spc="55" dirty="0">
                <a:latin typeface="Calibri"/>
                <a:cs typeface="Calibri"/>
              </a:rPr>
              <a:t>ti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n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5" dirty="0">
                <a:latin typeface="Calibri"/>
                <a:cs typeface="Calibri"/>
              </a:rPr>
              <a:t>w</a:t>
            </a:r>
            <a:r>
              <a:rPr sz="2300" spc="-10" dirty="0">
                <a:latin typeface="Calibri"/>
                <a:cs typeface="Calibri"/>
              </a:rPr>
              <a:t>as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selected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as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it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has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substan</a:t>
            </a:r>
            <a:r>
              <a:rPr lang="en-US" sz="2300" spc="125" dirty="0">
                <a:latin typeface="Calibri"/>
                <a:cs typeface="Calibri"/>
              </a:rPr>
              <a:t>ti</a:t>
            </a:r>
            <a:r>
              <a:rPr sz="2300" spc="-10" dirty="0">
                <a:latin typeface="Calibri"/>
                <a:cs typeface="Calibri"/>
              </a:rPr>
              <a:t>al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length,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mo</a:t>
            </a:r>
            <a:r>
              <a:rPr sz="2300" spc="-15" dirty="0">
                <a:latin typeface="Calibri"/>
                <a:cs typeface="Calibri"/>
              </a:rPr>
              <a:t>derate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linguis</a:t>
            </a:r>
            <a:r>
              <a:rPr lang="en-US" sz="2300" spc="125" dirty="0">
                <a:latin typeface="Calibri"/>
                <a:cs typeface="Calibri"/>
              </a:rPr>
              <a:t>ti</a:t>
            </a:r>
            <a:r>
              <a:rPr sz="2300" spc="-10" dirty="0">
                <a:latin typeface="Calibri"/>
                <a:cs typeface="Calibri"/>
              </a:rPr>
              <a:t>c c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mplexity,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and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ample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pp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rtuni</a:t>
            </a:r>
            <a:r>
              <a:rPr lang="en-US" sz="2300" spc="125" dirty="0">
                <a:latin typeface="Calibri"/>
                <a:cs typeface="Calibri"/>
              </a:rPr>
              <a:t>ti</a:t>
            </a:r>
            <a:r>
              <a:rPr sz="2300" spc="-15" dirty="0">
                <a:latin typeface="Calibri"/>
                <a:cs typeface="Calibri"/>
              </a:rPr>
              <a:t>es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f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r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interpreters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to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u</a:t>
            </a:r>
            <a:r>
              <a:rPr lang="en-US" sz="2300" spc="125" dirty="0">
                <a:latin typeface="Calibri"/>
                <a:cs typeface="Calibri"/>
              </a:rPr>
              <a:t>ti</a:t>
            </a:r>
            <a:r>
              <a:rPr sz="2300" spc="-10" dirty="0">
                <a:latin typeface="Calibri"/>
                <a:cs typeface="Calibri"/>
              </a:rPr>
              <a:t>lize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repair strategies.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All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c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llected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data,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including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5" dirty="0">
                <a:latin typeface="Calibri"/>
                <a:cs typeface="Calibri"/>
              </a:rPr>
              <a:t>w</a:t>
            </a:r>
            <a:r>
              <a:rPr sz="2300" spc="-15" dirty="0">
                <a:latin typeface="Calibri"/>
                <a:cs typeface="Calibri"/>
              </a:rPr>
              <a:t>hether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r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n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t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there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5" dirty="0">
                <a:latin typeface="Calibri"/>
                <a:cs typeface="Calibri"/>
              </a:rPr>
              <a:t>w</a:t>
            </a:r>
            <a:r>
              <a:rPr sz="2300" spc="-10" dirty="0">
                <a:latin typeface="Calibri"/>
                <a:cs typeface="Calibri"/>
              </a:rPr>
              <a:t>as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a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change</a:t>
            </a:r>
            <a:r>
              <a:rPr sz="2300" spc="-10" dirty="0">
                <a:latin typeface="Calibri"/>
                <a:cs typeface="Calibri"/>
              </a:rPr>
              <a:t> in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v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lume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and/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r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speed,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5" dirty="0">
                <a:latin typeface="Calibri"/>
                <a:cs typeface="Calibri"/>
              </a:rPr>
              <a:t>w</a:t>
            </a:r>
            <a:r>
              <a:rPr sz="2300" spc="-10" dirty="0">
                <a:latin typeface="Calibri"/>
                <a:cs typeface="Calibri"/>
              </a:rPr>
              <a:t>as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c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l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r-c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ded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and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c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ndensed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to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iden</a:t>
            </a:r>
            <a:r>
              <a:rPr lang="en-US" sz="2300" spc="125" dirty="0">
                <a:latin typeface="Calibri"/>
                <a:cs typeface="Calibri"/>
              </a:rPr>
              <a:t>ti</a:t>
            </a:r>
            <a:r>
              <a:rPr sz="2300" spc="-10" dirty="0">
                <a:latin typeface="Calibri"/>
                <a:cs typeface="Calibri"/>
              </a:rPr>
              <a:t>fy p</a:t>
            </a:r>
            <a:r>
              <a:rPr sz="2300" spc="145" dirty="0">
                <a:latin typeface="Calibri"/>
                <a:cs typeface="Calibri"/>
              </a:rPr>
              <a:t>a</a:t>
            </a:r>
            <a:r>
              <a:rPr lang="en-US" sz="2300" spc="145" dirty="0">
                <a:latin typeface="Calibri"/>
                <a:cs typeface="Calibri"/>
              </a:rPr>
              <a:t>tt</a:t>
            </a:r>
            <a:r>
              <a:rPr sz="2300" spc="-15" dirty="0">
                <a:latin typeface="Calibri"/>
                <a:cs typeface="Calibri"/>
              </a:rPr>
              <a:t>erns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based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n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err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r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type,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repair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type,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v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lume,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and/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r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speed.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A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tal 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f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eleven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examples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f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repairs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5" dirty="0">
                <a:latin typeface="Calibri"/>
                <a:cs typeface="Calibri"/>
              </a:rPr>
              <a:t>w</a:t>
            </a:r>
            <a:r>
              <a:rPr sz="2300" spc="-15" dirty="0">
                <a:latin typeface="Calibri"/>
                <a:cs typeface="Calibri"/>
              </a:rPr>
              <a:t>ere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iden</a:t>
            </a:r>
            <a:r>
              <a:rPr lang="en-US" sz="2300" spc="125" dirty="0">
                <a:latin typeface="Calibri"/>
                <a:cs typeface="Calibri"/>
              </a:rPr>
              <a:t>ti</a:t>
            </a:r>
            <a:r>
              <a:rPr sz="2300" spc="-15" dirty="0">
                <a:latin typeface="Calibri"/>
                <a:cs typeface="Calibri"/>
              </a:rPr>
              <a:t>ﬁed.</a:t>
            </a:r>
            <a:endParaRPr sz="2300" dirty="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929487" y="3947978"/>
            <a:ext cx="5949950" cy="3919220"/>
          </a:xfrm>
          <a:prstGeom prst="rect">
            <a:avLst/>
          </a:prstGeom>
          <a:ln w="4362">
            <a:solidFill>
              <a:srgbClr val="6CACDD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9370" marR="118745">
              <a:lnSpc>
                <a:spcPts val="2750"/>
              </a:lnSpc>
            </a:pPr>
            <a:r>
              <a:rPr sz="2300" spc="-15" dirty="0">
                <a:latin typeface="Calibri"/>
                <a:cs typeface="Calibri"/>
              </a:rPr>
              <a:t>Any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lang="en-US" sz="2300" spc="125" dirty="0">
                <a:latin typeface="Calibri"/>
                <a:cs typeface="Calibri"/>
              </a:rPr>
              <a:t>ti</a:t>
            </a:r>
            <a:r>
              <a:rPr sz="2300" spc="-15" dirty="0">
                <a:latin typeface="Calibri"/>
                <a:cs typeface="Calibri"/>
              </a:rPr>
              <a:t>me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that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the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interpreter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stu</a:t>
            </a:r>
            <a:r>
              <a:rPr lang="en-US" sz="2300" spc="295" dirty="0">
                <a:latin typeface="Calibri"/>
                <a:cs typeface="Calibri"/>
              </a:rPr>
              <a:t>tt</a:t>
            </a:r>
            <a:r>
              <a:rPr sz="2300" spc="-15" dirty="0">
                <a:latin typeface="Calibri"/>
                <a:cs typeface="Calibri"/>
              </a:rPr>
              <a:t>ered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r pr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n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unced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a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wo</a:t>
            </a:r>
            <a:r>
              <a:rPr sz="2300" spc="-10" dirty="0">
                <a:latin typeface="Calibri"/>
                <a:cs typeface="Calibri"/>
              </a:rPr>
              <a:t>rd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inc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rrectly,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she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st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pped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and</a:t>
            </a:r>
            <a:r>
              <a:rPr sz="2300" spc="-10" dirty="0">
                <a:latin typeface="Calibri"/>
                <a:cs typeface="Calibri"/>
              </a:rPr>
              <a:t> repeated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the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wo</a:t>
            </a:r>
            <a:r>
              <a:rPr sz="2300" spc="-10" dirty="0">
                <a:latin typeface="Calibri"/>
                <a:cs typeface="Calibri"/>
              </a:rPr>
              <a:t>rd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r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phrase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c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rrectly.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She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very </a:t>
            </a:r>
            <a:r>
              <a:rPr sz="2300" spc="-25" dirty="0">
                <a:latin typeface="Calibri"/>
                <a:cs typeface="Calibri"/>
              </a:rPr>
              <a:t>w</a:t>
            </a:r>
            <a:r>
              <a:rPr sz="2300" spc="-10" dirty="0">
                <a:latin typeface="Calibri"/>
                <a:cs typeface="Calibri"/>
              </a:rPr>
              <a:t>ell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c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uld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have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used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an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ther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wo</a:t>
            </a:r>
            <a:r>
              <a:rPr sz="2300" spc="-10" dirty="0">
                <a:latin typeface="Calibri"/>
                <a:cs typeface="Calibri"/>
              </a:rPr>
              <a:t>rd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if,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perhaps,</a:t>
            </a:r>
            <a:r>
              <a:rPr sz="2300" spc="-10" dirty="0">
                <a:latin typeface="Calibri"/>
                <a:cs typeface="Calibri"/>
              </a:rPr>
              <a:t> she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5" dirty="0">
                <a:latin typeface="Calibri"/>
                <a:cs typeface="Calibri"/>
              </a:rPr>
              <a:t>w</a:t>
            </a:r>
            <a:r>
              <a:rPr sz="2300" spc="-10" dirty="0">
                <a:latin typeface="Calibri"/>
                <a:cs typeface="Calibri"/>
              </a:rPr>
              <a:t>as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struggling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5" dirty="0">
                <a:latin typeface="Calibri"/>
                <a:cs typeface="Calibri"/>
              </a:rPr>
              <a:t>w</a:t>
            </a:r>
            <a:r>
              <a:rPr sz="2300" spc="-10" dirty="0">
                <a:latin typeface="Calibri"/>
                <a:cs typeface="Calibri"/>
              </a:rPr>
              <a:t>ith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the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speciﬁc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wo</a:t>
            </a:r>
            <a:r>
              <a:rPr sz="2300" spc="-10" dirty="0">
                <a:latin typeface="Calibri"/>
                <a:cs typeface="Calibri"/>
              </a:rPr>
              <a:t>rd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r phrase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as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s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me</a:t>
            </a:r>
            <a:r>
              <a:rPr lang="en-US" sz="2300" spc="125" dirty="0">
                <a:latin typeface="Calibri"/>
                <a:cs typeface="Calibri"/>
              </a:rPr>
              <a:t>ti</a:t>
            </a:r>
            <a:r>
              <a:rPr sz="2300" spc="-15" dirty="0">
                <a:latin typeface="Calibri"/>
                <a:cs typeface="Calibri"/>
              </a:rPr>
              <a:t>mes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happens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5" dirty="0">
                <a:latin typeface="Calibri"/>
                <a:cs typeface="Calibri"/>
              </a:rPr>
              <a:t>w</a:t>
            </a:r>
            <a:r>
              <a:rPr sz="2300" spc="-15" dirty="0">
                <a:latin typeface="Calibri"/>
                <a:cs typeface="Calibri"/>
              </a:rPr>
              <a:t>hen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pe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ple bec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me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ngue-</a:t>
            </a:r>
            <a:r>
              <a:rPr lang="en-US" sz="2300" spc="125" dirty="0">
                <a:latin typeface="Calibri"/>
                <a:cs typeface="Calibri"/>
              </a:rPr>
              <a:t>ti</a:t>
            </a:r>
            <a:r>
              <a:rPr sz="2300" spc="-10" dirty="0">
                <a:latin typeface="Calibri"/>
                <a:cs typeface="Calibri"/>
              </a:rPr>
              <a:t>ed.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This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seems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to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say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that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it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is easier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to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go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back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and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c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rrect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the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pr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nunci</a:t>
            </a:r>
            <a:r>
              <a:rPr sz="2300" spc="55" dirty="0">
                <a:latin typeface="Calibri"/>
                <a:cs typeface="Calibri"/>
              </a:rPr>
              <a:t>a</a:t>
            </a:r>
            <a:r>
              <a:rPr lang="en-US" sz="2300" spc="55" dirty="0">
                <a:latin typeface="Calibri"/>
                <a:cs typeface="Calibri"/>
              </a:rPr>
              <a:t>ti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n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f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a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wo</a:t>
            </a:r>
            <a:r>
              <a:rPr sz="2300" spc="-10" dirty="0">
                <a:latin typeface="Calibri"/>
                <a:cs typeface="Calibri"/>
              </a:rPr>
              <a:t>rd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already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decided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up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n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instead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f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using</a:t>
            </a:r>
            <a:r>
              <a:rPr sz="2300" spc="-15" dirty="0">
                <a:latin typeface="Calibri"/>
                <a:cs typeface="Calibri"/>
              </a:rPr>
              <a:t> m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re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energy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to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ﬁnd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a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new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r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diﬀerent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wo</a:t>
            </a:r>
            <a:r>
              <a:rPr sz="2300" spc="-10" dirty="0">
                <a:latin typeface="Calibri"/>
                <a:cs typeface="Calibri"/>
              </a:rPr>
              <a:t>rd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that</a:t>
            </a:r>
            <a:r>
              <a:rPr sz="2300" spc="-15" dirty="0">
                <a:latin typeface="Calibri"/>
                <a:cs typeface="Calibri"/>
              </a:rPr>
              <a:t> may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be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easier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to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pr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n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unce.</a:t>
            </a:r>
            <a:endParaRPr sz="2300" dirty="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929487" y="8841993"/>
            <a:ext cx="5929630" cy="2157095"/>
          </a:xfrm>
          <a:prstGeom prst="rect">
            <a:avLst/>
          </a:prstGeom>
          <a:ln w="4362">
            <a:solidFill>
              <a:srgbClr val="6CACDD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9370" marR="257810">
              <a:lnSpc>
                <a:spcPts val="2750"/>
              </a:lnSpc>
            </a:pPr>
            <a:r>
              <a:rPr sz="2300" spc="-15" dirty="0">
                <a:latin typeface="Calibri"/>
                <a:cs typeface="Calibri"/>
              </a:rPr>
              <a:t>Future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studies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c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uld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examine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b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th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men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and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wo</a:t>
            </a:r>
            <a:r>
              <a:rPr sz="2300" spc="-15" dirty="0">
                <a:latin typeface="Calibri"/>
                <a:cs typeface="Calibri"/>
              </a:rPr>
              <a:t>men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as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5" dirty="0">
                <a:latin typeface="Calibri"/>
                <a:cs typeface="Calibri"/>
              </a:rPr>
              <a:t>w</a:t>
            </a:r>
            <a:r>
              <a:rPr sz="2300" spc="-10" dirty="0">
                <a:latin typeface="Calibri"/>
                <a:cs typeface="Calibri"/>
              </a:rPr>
              <a:t>ell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as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interpreters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f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diﬀerent</a:t>
            </a:r>
            <a:r>
              <a:rPr sz="2300" spc="-10" dirty="0">
                <a:latin typeface="Calibri"/>
                <a:cs typeface="Calibri"/>
              </a:rPr>
              <a:t> cultural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and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ethnic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backgr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unds.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Ho</a:t>
            </a:r>
            <a:r>
              <a:rPr sz="2300" spc="-25" dirty="0">
                <a:latin typeface="Calibri"/>
                <a:cs typeface="Calibri"/>
              </a:rPr>
              <a:t>w</a:t>
            </a:r>
            <a:r>
              <a:rPr sz="2300" spc="-10" dirty="0">
                <a:latin typeface="Calibri"/>
                <a:cs typeface="Calibri"/>
              </a:rPr>
              <a:t>ever,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the</a:t>
            </a:r>
            <a:r>
              <a:rPr sz="2300" spc="-10" dirty="0">
                <a:latin typeface="Calibri"/>
                <a:cs typeface="Calibri"/>
              </a:rPr>
              <a:t> data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c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llected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fr</a:t>
            </a:r>
            <a:r>
              <a:rPr sz="2300" spc="-20" dirty="0">
                <a:latin typeface="Calibri"/>
                <a:cs typeface="Calibri"/>
              </a:rPr>
              <a:t>om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this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research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can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sh</a:t>
            </a:r>
            <a:r>
              <a:rPr sz="2300" spc="-20" dirty="0">
                <a:latin typeface="Calibri"/>
                <a:cs typeface="Calibri"/>
              </a:rPr>
              <a:t>ow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that there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are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deﬁnite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trends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am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ng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the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vari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5" dirty="0">
                <a:latin typeface="Calibri"/>
                <a:cs typeface="Calibri"/>
              </a:rPr>
              <a:t>us</a:t>
            </a:r>
            <a:r>
              <a:rPr sz="2300" spc="-10" dirty="0">
                <a:latin typeface="Calibri"/>
                <a:cs typeface="Calibri"/>
              </a:rPr>
              <a:t> types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o</a:t>
            </a:r>
            <a:r>
              <a:rPr sz="2300" spc="-10" dirty="0">
                <a:latin typeface="Calibri"/>
                <a:cs typeface="Calibri"/>
              </a:rPr>
              <a:t>f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interpre</a:t>
            </a:r>
            <a:r>
              <a:rPr lang="en-US" sz="2300" spc="125" dirty="0">
                <a:latin typeface="Calibri"/>
                <a:cs typeface="Calibri"/>
              </a:rPr>
              <a:t>ti</a:t>
            </a:r>
            <a:r>
              <a:rPr sz="2300" spc="-15" dirty="0">
                <a:latin typeface="Calibri"/>
                <a:cs typeface="Calibri"/>
              </a:rPr>
              <a:t>ng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repairs.</a:t>
            </a:r>
            <a:endParaRPr sz="2300" dirty="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824177" y="7408640"/>
            <a:ext cx="8882462" cy="416201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821995" y="7406458"/>
            <a:ext cx="8886825" cy="4166870"/>
          </a:xfrm>
          <a:custGeom>
            <a:avLst/>
            <a:gdLst/>
            <a:ahLst/>
            <a:cxnLst/>
            <a:rect l="l" t="t" r="r" b="b"/>
            <a:pathLst>
              <a:path w="8886825" h="4166870">
                <a:moveTo>
                  <a:pt x="0" y="0"/>
                </a:moveTo>
                <a:lnTo>
                  <a:pt x="8886798" y="0"/>
                </a:lnTo>
                <a:lnTo>
                  <a:pt x="8886798" y="4166357"/>
                </a:lnTo>
                <a:lnTo>
                  <a:pt x="0" y="4166357"/>
                </a:lnTo>
                <a:lnTo>
                  <a:pt x="0" y="0"/>
                </a:lnTo>
                <a:close/>
              </a:path>
            </a:pathLst>
          </a:custGeom>
          <a:ln w="4362">
            <a:solidFill>
              <a:srgbClr val="6CA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824177" y="11718926"/>
            <a:ext cx="4121525" cy="306596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21995" y="11716745"/>
            <a:ext cx="4126229" cy="3070860"/>
          </a:xfrm>
          <a:custGeom>
            <a:avLst/>
            <a:gdLst/>
            <a:ahLst/>
            <a:cxnLst/>
            <a:rect l="l" t="t" r="r" b="b"/>
            <a:pathLst>
              <a:path w="4126229" h="3070859">
                <a:moveTo>
                  <a:pt x="0" y="0"/>
                </a:moveTo>
                <a:lnTo>
                  <a:pt x="4125818" y="0"/>
                </a:lnTo>
                <a:lnTo>
                  <a:pt x="4125818" y="3070368"/>
                </a:lnTo>
                <a:lnTo>
                  <a:pt x="0" y="3070368"/>
                </a:lnTo>
                <a:lnTo>
                  <a:pt x="0" y="0"/>
                </a:lnTo>
                <a:close/>
              </a:path>
            </a:pathLst>
          </a:custGeom>
          <a:ln w="4362">
            <a:solidFill>
              <a:srgbClr val="5185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172711" y="11718926"/>
            <a:ext cx="4958429" cy="306596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170528" y="11716745"/>
            <a:ext cx="4963160" cy="3070860"/>
          </a:xfrm>
          <a:custGeom>
            <a:avLst/>
            <a:gdLst/>
            <a:ahLst/>
            <a:cxnLst/>
            <a:rect l="l" t="t" r="r" b="b"/>
            <a:pathLst>
              <a:path w="4963159" h="3070859">
                <a:moveTo>
                  <a:pt x="0" y="0"/>
                </a:moveTo>
                <a:lnTo>
                  <a:pt x="4962762" y="0"/>
                </a:lnTo>
                <a:lnTo>
                  <a:pt x="4962762" y="3070368"/>
                </a:lnTo>
                <a:lnTo>
                  <a:pt x="0" y="3070368"/>
                </a:lnTo>
                <a:lnTo>
                  <a:pt x="0" y="0"/>
                </a:lnTo>
                <a:close/>
              </a:path>
            </a:pathLst>
          </a:custGeom>
          <a:ln w="4362">
            <a:solidFill>
              <a:srgbClr val="5185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599</Words>
  <Application>Microsoft Office PowerPoint</Application>
  <PresentationFormat>Custom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Types of Repairs Used During ASL-to-English Voiced Interpretations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Repairs Used During ASL-to-English Voiced Interpretations</dc:title>
  <cp:lastModifiedBy>ASLTA</cp:lastModifiedBy>
  <cp:revision>1</cp:revision>
  <dcterms:created xsi:type="dcterms:W3CDTF">2017-07-20T20:17:50Z</dcterms:created>
  <dcterms:modified xsi:type="dcterms:W3CDTF">2017-07-21T01:26:07Z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2016-06-11T00:00:00Z</vt:filetime>
  </property>
  <property fmtid="{D5CDD505-2E9C-101B-9397-08002B2CF9AE}" pid="3" name="LastSaved">
    <vt:filetime>2017-07-21T00:00:00Z</vt:filetime>
  </property>
</Properties>
</file>