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0104100" cy="15081250"/>
  <p:notesSz cx="20104100" cy="15081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93"/>
    <p:restoredTop sz="94653"/>
  </p:normalViewPr>
  <p:slideViewPr>
    <p:cSldViewPr>
      <p:cViewPr varScale="1">
        <p:scale>
          <a:sx n="74" d="100"/>
          <a:sy n="74" d="100"/>
        </p:scale>
        <p:origin x="240" y="32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36429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507807" y="4675187"/>
            <a:ext cx="17088486" cy="3167062"/>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3015615" y="8445500"/>
            <a:ext cx="14072870" cy="37703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7/19/17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7/19/17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1005205" y="3468687"/>
            <a:ext cx="8745284" cy="9953625"/>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10353611" y="3468687"/>
            <a:ext cx="8745284" cy="9953625"/>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7/19/17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7/19/17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7/19/17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png"/><Relationship Id="rId8" Type="http://schemas.openxmlformats.org/officeDocument/2006/relationships/image" Target="../media/image2.png"/><Relationship Id="rId9" Type="http://schemas.openxmlformats.org/officeDocument/2006/relationships/image" Target="../media/image3.png"/><Relationship Id="rId10"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20104100" cy="15078075"/>
          </a:xfrm>
          <a:prstGeom prst="rect">
            <a:avLst/>
          </a:prstGeom>
          <a:blipFill>
            <a:blip r:embed="rId7" cstate="print"/>
            <a:stretch>
              <a:fillRect/>
            </a:stretch>
          </a:blipFill>
        </p:spPr>
        <p:txBody>
          <a:bodyPr wrap="square" lIns="0" tIns="0" rIns="0" bIns="0" rtlCol="0"/>
          <a:lstStyle/>
          <a:p>
            <a:endParaRPr/>
          </a:p>
        </p:txBody>
      </p:sp>
      <p:sp>
        <p:nvSpPr>
          <p:cNvPr id="17" name="bk object 17"/>
          <p:cNvSpPr/>
          <p:nvPr/>
        </p:nvSpPr>
        <p:spPr>
          <a:xfrm>
            <a:off x="0" y="0"/>
            <a:ext cx="20104100" cy="2002789"/>
          </a:xfrm>
          <a:custGeom>
            <a:avLst/>
            <a:gdLst/>
            <a:ahLst/>
            <a:cxnLst/>
            <a:rect l="l" t="t" r="r" b="b"/>
            <a:pathLst>
              <a:path w="20104100" h="2002789">
                <a:moveTo>
                  <a:pt x="0" y="0"/>
                </a:moveTo>
                <a:lnTo>
                  <a:pt x="20104100" y="0"/>
                </a:lnTo>
                <a:lnTo>
                  <a:pt x="20104100" y="2002556"/>
                </a:lnTo>
                <a:lnTo>
                  <a:pt x="0" y="2002556"/>
                </a:lnTo>
                <a:lnTo>
                  <a:pt x="0" y="0"/>
                </a:lnTo>
              </a:path>
            </a:pathLst>
          </a:custGeom>
          <a:solidFill>
            <a:srgbClr val="435FAA"/>
          </a:solidFill>
        </p:spPr>
        <p:txBody>
          <a:bodyPr wrap="square" lIns="0" tIns="0" rIns="0" bIns="0" rtlCol="0"/>
          <a:lstStyle/>
          <a:p>
            <a:endParaRPr/>
          </a:p>
        </p:txBody>
      </p:sp>
      <p:sp>
        <p:nvSpPr>
          <p:cNvPr id="18" name="bk object 18"/>
          <p:cNvSpPr/>
          <p:nvPr/>
        </p:nvSpPr>
        <p:spPr>
          <a:xfrm>
            <a:off x="0" y="0"/>
            <a:ext cx="20104100" cy="2002789"/>
          </a:xfrm>
          <a:custGeom>
            <a:avLst/>
            <a:gdLst/>
            <a:ahLst/>
            <a:cxnLst/>
            <a:rect l="l" t="t" r="r" b="b"/>
            <a:pathLst>
              <a:path w="20104100" h="2002789">
                <a:moveTo>
                  <a:pt x="0" y="0"/>
                </a:moveTo>
                <a:lnTo>
                  <a:pt x="20104100" y="0"/>
                </a:lnTo>
              </a:path>
              <a:path w="20104100" h="2002789">
                <a:moveTo>
                  <a:pt x="20104100" y="2002557"/>
                </a:moveTo>
                <a:lnTo>
                  <a:pt x="0" y="2002557"/>
                </a:lnTo>
                <a:lnTo>
                  <a:pt x="0" y="0"/>
                </a:lnTo>
              </a:path>
            </a:pathLst>
          </a:custGeom>
          <a:ln w="4362">
            <a:solidFill>
              <a:srgbClr val="000000"/>
            </a:solidFill>
          </a:ln>
        </p:spPr>
        <p:txBody>
          <a:bodyPr wrap="square" lIns="0" tIns="0" rIns="0" bIns="0" rtlCol="0"/>
          <a:lstStyle/>
          <a:p>
            <a:endParaRPr/>
          </a:p>
        </p:txBody>
      </p:sp>
      <p:sp>
        <p:nvSpPr>
          <p:cNvPr id="19" name="bk object 19"/>
          <p:cNvSpPr/>
          <p:nvPr/>
        </p:nvSpPr>
        <p:spPr>
          <a:xfrm>
            <a:off x="0" y="2002556"/>
            <a:ext cx="20104100" cy="198755"/>
          </a:xfrm>
          <a:custGeom>
            <a:avLst/>
            <a:gdLst/>
            <a:ahLst/>
            <a:cxnLst/>
            <a:rect l="l" t="t" r="r" b="b"/>
            <a:pathLst>
              <a:path w="20104100" h="198755">
                <a:moveTo>
                  <a:pt x="0" y="198510"/>
                </a:moveTo>
                <a:lnTo>
                  <a:pt x="20104100" y="198510"/>
                </a:lnTo>
                <a:lnTo>
                  <a:pt x="20104100" y="0"/>
                </a:lnTo>
                <a:lnTo>
                  <a:pt x="0" y="0"/>
                </a:lnTo>
                <a:lnTo>
                  <a:pt x="0" y="198510"/>
                </a:lnTo>
              </a:path>
            </a:pathLst>
          </a:custGeom>
          <a:solidFill>
            <a:srgbClr val="2C3F71"/>
          </a:solidFill>
        </p:spPr>
        <p:txBody>
          <a:bodyPr wrap="square" lIns="0" tIns="0" rIns="0" bIns="0" rtlCol="0"/>
          <a:lstStyle/>
          <a:p>
            <a:endParaRPr/>
          </a:p>
        </p:txBody>
      </p:sp>
      <p:sp>
        <p:nvSpPr>
          <p:cNvPr id="20" name="bk object 20"/>
          <p:cNvSpPr/>
          <p:nvPr/>
        </p:nvSpPr>
        <p:spPr>
          <a:xfrm>
            <a:off x="232089" y="2412666"/>
            <a:ext cx="4662917" cy="12246573"/>
          </a:xfrm>
          <a:prstGeom prst="rect">
            <a:avLst/>
          </a:prstGeom>
          <a:blipFill>
            <a:blip r:embed="rId8" cstate="print"/>
            <a:stretch>
              <a:fillRect/>
            </a:stretch>
          </a:blipFill>
        </p:spPr>
        <p:txBody>
          <a:bodyPr wrap="square" lIns="0" tIns="0" rIns="0" bIns="0" rtlCol="0"/>
          <a:lstStyle/>
          <a:p>
            <a:endParaRPr/>
          </a:p>
        </p:txBody>
      </p:sp>
      <p:sp>
        <p:nvSpPr>
          <p:cNvPr id="21" name="bk object 21"/>
          <p:cNvSpPr/>
          <p:nvPr/>
        </p:nvSpPr>
        <p:spPr>
          <a:xfrm>
            <a:off x="232089" y="2412666"/>
            <a:ext cx="4663440" cy="12246610"/>
          </a:xfrm>
          <a:custGeom>
            <a:avLst/>
            <a:gdLst/>
            <a:ahLst/>
            <a:cxnLst/>
            <a:rect l="l" t="t" r="r" b="b"/>
            <a:pathLst>
              <a:path w="4663440" h="12246610">
                <a:moveTo>
                  <a:pt x="430340" y="0"/>
                </a:moveTo>
                <a:lnTo>
                  <a:pt x="4232576" y="0"/>
                </a:lnTo>
                <a:lnTo>
                  <a:pt x="4267871" y="1426"/>
                </a:lnTo>
                <a:lnTo>
                  <a:pt x="4302380" y="5632"/>
                </a:lnTo>
                <a:lnTo>
                  <a:pt x="4368597" y="21939"/>
                </a:lnTo>
                <a:lnTo>
                  <a:pt x="4430343" y="48033"/>
                </a:lnTo>
                <a:lnTo>
                  <a:pt x="4486730" y="83030"/>
                </a:lnTo>
                <a:lnTo>
                  <a:pt x="4536873" y="126043"/>
                </a:lnTo>
                <a:lnTo>
                  <a:pt x="4579886" y="176187"/>
                </a:lnTo>
                <a:lnTo>
                  <a:pt x="4614883" y="232574"/>
                </a:lnTo>
                <a:lnTo>
                  <a:pt x="4640978" y="294319"/>
                </a:lnTo>
                <a:lnTo>
                  <a:pt x="4657285" y="360537"/>
                </a:lnTo>
                <a:lnTo>
                  <a:pt x="4662917" y="430340"/>
                </a:lnTo>
                <a:lnTo>
                  <a:pt x="4662917" y="11816231"/>
                </a:lnTo>
                <a:lnTo>
                  <a:pt x="4657285" y="11886035"/>
                </a:lnTo>
                <a:lnTo>
                  <a:pt x="4640978" y="11952253"/>
                </a:lnTo>
                <a:lnTo>
                  <a:pt x="4614883" y="12013998"/>
                </a:lnTo>
                <a:lnTo>
                  <a:pt x="4579886" y="12070386"/>
                </a:lnTo>
                <a:lnTo>
                  <a:pt x="4536873" y="12120529"/>
                </a:lnTo>
                <a:lnTo>
                  <a:pt x="4486730" y="12163542"/>
                </a:lnTo>
                <a:lnTo>
                  <a:pt x="4430343" y="12198539"/>
                </a:lnTo>
                <a:lnTo>
                  <a:pt x="4368597" y="12224634"/>
                </a:lnTo>
                <a:lnTo>
                  <a:pt x="4302380" y="12240940"/>
                </a:lnTo>
                <a:lnTo>
                  <a:pt x="4232576" y="12246573"/>
                </a:lnTo>
                <a:lnTo>
                  <a:pt x="430340" y="12246573"/>
                </a:lnTo>
                <a:lnTo>
                  <a:pt x="360537" y="12240940"/>
                </a:lnTo>
                <a:lnTo>
                  <a:pt x="294319" y="12224634"/>
                </a:lnTo>
                <a:lnTo>
                  <a:pt x="232574" y="12198539"/>
                </a:lnTo>
                <a:lnTo>
                  <a:pt x="176187" y="12163542"/>
                </a:lnTo>
                <a:lnTo>
                  <a:pt x="126043" y="12120529"/>
                </a:lnTo>
                <a:lnTo>
                  <a:pt x="83030" y="12070386"/>
                </a:lnTo>
                <a:lnTo>
                  <a:pt x="48033" y="12013998"/>
                </a:lnTo>
                <a:lnTo>
                  <a:pt x="21939" y="11952253"/>
                </a:lnTo>
                <a:lnTo>
                  <a:pt x="5632" y="11886035"/>
                </a:lnTo>
                <a:lnTo>
                  <a:pt x="0" y="11816231"/>
                </a:lnTo>
                <a:lnTo>
                  <a:pt x="0" y="430340"/>
                </a:lnTo>
                <a:lnTo>
                  <a:pt x="5632" y="360537"/>
                </a:lnTo>
                <a:lnTo>
                  <a:pt x="21939" y="294319"/>
                </a:lnTo>
                <a:lnTo>
                  <a:pt x="48033" y="232574"/>
                </a:lnTo>
                <a:lnTo>
                  <a:pt x="83030" y="176187"/>
                </a:lnTo>
                <a:lnTo>
                  <a:pt x="126043" y="126043"/>
                </a:lnTo>
                <a:lnTo>
                  <a:pt x="176187" y="83030"/>
                </a:lnTo>
                <a:lnTo>
                  <a:pt x="232574" y="48033"/>
                </a:lnTo>
                <a:lnTo>
                  <a:pt x="294319" y="21939"/>
                </a:lnTo>
                <a:lnTo>
                  <a:pt x="360537" y="5632"/>
                </a:lnTo>
                <a:lnTo>
                  <a:pt x="395046" y="1426"/>
                </a:lnTo>
                <a:lnTo>
                  <a:pt x="430340" y="0"/>
                </a:lnTo>
                <a:close/>
              </a:path>
            </a:pathLst>
          </a:custGeom>
          <a:ln w="11634">
            <a:solidFill>
              <a:srgbClr val="2C3F71"/>
            </a:solidFill>
          </a:ln>
        </p:spPr>
        <p:txBody>
          <a:bodyPr wrap="square" lIns="0" tIns="0" rIns="0" bIns="0" rtlCol="0"/>
          <a:lstStyle/>
          <a:p>
            <a:endParaRPr/>
          </a:p>
        </p:txBody>
      </p:sp>
      <p:sp>
        <p:nvSpPr>
          <p:cNvPr id="22" name="bk object 22"/>
          <p:cNvSpPr/>
          <p:nvPr/>
        </p:nvSpPr>
        <p:spPr>
          <a:xfrm>
            <a:off x="15190911" y="2408303"/>
            <a:ext cx="4662918" cy="12246572"/>
          </a:xfrm>
          <a:prstGeom prst="rect">
            <a:avLst/>
          </a:prstGeom>
          <a:blipFill>
            <a:blip r:embed="rId9" cstate="print"/>
            <a:stretch>
              <a:fillRect/>
            </a:stretch>
          </a:blipFill>
        </p:spPr>
        <p:txBody>
          <a:bodyPr wrap="square" lIns="0" tIns="0" rIns="0" bIns="0" rtlCol="0"/>
          <a:lstStyle/>
          <a:p>
            <a:endParaRPr/>
          </a:p>
        </p:txBody>
      </p:sp>
      <p:sp>
        <p:nvSpPr>
          <p:cNvPr id="23" name="bk object 23"/>
          <p:cNvSpPr/>
          <p:nvPr/>
        </p:nvSpPr>
        <p:spPr>
          <a:xfrm>
            <a:off x="15190909" y="2408303"/>
            <a:ext cx="4663440" cy="12246610"/>
          </a:xfrm>
          <a:custGeom>
            <a:avLst/>
            <a:gdLst/>
            <a:ahLst/>
            <a:cxnLst/>
            <a:rect l="l" t="t" r="r" b="b"/>
            <a:pathLst>
              <a:path w="4663440" h="12246610">
                <a:moveTo>
                  <a:pt x="430340" y="0"/>
                </a:moveTo>
                <a:lnTo>
                  <a:pt x="4232576" y="0"/>
                </a:lnTo>
                <a:lnTo>
                  <a:pt x="4267870" y="1426"/>
                </a:lnTo>
                <a:lnTo>
                  <a:pt x="4302379" y="5632"/>
                </a:lnTo>
                <a:lnTo>
                  <a:pt x="4368597" y="21939"/>
                </a:lnTo>
                <a:lnTo>
                  <a:pt x="4430342" y="48033"/>
                </a:lnTo>
                <a:lnTo>
                  <a:pt x="4486729" y="83030"/>
                </a:lnTo>
                <a:lnTo>
                  <a:pt x="4536873" y="126043"/>
                </a:lnTo>
                <a:lnTo>
                  <a:pt x="4579886" y="176187"/>
                </a:lnTo>
                <a:lnTo>
                  <a:pt x="4614883" y="232574"/>
                </a:lnTo>
                <a:lnTo>
                  <a:pt x="4640977" y="294319"/>
                </a:lnTo>
                <a:lnTo>
                  <a:pt x="4657284" y="360537"/>
                </a:lnTo>
                <a:lnTo>
                  <a:pt x="4662916" y="430340"/>
                </a:lnTo>
                <a:lnTo>
                  <a:pt x="4662916" y="11816231"/>
                </a:lnTo>
                <a:lnTo>
                  <a:pt x="4657284" y="11886035"/>
                </a:lnTo>
                <a:lnTo>
                  <a:pt x="4640977" y="11952253"/>
                </a:lnTo>
                <a:lnTo>
                  <a:pt x="4614883" y="12013998"/>
                </a:lnTo>
                <a:lnTo>
                  <a:pt x="4579886" y="12070386"/>
                </a:lnTo>
                <a:lnTo>
                  <a:pt x="4536873" y="12120529"/>
                </a:lnTo>
                <a:lnTo>
                  <a:pt x="4486729" y="12163542"/>
                </a:lnTo>
                <a:lnTo>
                  <a:pt x="4430342" y="12198539"/>
                </a:lnTo>
                <a:lnTo>
                  <a:pt x="4368597" y="12224634"/>
                </a:lnTo>
                <a:lnTo>
                  <a:pt x="4302379" y="12240940"/>
                </a:lnTo>
                <a:lnTo>
                  <a:pt x="4232576" y="12246573"/>
                </a:lnTo>
                <a:lnTo>
                  <a:pt x="430340" y="12246573"/>
                </a:lnTo>
                <a:lnTo>
                  <a:pt x="360537" y="12240940"/>
                </a:lnTo>
                <a:lnTo>
                  <a:pt x="294319" y="12224634"/>
                </a:lnTo>
                <a:lnTo>
                  <a:pt x="232574" y="12198539"/>
                </a:lnTo>
                <a:lnTo>
                  <a:pt x="176187" y="12163542"/>
                </a:lnTo>
                <a:lnTo>
                  <a:pt x="126043" y="12120529"/>
                </a:lnTo>
                <a:lnTo>
                  <a:pt x="83030" y="12070386"/>
                </a:lnTo>
                <a:lnTo>
                  <a:pt x="48033" y="12013998"/>
                </a:lnTo>
                <a:lnTo>
                  <a:pt x="21939" y="11952253"/>
                </a:lnTo>
                <a:lnTo>
                  <a:pt x="5632" y="11886035"/>
                </a:lnTo>
                <a:lnTo>
                  <a:pt x="0" y="11816231"/>
                </a:lnTo>
                <a:lnTo>
                  <a:pt x="0" y="430340"/>
                </a:lnTo>
                <a:lnTo>
                  <a:pt x="5632" y="360537"/>
                </a:lnTo>
                <a:lnTo>
                  <a:pt x="21939" y="294319"/>
                </a:lnTo>
                <a:lnTo>
                  <a:pt x="48033" y="232574"/>
                </a:lnTo>
                <a:lnTo>
                  <a:pt x="83030" y="176187"/>
                </a:lnTo>
                <a:lnTo>
                  <a:pt x="126043" y="126043"/>
                </a:lnTo>
                <a:lnTo>
                  <a:pt x="176187" y="83030"/>
                </a:lnTo>
                <a:lnTo>
                  <a:pt x="232574" y="48033"/>
                </a:lnTo>
                <a:lnTo>
                  <a:pt x="294319" y="21939"/>
                </a:lnTo>
                <a:lnTo>
                  <a:pt x="360537" y="5632"/>
                </a:lnTo>
                <a:lnTo>
                  <a:pt x="395045" y="1426"/>
                </a:lnTo>
                <a:lnTo>
                  <a:pt x="430340" y="0"/>
                </a:lnTo>
                <a:close/>
              </a:path>
            </a:pathLst>
          </a:custGeom>
          <a:ln w="11634">
            <a:solidFill>
              <a:srgbClr val="2C3F71"/>
            </a:solidFill>
          </a:ln>
        </p:spPr>
        <p:txBody>
          <a:bodyPr wrap="square" lIns="0" tIns="0" rIns="0" bIns="0" rtlCol="0"/>
          <a:lstStyle/>
          <a:p>
            <a:endParaRPr/>
          </a:p>
        </p:txBody>
      </p:sp>
      <p:sp>
        <p:nvSpPr>
          <p:cNvPr id="24" name="bk object 24"/>
          <p:cNvSpPr/>
          <p:nvPr/>
        </p:nvSpPr>
        <p:spPr>
          <a:xfrm>
            <a:off x="5145277" y="2408303"/>
            <a:ext cx="9815001" cy="12246572"/>
          </a:xfrm>
          <a:prstGeom prst="rect">
            <a:avLst/>
          </a:prstGeom>
          <a:blipFill>
            <a:blip r:embed="rId10" cstate="print"/>
            <a:stretch>
              <a:fillRect/>
            </a:stretch>
          </a:blipFill>
        </p:spPr>
        <p:txBody>
          <a:bodyPr wrap="square" lIns="0" tIns="0" rIns="0" bIns="0" rtlCol="0"/>
          <a:lstStyle/>
          <a:p>
            <a:endParaRPr/>
          </a:p>
        </p:txBody>
      </p:sp>
      <p:sp>
        <p:nvSpPr>
          <p:cNvPr id="25" name="bk object 25"/>
          <p:cNvSpPr/>
          <p:nvPr/>
        </p:nvSpPr>
        <p:spPr>
          <a:xfrm>
            <a:off x="5145276" y="2408303"/>
            <a:ext cx="9815195" cy="12246610"/>
          </a:xfrm>
          <a:custGeom>
            <a:avLst/>
            <a:gdLst/>
            <a:ahLst/>
            <a:cxnLst/>
            <a:rect l="l" t="t" r="r" b="b"/>
            <a:pathLst>
              <a:path w="9815194" h="12246610">
                <a:moveTo>
                  <a:pt x="448938" y="0"/>
                </a:moveTo>
                <a:lnTo>
                  <a:pt x="9366061" y="0"/>
                </a:lnTo>
                <a:lnTo>
                  <a:pt x="9402882" y="1488"/>
                </a:lnTo>
                <a:lnTo>
                  <a:pt x="9438882" y="5875"/>
                </a:lnTo>
                <a:lnTo>
                  <a:pt x="9507962" y="22887"/>
                </a:lnTo>
                <a:lnTo>
                  <a:pt x="9572376" y="50109"/>
                </a:lnTo>
                <a:lnTo>
                  <a:pt x="9631200" y="86619"/>
                </a:lnTo>
                <a:lnTo>
                  <a:pt x="9683510" y="131490"/>
                </a:lnTo>
                <a:lnTo>
                  <a:pt x="9728382" y="183801"/>
                </a:lnTo>
                <a:lnTo>
                  <a:pt x="9764891" y="242625"/>
                </a:lnTo>
                <a:lnTo>
                  <a:pt x="9792114" y="307038"/>
                </a:lnTo>
                <a:lnTo>
                  <a:pt x="9809125" y="376118"/>
                </a:lnTo>
                <a:lnTo>
                  <a:pt x="9815001" y="448938"/>
                </a:lnTo>
                <a:lnTo>
                  <a:pt x="9815001" y="11797634"/>
                </a:lnTo>
                <a:lnTo>
                  <a:pt x="9809125" y="11870455"/>
                </a:lnTo>
                <a:lnTo>
                  <a:pt x="9792114" y="11939534"/>
                </a:lnTo>
                <a:lnTo>
                  <a:pt x="9764891" y="12003948"/>
                </a:lnTo>
                <a:lnTo>
                  <a:pt x="9728382" y="12062772"/>
                </a:lnTo>
                <a:lnTo>
                  <a:pt x="9683510" y="12115083"/>
                </a:lnTo>
                <a:lnTo>
                  <a:pt x="9631200" y="12159954"/>
                </a:lnTo>
                <a:lnTo>
                  <a:pt x="9572376" y="12196464"/>
                </a:lnTo>
                <a:lnTo>
                  <a:pt x="9507962" y="12223686"/>
                </a:lnTo>
                <a:lnTo>
                  <a:pt x="9438882" y="12240697"/>
                </a:lnTo>
                <a:lnTo>
                  <a:pt x="9366061" y="12246573"/>
                </a:lnTo>
                <a:lnTo>
                  <a:pt x="448938" y="12246573"/>
                </a:lnTo>
                <a:lnTo>
                  <a:pt x="376118" y="12240697"/>
                </a:lnTo>
                <a:lnTo>
                  <a:pt x="307038" y="12223686"/>
                </a:lnTo>
                <a:lnTo>
                  <a:pt x="242625" y="12196464"/>
                </a:lnTo>
                <a:lnTo>
                  <a:pt x="183801" y="12159954"/>
                </a:lnTo>
                <a:lnTo>
                  <a:pt x="131490" y="12115083"/>
                </a:lnTo>
                <a:lnTo>
                  <a:pt x="86619" y="12062772"/>
                </a:lnTo>
                <a:lnTo>
                  <a:pt x="50109" y="12003948"/>
                </a:lnTo>
                <a:lnTo>
                  <a:pt x="22887" y="11939534"/>
                </a:lnTo>
                <a:lnTo>
                  <a:pt x="5875" y="11870455"/>
                </a:lnTo>
                <a:lnTo>
                  <a:pt x="0" y="11797634"/>
                </a:lnTo>
                <a:lnTo>
                  <a:pt x="0" y="448938"/>
                </a:lnTo>
                <a:lnTo>
                  <a:pt x="5875" y="376118"/>
                </a:lnTo>
                <a:lnTo>
                  <a:pt x="22887" y="307038"/>
                </a:lnTo>
                <a:lnTo>
                  <a:pt x="50109" y="242625"/>
                </a:lnTo>
                <a:lnTo>
                  <a:pt x="86619" y="183801"/>
                </a:lnTo>
                <a:lnTo>
                  <a:pt x="131490" y="131490"/>
                </a:lnTo>
                <a:lnTo>
                  <a:pt x="183801" y="86619"/>
                </a:lnTo>
                <a:lnTo>
                  <a:pt x="242625" y="50109"/>
                </a:lnTo>
                <a:lnTo>
                  <a:pt x="307038" y="22887"/>
                </a:lnTo>
                <a:lnTo>
                  <a:pt x="376118" y="5875"/>
                </a:lnTo>
                <a:lnTo>
                  <a:pt x="412118" y="1488"/>
                </a:lnTo>
                <a:lnTo>
                  <a:pt x="448938" y="0"/>
                </a:lnTo>
                <a:close/>
              </a:path>
            </a:pathLst>
          </a:custGeom>
          <a:ln w="11634">
            <a:solidFill>
              <a:srgbClr val="2C3F71"/>
            </a:solidFill>
          </a:ln>
        </p:spPr>
        <p:txBody>
          <a:bodyPr wrap="square" lIns="0" tIns="0" rIns="0" bIns="0" rtlCol="0"/>
          <a:lstStyle/>
          <a:p>
            <a:endParaRPr/>
          </a:p>
        </p:txBody>
      </p:sp>
      <p:sp>
        <p:nvSpPr>
          <p:cNvPr id="26" name="bk object 26"/>
          <p:cNvSpPr/>
          <p:nvPr/>
        </p:nvSpPr>
        <p:spPr>
          <a:xfrm>
            <a:off x="1542713" y="5235283"/>
            <a:ext cx="2160905" cy="0"/>
          </a:xfrm>
          <a:custGeom>
            <a:avLst/>
            <a:gdLst/>
            <a:ahLst/>
            <a:cxnLst/>
            <a:rect l="l" t="t" r="r" b="b"/>
            <a:pathLst>
              <a:path w="2160904">
                <a:moveTo>
                  <a:pt x="0" y="0"/>
                </a:moveTo>
                <a:lnTo>
                  <a:pt x="2160869" y="0"/>
                </a:lnTo>
              </a:path>
            </a:pathLst>
          </a:custGeom>
          <a:ln w="24995">
            <a:solidFill>
              <a:srgbClr val="2C3F71"/>
            </a:solidFill>
          </a:ln>
        </p:spPr>
        <p:txBody>
          <a:bodyPr wrap="square" lIns="0" tIns="0" rIns="0" bIns="0" rtlCol="0"/>
          <a:lstStyle/>
          <a:p>
            <a:endParaRPr/>
          </a:p>
        </p:txBody>
      </p:sp>
      <p:sp>
        <p:nvSpPr>
          <p:cNvPr id="27" name="bk object 27"/>
          <p:cNvSpPr/>
          <p:nvPr/>
        </p:nvSpPr>
        <p:spPr>
          <a:xfrm>
            <a:off x="16855321" y="2903505"/>
            <a:ext cx="1336040" cy="0"/>
          </a:xfrm>
          <a:custGeom>
            <a:avLst/>
            <a:gdLst/>
            <a:ahLst/>
            <a:cxnLst/>
            <a:rect l="l" t="t" r="r" b="b"/>
            <a:pathLst>
              <a:path w="1336040">
                <a:moveTo>
                  <a:pt x="0" y="0"/>
                </a:moveTo>
                <a:lnTo>
                  <a:pt x="1336015" y="0"/>
                </a:lnTo>
              </a:path>
            </a:pathLst>
          </a:custGeom>
          <a:ln w="24995">
            <a:solidFill>
              <a:srgbClr val="2C3F71"/>
            </a:solidFill>
          </a:ln>
        </p:spPr>
        <p:txBody>
          <a:bodyPr wrap="square" lIns="0" tIns="0" rIns="0" bIns="0" rtlCol="0"/>
          <a:lstStyle/>
          <a:p>
            <a:endParaRPr/>
          </a:p>
        </p:txBody>
      </p:sp>
      <p:sp>
        <p:nvSpPr>
          <p:cNvPr id="28" name="bk object 28"/>
          <p:cNvSpPr/>
          <p:nvPr/>
        </p:nvSpPr>
        <p:spPr>
          <a:xfrm>
            <a:off x="15581510" y="6263705"/>
            <a:ext cx="3924300" cy="0"/>
          </a:xfrm>
          <a:custGeom>
            <a:avLst/>
            <a:gdLst/>
            <a:ahLst/>
            <a:cxnLst/>
            <a:rect l="l" t="t" r="r" b="b"/>
            <a:pathLst>
              <a:path w="3924300">
                <a:moveTo>
                  <a:pt x="0" y="0"/>
                </a:moveTo>
                <a:lnTo>
                  <a:pt x="3924308" y="0"/>
                </a:lnTo>
              </a:path>
            </a:pathLst>
          </a:custGeom>
          <a:ln w="24995">
            <a:solidFill>
              <a:srgbClr val="2C3F71"/>
            </a:solidFill>
          </a:ln>
        </p:spPr>
        <p:txBody>
          <a:bodyPr wrap="square" lIns="0" tIns="0" rIns="0" bIns="0" rtlCol="0"/>
          <a:lstStyle/>
          <a:p>
            <a:endParaRPr/>
          </a:p>
        </p:txBody>
      </p:sp>
      <p:sp>
        <p:nvSpPr>
          <p:cNvPr id="29" name="bk object 29"/>
          <p:cNvSpPr/>
          <p:nvPr/>
        </p:nvSpPr>
        <p:spPr>
          <a:xfrm>
            <a:off x="16809718" y="10560467"/>
            <a:ext cx="1341120" cy="0"/>
          </a:xfrm>
          <a:custGeom>
            <a:avLst/>
            <a:gdLst/>
            <a:ahLst/>
            <a:cxnLst/>
            <a:rect l="l" t="t" r="r" b="b"/>
            <a:pathLst>
              <a:path w="1341119">
                <a:moveTo>
                  <a:pt x="0" y="0"/>
                </a:moveTo>
                <a:lnTo>
                  <a:pt x="1341011" y="0"/>
                </a:lnTo>
              </a:path>
            </a:pathLst>
          </a:custGeom>
          <a:ln w="24995">
            <a:solidFill>
              <a:srgbClr val="2C3F71"/>
            </a:solidFill>
          </a:ln>
        </p:spPr>
        <p:txBody>
          <a:bodyPr wrap="square" lIns="0" tIns="0" rIns="0" bIns="0" rtlCol="0"/>
          <a:lstStyle/>
          <a:p>
            <a:endParaRPr/>
          </a:p>
        </p:txBody>
      </p:sp>
      <p:sp>
        <p:nvSpPr>
          <p:cNvPr id="2" name="Holder 2"/>
          <p:cNvSpPr>
            <a:spLocks noGrp="1"/>
          </p:cNvSpPr>
          <p:nvPr>
            <p:ph type="title"/>
          </p:nvPr>
        </p:nvSpPr>
        <p:spPr>
          <a:xfrm>
            <a:off x="1005205" y="603250"/>
            <a:ext cx="18093690" cy="241300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1005205" y="3468687"/>
            <a:ext cx="18093690" cy="995362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835394" y="14025563"/>
            <a:ext cx="6433312" cy="75406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1005205" y="14025563"/>
            <a:ext cx="4623943" cy="75406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7/19/17</a:t>
            </a:fld>
            <a:endParaRPr lang="en-US"/>
          </a:p>
        </p:txBody>
      </p:sp>
      <p:sp>
        <p:nvSpPr>
          <p:cNvPr id="6" name="Holder 6"/>
          <p:cNvSpPr>
            <a:spLocks noGrp="1"/>
          </p:cNvSpPr>
          <p:nvPr>
            <p:ph type="sldNum" sz="quarter" idx="7"/>
          </p:nvPr>
        </p:nvSpPr>
        <p:spPr>
          <a:xfrm>
            <a:off x="14474953" y="14025563"/>
            <a:ext cx="4623943" cy="75406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Layout" Target="../slideLayouts/slideLayout5.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object 25"/>
          <p:cNvSpPr txBox="1"/>
          <p:nvPr/>
        </p:nvSpPr>
        <p:spPr>
          <a:xfrm>
            <a:off x="5315817" y="11685306"/>
            <a:ext cx="9411970" cy="2315210"/>
          </a:xfrm>
          <a:prstGeom prst="rect">
            <a:avLst/>
          </a:prstGeom>
        </p:spPr>
        <p:txBody>
          <a:bodyPr vert="horz" wrap="square" lIns="0" tIns="0" rIns="0" bIns="0" rtlCol="0">
            <a:spAutoFit/>
          </a:bodyPr>
          <a:lstStyle/>
          <a:p>
            <a:pPr marL="12700" marR="5080">
              <a:lnSpc>
                <a:spcPts val="2290"/>
              </a:lnSpc>
            </a:pPr>
            <a:r>
              <a:rPr sz="2000" spc="-10" dirty="0">
                <a:solidFill>
                  <a:srgbClr val="2C3F71"/>
                </a:solidFill>
                <a:latin typeface="Times"/>
                <a:cs typeface="Times"/>
              </a:rPr>
              <a:t>This</a:t>
            </a:r>
            <a:r>
              <a:rPr sz="2000" spc="-5" dirty="0">
                <a:solidFill>
                  <a:srgbClr val="2C3F71"/>
                </a:solidFill>
                <a:latin typeface="Times"/>
                <a:cs typeface="Times"/>
              </a:rPr>
              <a:t> </a:t>
            </a:r>
            <a:r>
              <a:rPr sz="2000" spc="-10" dirty="0">
                <a:solidFill>
                  <a:srgbClr val="2C3F71"/>
                </a:solidFill>
                <a:latin typeface="Times"/>
                <a:cs typeface="Times"/>
              </a:rPr>
              <a:t>research</a:t>
            </a:r>
            <a:r>
              <a:rPr sz="2000" spc="-5" dirty="0">
                <a:solidFill>
                  <a:srgbClr val="2C3F71"/>
                </a:solidFill>
                <a:latin typeface="Times"/>
                <a:cs typeface="Times"/>
              </a:rPr>
              <a:t> </a:t>
            </a:r>
            <a:r>
              <a:rPr sz="2000" spc="-10" dirty="0">
                <a:solidFill>
                  <a:srgbClr val="2C3F71"/>
                </a:solidFill>
                <a:latin typeface="Times"/>
                <a:cs typeface="Times"/>
              </a:rPr>
              <a:t>has</a:t>
            </a:r>
            <a:r>
              <a:rPr sz="2000" spc="-5" dirty="0">
                <a:solidFill>
                  <a:srgbClr val="2C3F71"/>
                </a:solidFill>
                <a:latin typeface="Times"/>
                <a:cs typeface="Times"/>
              </a:rPr>
              <a:t> </a:t>
            </a:r>
            <a:r>
              <a:rPr sz="2000" spc="-10" dirty="0">
                <a:solidFill>
                  <a:srgbClr val="2C3F71"/>
                </a:solidFill>
                <a:latin typeface="Times"/>
                <a:cs typeface="Times"/>
              </a:rPr>
              <a:t>generated</a:t>
            </a:r>
            <a:r>
              <a:rPr sz="2000" spc="-5" dirty="0">
                <a:solidFill>
                  <a:srgbClr val="2C3F71"/>
                </a:solidFill>
                <a:latin typeface="Times"/>
                <a:cs typeface="Times"/>
              </a:rPr>
              <a:t> </a:t>
            </a:r>
            <a:r>
              <a:rPr sz="2000" spc="-10" dirty="0">
                <a:solidFill>
                  <a:srgbClr val="2C3F71"/>
                </a:solidFill>
                <a:latin typeface="Times"/>
                <a:cs typeface="Times"/>
              </a:rPr>
              <a:t>an</a:t>
            </a:r>
            <a:r>
              <a:rPr sz="2000" spc="-5" dirty="0">
                <a:solidFill>
                  <a:srgbClr val="2C3F71"/>
                </a:solidFill>
                <a:latin typeface="Times"/>
                <a:cs typeface="Times"/>
              </a:rPr>
              <a:t> </a:t>
            </a:r>
            <a:r>
              <a:rPr sz="2000" spc="-10" dirty="0">
                <a:solidFill>
                  <a:srgbClr val="2C3F71"/>
                </a:solidFill>
                <a:latin typeface="Times"/>
                <a:cs typeface="Times"/>
              </a:rPr>
              <a:t>incomplete</a:t>
            </a:r>
            <a:r>
              <a:rPr sz="2000" spc="-5" dirty="0">
                <a:solidFill>
                  <a:srgbClr val="2C3F71"/>
                </a:solidFill>
                <a:latin typeface="Times"/>
                <a:cs typeface="Times"/>
              </a:rPr>
              <a:t> </a:t>
            </a:r>
            <a:r>
              <a:rPr sz="2000" spc="-10" dirty="0">
                <a:solidFill>
                  <a:srgbClr val="2C3F71"/>
                </a:solidFill>
                <a:latin typeface="Times"/>
                <a:cs typeface="Times"/>
              </a:rPr>
              <a:t>list</a:t>
            </a:r>
            <a:r>
              <a:rPr sz="2000" spc="-5" dirty="0">
                <a:solidFill>
                  <a:srgbClr val="2C3F71"/>
                </a:solidFill>
                <a:latin typeface="Times"/>
                <a:cs typeface="Times"/>
              </a:rPr>
              <a:t> </a:t>
            </a:r>
            <a:r>
              <a:rPr sz="2000" spc="-10" dirty="0">
                <a:solidFill>
                  <a:srgbClr val="2C3F71"/>
                </a:solidFill>
                <a:latin typeface="Times"/>
                <a:cs typeface="Times"/>
              </a:rPr>
              <a:t>of</a:t>
            </a:r>
            <a:r>
              <a:rPr sz="2000" spc="-5" dirty="0">
                <a:solidFill>
                  <a:srgbClr val="2C3F71"/>
                </a:solidFill>
                <a:latin typeface="Times"/>
                <a:cs typeface="Times"/>
              </a:rPr>
              <a:t> </a:t>
            </a:r>
            <a:r>
              <a:rPr sz="2000" spc="-10" dirty="0">
                <a:solidFill>
                  <a:srgbClr val="2C3F71"/>
                </a:solidFill>
                <a:latin typeface="Times"/>
                <a:cs typeface="Times"/>
              </a:rPr>
              <a:t>strategies</a:t>
            </a:r>
            <a:r>
              <a:rPr sz="2000" spc="-5" dirty="0">
                <a:solidFill>
                  <a:srgbClr val="2C3F71"/>
                </a:solidFill>
                <a:latin typeface="Times"/>
                <a:cs typeface="Times"/>
              </a:rPr>
              <a:t> </a:t>
            </a:r>
            <a:r>
              <a:rPr sz="2000" spc="-10" dirty="0">
                <a:solidFill>
                  <a:srgbClr val="2C3F71"/>
                </a:solidFill>
                <a:latin typeface="Times"/>
                <a:cs typeface="Times"/>
              </a:rPr>
              <a:t>interpreters</a:t>
            </a:r>
            <a:r>
              <a:rPr sz="2000" spc="-5" dirty="0">
                <a:solidFill>
                  <a:srgbClr val="2C3F71"/>
                </a:solidFill>
                <a:latin typeface="Times"/>
                <a:cs typeface="Times"/>
              </a:rPr>
              <a:t> </a:t>
            </a:r>
            <a:r>
              <a:rPr sz="2000" spc="-10" dirty="0">
                <a:solidFill>
                  <a:srgbClr val="2C3F71"/>
                </a:solidFill>
                <a:latin typeface="Times"/>
                <a:cs typeface="Times"/>
              </a:rPr>
              <a:t>use</a:t>
            </a:r>
            <a:r>
              <a:rPr sz="2000" spc="-5" dirty="0">
                <a:solidFill>
                  <a:srgbClr val="2C3F71"/>
                </a:solidFill>
                <a:latin typeface="Times"/>
                <a:cs typeface="Times"/>
              </a:rPr>
              <a:t> </a:t>
            </a:r>
            <a:r>
              <a:rPr sz="2000" spc="-15" dirty="0">
                <a:solidFill>
                  <a:srgbClr val="2C3F71"/>
                </a:solidFill>
                <a:latin typeface="Times"/>
                <a:cs typeface="Times"/>
              </a:rPr>
              <a:t>when</a:t>
            </a:r>
            <a:r>
              <a:rPr sz="2000" spc="-10" dirty="0">
                <a:solidFill>
                  <a:srgbClr val="2C3F71"/>
                </a:solidFill>
                <a:latin typeface="Times"/>
                <a:cs typeface="Times"/>
              </a:rPr>
              <a:t> interpreting</a:t>
            </a:r>
            <a:r>
              <a:rPr sz="2000" spc="-5" dirty="0">
                <a:solidFill>
                  <a:srgbClr val="2C3F71"/>
                </a:solidFill>
                <a:latin typeface="Times"/>
                <a:cs typeface="Times"/>
              </a:rPr>
              <a:t> </a:t>
            </a:r>
            <a:r>
              <a:rPr sz="2000" spc="-10" dirty="0">
                <a:solidFill>
                  <a:srgbClr val="2C3F71"/>
                </a:solidFill>
                <a:latin typeface="Times"/>
                <a:cs typeface="Times"/>
              </a:rPr>
              <a:t>medical</a:t>
            </a:r>
            <a:r>
              <a:rPr sz="2000" spc="-5" dirty="0">
                <a:solidFill>
                  <a:srgbClr val="2C3F71"/>
                </a:solidFill>
                <a:latin typeface="Times"/>
                <a:cs typeface="Times"/>
              </a:rPr>
              <a:t> </a:t>
            </a:r>
            <a:r>
              <a:rPr sz="2000" spc="-10" dirty="0">
                <a:solidFill>
                  <a:srgbClr val="2C3F71"/>
                </a:solidFill>
                <a:latin typeface="Times"/>
                <a:cs typeface="Times"/>
              </a:rPr>
              <a:t>terms</a:t>
            </a:r>
            <a:r>
              <a:rPr sz="2000" spc="-5" dirty="0">
                <a:solidFill>
                  <a:srgbClr val="2C3F71"/>
                </a:solidFill>
                <a:latin typeface="Times"/>
                <a:cs typeface="Times"/>
              </a:rPr>
              <a:t> </a:t>
            </a:r>
            <a:r>
              <a:rPr sz="2000" spc="-10" dirty="0">
                <a:solidFill>
                  <a:srgbClr val="2C3F71"/>
                </a:solidFill>
                <a:latin typeface="Times"/>
                <a:cs typeface="Times"/>
              </a:rPr>
              <a:t>from</a:t>
            </a:r>
            <a:r>
              <a:rPr sz="2000" spc="-5" dirty="0">
                <a:solidFill>
                  <a:srgbClr val="2C3F71"/>
                </a:solidFill>
                <a:latin typeface="Times"/>
                <a:cs typeface="Times"/>
              </a:rPr>
              <a:t> </a:t>
            </a:r>
            <a:r>
              <a:rPr sz="2000" spc="-10" dirty="0">
                <a:solidFill>
                  <a:srgbClr val="2C3F71"/>
                </a:solidFill>
                <a:latin typeface="Times"/>
                <a:cs typeface="Times"/>
              </a:rPr>
              <a:t>English</a:t>
            </a:r>
            <a:r>
              <a:rPr sz="2000" spc="-5" dirty="0">
                <a:solidFill>
                  <a:srgbClr val="2C3F71"/>
                </a:solidFill>
                <a:latin typeface="Times"/>
                <a:cs typeface="Times"/>
              </a:rPr>
              <a:t> </a:t>
            </a:r>
            <a:r>
              <a:rPr sz="2000" spc="-10" dirty="0">
                <a:solidFill>
                  <a:srgbClr val="2C3F71"/>
                </a:solidFill>
                <a:latin typeface="Times"/>
                <a:cs typeface="Times"/>
              </a:rPr>
              <a:t>to</a:t>
            </a:r>
            <a:r>
              <a:rPr sz="2000" spc="-114" dirty="0">
                <a:solidFill>
                  <a:srgbClr val="2C3F71"/>
                </a:solidFill>
                <a:latin typeface="Times"/>
                <a:cs typeface="Times"/>
              </a:rPr>
              <a:t> </a:t>
            </a:r>
            <a:r>
              <a:rPr sz="2000" spc="-15" dirty="0">
                <a:solidFill>
                  <a:srgbClr val="2C3F71"/>
                </a:solidFill>
                <a:latin typeface="Times"/>
                <a:cs typeface="Times"/>
              </a:rPr>
              <a:t>ASL.</a:t>
            </a:r>
            <a:r>
              <a:rPr sz="2000" spc="-40" dirty="0">
                <a:solidFill>
                  <a:srgbClr val="2C3F71"/>
                </a:solidFill>
                <a:latin typeface="Times"/>
                <a:cs typeface="Times"/>
              </a:rPr>
              <a:t> </a:t>
            </a:r>
            <a:r>
              <a:rPr sz="2000" spc="-10" dirty="0">
                <a:solidFill>
                  <a:srgbClr val="2C3F71"/>
                </a:solidFill>
                <a:latin typeface="Times"/>
                <a:cs typeface="Times"/>
              </a:rPr>
              <a:t>This</a:t>
            </a:r>
            <a:r>
              <a:rPr sz="2000" spc="-5" dirty="0">
                <a:solidFill>
                  <a:srgbClr val="2C3F71"/>
                </a:solidFill>
                <a:latin typeface="Times"/>
                <a:cs typeface="Times"/>
              </a:rPr>
              <a:t> </a:t>
            </a:r>
            <a:r>
              <a:rPr sz="2000" spc="-10" dirty="0">
                <a:solidFill>
                  <a:srgbClr val="2C3F71"/>
                </a:solidFill>
                <a:latin typeface="Times"/>
                <a:cs typeface="Times"/>
              </a:rPr>
              <a:t>research</a:t>
            </a:r>
            <a:r>
              <a:rPr sz="2000" spc="-5" dirty="0">
                <a:solidFill>
                  <a:srgbClr val="2C3F71"/>
                </a:solidFill>
                <a:latin typeface="Times"/>
                <a:cs typeface="Times"/>
              </a:rPr>
              <a:t> </a:t>
            </a:r>
            <a:r>
              <a:rPr sz="2000" spc="-10" dirty="0">
                <a:solidFill>
                  <a:srgbClr val="2C3F71"/>
                </a:solidFill>
                <a:latin typeface="Times"/>
                <a:cs typeface="Times"/>
              </a:rPr>
              <a:t>does</a:t>
            </a:r>
            <a:r>
              <a:rPr sz="2000" spc="-5" dirty="0">
                <a:solidFill>
                  <a:srgbClr val="2C3F71"/>
                </a:solidFill>
                <a:latin typeface="Times"/>
                <a:cs typeface="Times"/>
              </a:rPr>
              <a:t> </a:t>
            </a:r>
            <a:r>
              <a:rPr sz="2000" spc="-15" dirty="0">
                <a:solidFill>
                  <a:srgbClr val="2C3F71"/>
                </a:solidFill>
                <a:latin typeface="Times"/>
                <a:cs typeface="Times"/>
              </a:rPr>
              <a:t>seem</a:t>
            </a:r>
            <a:r>
              <a:rPr sz="2000" spc="-5" dirty="0">
                <a:solidFill>
                  <a:srgbClr val="2C3F71"/>
                </a:solidFill>
                <a:latin typeface="Times"/>
                <a:cs typeface="Times"/>
              </a:rPr>
              <a:t> </a:t>
            </a:r>
            <a:r>
              <a:rPr sz="2000" spc="-10" dirty="0">
                <a:solidFill>
                  <a:srgbClr val="2C3F71"/>
                </a:solidFill>
                <a:latin typeface="Times"/>
                <a:cs typeface="Times"/>
              </a:rPr>
              <a:t>to</a:t>
            </a:r>
            <a:r>
              <a:rPr sz="2000" spc="-5" dirty="0">
                <a:solidFill>
                  <a:srgbClr val="2C3F71"/>
                </a:solidFill>
                <a:latin typeface="Times"/>
                <a:cs typeface="Times"/>
              </a:rPr>
              <a:t> </a:t>
            </a:r>
            <a:r>
              <a:rPr sz="2000" spc="-10" dirty="0">
                <a:solidFill>
                  <a:srgbClr val="2C3F71"/>
                </a:solidFill>
                <a:latin typeface="Times"/>
                <a:cs typeface="Times"/>
              </a:rPr>
              <a:t>indicate</a:t>
            </a:r>
            <a:r>
              <a:rPr sz="2000" spc="-5" dirty="0">
                <a:solidFill>
                  <a:srgbClr val="2C3F71"/>
                </a:solidFill>
                <a:latin typeface="Times"/>
                <a:cs typeface="Times"/>
              </a:rPr>
              <a:t> </a:t>
            </a:r>
            <a:r>
              <a:rPr sz="2000" spc="-10" dirty="0">
                <a:solidFill>
                  <a:srgbClr val="2C3F71"/>
                </a:solidFill>
                <a:latin typeface="Times"/>
                <a:cs typeface="Times"/>
              </a:rPr>
              <a:t>that fingerspelling</a:t>
            </a:r>
            <a:r>
              <a:rPr sz="2000" spc="-5" dirty="0">
                <a:solidFill>
                  <a:srgbClr val="2C3F71"/>
                </a:solidFill>
                <a:latin typeface="Times"/>
                <a:cs typeface="Times"/>
              </a:rPr>
              <a:t> </a:t>
            </a:r>
            <a:r>
              <a:rPr sz="2000" spc="-10" dirty="0">
                <a:solidFill>
                  <a:srgbClr val="2C3F71"/>
                </a:solidFill>
                <a:latin typeface="Times"/>
                <a:cs typeface="Times"/>
              </a:rPr>
              <a:t>is</a:t>
            </a:r>
            <a:r>
              <a:rPr sz="2000" spc="-5" dirty="0">
                <a:solidFill>
                  <a:srgbClr val="2C3F71"/>
                </a:solidFill>
                <a:latin typeface="Times"/>
                <a:cs typeface="Times"/>
              </a:rPr>
              <a:t> </a:t>
            </a:r>
            <a:r>
              <a:rPr sz="2000" spc="-10" dirty="0">
                <a:solidFill>
                  <a:srgbClr val="2C3F71"/>
                </a:solidFill>
                <a:latin typeface="Times"/>
                <a:cs typeface="Times"/>
              </a:rPr>
              <a:t>by</a:t>
            </a:r>
            <a:r>
              <a:rPr sz="2000" spc="-5" dirty="0">
                <a:solidFill>
                  <a:srgbClr val="2C3F71"/>
                </a:solidFill>
                <a:latin typeface="Times"/>
                <a:cs typeface="Times"/>
              </a:rPr>
              <a:t> </a:t>
            </a:r>
            <a:r>
              <a:rPr sz="2000" spc="-10" dirty="0">
                <a:solidFill>
                  <a:srgbClr val="2C3F71"/>
                </a:solidFill>
                <a:latin typeface="Times"/>
                <a:cs typeface="Times"/>
              </a:rPr>
              <a:t>far</a:t>
            </a:r>
            <a:r>
              <a:rPr sz="2000" spc="-5" dirty="0">
                <a:solidFill>
                  <a:srgbClr val="2C3F71"/>
                </a:solidFill>
                <a:latin typeface="Times"/>
                <a:cs typeface="Times"/>
              </a:rPr>
              <a:t> </a:t>
            </a:r>
            <a:r>
              <a:rPr sz="2000" spc="-10" dirty="0">
                <a:solidFill>
                  <a:srgbClr val="2C3F71"/>
                </a:solidFill>
                <a:latin typeface="Times"/>
                <a:cs typeface="Times"/>
              </a:rPr>
              <a:t>the</a:t>
            </a:r>
            <a:r>
              <a:rPr sz="2000" spc="-5" dirty="0">
                <a:solidFill>
                  <a:srgbClr val="2C3F71"/>
                </a:solidFill>
                <a:latin typeface="Times"/>
                <a:cs typeface="Times"/>
              </a:rPr>
              <a:t> </a:t>
            </a:r>
            <a:r>
              <a:rPr sz="2000" spc="-10" dirty="0">
                <a:solidFill>
                  <a:srgbClr val="2C3F71"/>
                </a:solidFill>
                <a:latin typeface="Times"/>
                <a:cs typeface="Times"/>
              </a:rPr>
              <a:t>most</a:t>
            </a:r>
            <a:r>
              <a:rPr sz="2000" spc="-5" dirty="0">
                <a:solidFill>
                  <a:srgbClr val="2C3F71"/>
                </a:solidFill>
                <a:latin typeface="Times"/>
                <a:cs typeface="Times"/>
              </a:rPr>
              <a:t> </a:t>
            </a:r>
            <a:r>
              <a:rPr sz="2000" spc="-15" dirty="0">
                <a:solidFill>
                  <a:srgbClr val="2C3F71"/>
                </a:solidFill>
                <a:latin typeface="Times"/>
                <a:cs typeface="Times"/>
              </a:rPr>
              <a:t>common</a:t>
            </a:r>
            <a:r>
              <a:rPr sz="2000" spc="-5" dirty="0">
                <a:solidFill>
                  <a:srgbClr val="2C3F71"/>
                </a:solidFill>
                <a:latin typeface="Times"/>
                <a:cs typeface="Times"/>
              </a:rPr>
              <a:t> </a:t>
            </a:r>
            <a:r>
              <a:rPr sz="2000" spc="-10" dirty="0">
                <a:solidFill>
                  <a:srgbClr val="2C3F71"/>
                </a:solidFill>
                <a:latin typeface="Times"/>
                <a:cs typeface="Times"/>
              </a:rPr>
              <a:t>strategy</a:t>
            </a:r>
            <a:r>
              <a:rPr sz="2000" spc="-5" dirty="0">
                <a:solidFill>
                  <a:srgbClr val="2C3F71"/>
                </a:solidFill>
                <a:latin typeface="Times"/>
                <a:cs typeface="Times"/>
              </a:rPr>
              <a:t> </a:t>
            </a:r>
            <a:r>
              <a:rPr sz="2000" spc="-10" dirty="0">
                <a:solidFill>
                  <a:srgbClr val="2C3F71"/>
                </a:solidFill>
                <a:latin typeface="Times"/>
                <a:cs typeface="Times"/>
              </a:rPr>
              <a:t>used</a:t>
            </a:r>
            <a:r>
              <a:rPr sz="2000" spc="-5" dirty="0">
                <a:solidFill>
                  <a:srgbClr val="2C3F71"/>
                </a:solidFill>
                <a:latin typeface="Times"/>
                <a:cs typeface="Times"/>
              </a:rPr>
              <a:t> </a:t>
            </a:r>
            <a:r>
              <a:rPr sz="2000" spc="-15" dirty="0">
                <a:solidFill>
                  <a:srgbClr val="2C3F71"/>
                </a:solidFill>
                <a:latin typeface="Times"/>
                <a:cs typeface="Times"/>
              </a:rPr>
              <a:t>when</a:t>
            </a:r>
            <a:r>
              <a:rPr sz="2000" spc="-5" dirty="0">
                <a:solidFill>
                  <a:srgbClr val="2C3F71"/>
                </a:solidFill>
                <a:latin typeface="Times"/>
                <a:cs typeface="Times"/>
              </a:rPr>
              <a:t> </a:t>
            </a:r>
            <a:r>
              <a:rPr sz="2000" spc="-10" dirty="0">
                <a:solidFill>
                  <a:srgbClr val="2C3F71"/>
                </a:solidFill>
                <a:latin typeface="Times"/>
                <a:cs typeface="Times"/>
              </a:rPr>
              <a:t>interpreting</a:t>
            </a:r>
            <a:r>
              <a:rPr sz="2000" spc="-5" dirty="0">
                <a:solidFill>
                  <a:srgbClr val="2C3F71"/>
                </a:solidFill>
                <a:latin typeface="Times"/>
                <a:cs typeface="Times"/>
              </a:rPr>
              <a:t> </a:t>
            </a:r>
            <a:r>
              <a:rPr sz="2000" spc="-10" dirty="0">
                <a:solidFill>
                  <a:srgbClr val="2C3F71"/>
                </a:solidFill>
                <a:latin typeface="Times"/>
                <a:cs typeface="Times"/>
              </a:rPr>
              <a:t>prop</a:t>
            </a:r>
            <a:r>
              <a:rPr sz="2000" spc="-15" dirty="0">
                <a:solidFill>
                  <a:srgbClr val="2C3F71"/>
                </a:solidFill>
                <a:latin typeface="Times"/>
                <a:cs typeface="Times"/>
              </a:rPr>
              <a:t>e</a:t>
            </a:r>
            <a:r>
              <a:rPr sz="2000" spc="-10" dirty="0">
                <a:solidFill>
                  <a:srgbClr val="2C3F71"/>
                </a:solidFill>
                <a:latin typeface="Times"/>
                <a:cs typeface="Times"/>
              </a:rPr>
              <a:t>r</a:t>
            </a:r>
            <a:r>
              <a:rPr sz="2000" spc="-5" dirty="0">
                <a:solidFill>
                  <a:srgbClr val="2C3F71"/>
                </a:solidFill>
                <a:latin typeface="Times"/>
                <a:cs typeface="Times"/>
              </a:rPr>
              <a:t> </a:t>
            </a:r>
            <a:r>
              <a:rPr sz="2000" spc="-10" dirty="0">
                <a:solidFill>
                  <a:srgbClr val="2C3F71"/>
                </a:solidFill>
                <a:latin typeface="Times"/>
                <a:cs typeface="Times"/>
              </a:rPr>
              <a:t>nouns</a:t>
            </a:r>
            <a:r>
              <a:rPr sz="2000" spc="-5" dirty="0">
                <a:solidFill>
                  <a:srgbClr val="2C3F71"/>
                </a:solidFill>
                <a:latin typeface="Times"/>
                <a:cs typeface="Times"/>
              </a:rPr>
              <a:t> </a:t>
            </a:r>
            <a:r>
              <a:rPr sz="2000" spc="-10" dirty="0">
                <a:solidFill>
                  <a:srgbClr val="2C3F71"/>
                </a:solidFill>
                <a:latin typeface="Times"/>
                <a:cs typeface="Times"/>
              </a:rPr>
              <a:t>from English</a:t>
            </a:r>
            <a:r>
              <a:rPr sz="2000" spc="-5" dirty="0">
                <a:solidFill>
                  <a:srgbClr val="2C3F71"/>
                </a:solidFill>
                <a:latin typeface="Times"/>
                <a:cs typeface="Times"/>
              </a:rPr>
              <a:t>         </a:t>
            </a:r>
            <a:r>
              <a:rPr sz="2000" spc="-10" dirty="0">
                <a:solidFill>
                  <a:srgbClr val="2C3F71"/>
                </a:solidFill>
                <a:latin typeface="Times"/>
                <a:cs typeface="Times"/>
              </a:rPr>
              <a:t>to</a:t>
            </a:r>
            <a:r>
              <a:rPr sz="2000" spc="-114" dirty="0">
                <a:solidFill>
                  <a:srgbClr val="2C3F71"/>
                </a:solidFill>
                <a:latin typeface="Times"/>
                <a:cs typeface="Times"/>
              </a:rPr>
              <a:t> </a:t>
            </a:r>
            <a:r>
              <a:rPr sz="2000" spc="-15" dirty="0">
                <a:solidFill>
                  <a:srgbClr val="2C3F71"/>
                </a:solidFill>
                <a:latin typeface="Times"/>
                <a:cs typeface="Times"/>
              </a:rPr>
              <a:t>ASL</a:t>
            </a:r>
            <a:r>
              <a:rPr sz="2000" spc="-80" dirty="0">
                <a:solidFill>
                  <a:srgbClr val="2C3F71"/>
                </a:solidFill>
                <a:latin typeface="Times"/>
                <a:cs typeface="Times"/>
              </a:rPr>
              <a:t> </a:t>
            </a:r>
            <a:r>
              <a:rPr sz="2000" spc="-10" dirty="0">
                <a:solidFill>
                  <a:srgbClr val="2C3F71"/>
                </a:solidFill>
                <a:latin typeface="Times"/>
                <a:cs typeface="Times"/>
              </a:rPr>
              <a:t>in</a:t>
            </a:r>
            <a:r>
              <a:rPr sz="2000" spc="-5" dirty="0">
                <a:solidFill>
                  <a:srgbClr val="2C3F71"/>
                </a:solidFill>
                <a:latin typeface="Times"/>
                <a:cs typeface="Times"/>
              </a:rPr>
              <a:t> </a:t>
            </a:r>
            <a:r>
              <a:rPr sz="2000" spc="-10" dirty="0">
                <a:solidFill>
                  <a:srgbClr val="2C3F71"/>
                </a:solidFill>
                <a:latin typeface="Times"/>
                <a:cs typeface="Times"/>
              </a:rPr>
              <a:t>a</a:t>
            </a:r>
            <a:r>
              <a:rPr sz="2000" spc="-5" dirty="0">
                <a:solidFill>
                  <a:srgbClr val="2C3F71"/>
                </a:solidFill>
                <a:latin typeface="Times"/>
                <a:cs typeface="Times"/>
              </a:rPr>
              <a:t> </a:t>
            </a:r>
            <a:r>
              <a:rPr sz="2000" spc="-10" dirty="0">
                <a:solidFill>
                  <a:srgbClr val="2C3F71"/>
                </a:solidFill>
                <a:latin typeface="Times"/>
                <a:cs typeface="Times"/>
              </a:rPr>
              <a:t>medical</a:t>
            </a:r>
            <a:r>
              <a:rPr sz="2000" spc="-5" dirty="0">
                <a:solidFill>
                  <a:srgbClr val="2C3F71"/>
                </a:solidFill>
                <a:latin typeface="Times"/>
                <a:cs typeface="Times"/>
              </a:rPr>
              <a:t> </a:t>
            </a:r>
            <a:r>
              <a:rPr sz="2000" spc="-10" dirty="0">
                <a:solidFill>
                  <a:srgbClr val="2C3F71"/>
                </a:solidFill>
                <a:latin typeface="Times"/>
                <a:cs typeface="Times"/>
              </a:rPr>
              <a:t>setting.</a:t>
            </a:r>
            <a:r>
              <a:rPr sz="2000" spc="-114" dirty="0">
                <a:solidFill>
                  <a:srgbClr val="2C3F71"/>
                </a:solidFill>
                <a:latin typeface="Times"/>
                <a:cs typeface="Times"/>
              </a:rPr>
              <a:t> </a:t>
            </a:r>
            <a:r>
              <a:rPr sz="2000" spc="-15" dirty="0">
                <a:solidFill>
                  <a:srgbClr val="2C3F71"/>
                </a:solidFill>
                <a:latin typeface="Times"/>
                <a:cs typeface="Times"/>
              </a:rPr>
              <a:t>A</a:t>
            </a:r>
            <a:r>
              <a:rPr sz="2000" spc="-114" dirty="0">
                <a:solidFill>
                  <a:srgbClr val="2C3F71"/>
                </a:solidFill>
                <a:latin typeface="Times"/>
                <a:cs typeface="Times"/>
              </a:rPr>
              <a:t> </a:t>
            </a:r>
            <a:r>
              <a:rPr sz="2000" spc="-10" dirty="0">
                <a:solidFill>
                  <a:srgbClr val="2C3F71"/>
                </a:solidFill>
                <a:latin typeface="Times"/>
                <a:cs typeface="Times"/>
              </a:rPr>
              <a:t>deeper</a:t>
            </a:r>
            <a:r>
              <a:rPr sz="2000" spc="-5" dirty="0">
                <a:solidFill>
                  <a:srgbClr val="2C3F71"/>
                </a:solidFill>
                <a:latin typeface="Times"/>
                <a:cs typeface="Times"/>
              </a:rPr>
              <a:t> </a:t>
            </a:r>
            <a:r>
              <a:rPr sz="2000" spc="-10" dirty="0">
                <a:solidFill>
                  <a:srgbClr val="2C3F71"/>
                </a:solidFill>
                <a:latin typeface="Times"/>
                <a:cs typeface="Times"/>
              </a:rPr>
              <a:t>investigation</a:t>
            </a:r>
            <a:r>
              <a:rPr sz="2000" spc="-5" dirty="0">
                <a:solidFill>
                  <a:srgbClr val="2C3F71"/>
                </a:solidFill>
                <a:latin typeface="Times"/>
                <a:cs typeface="Times"/>
              </a:rPr>
              <a:t> </a:t>
            </a:r>
            <a:r>
              <a:rPr sz="2000" spc="-10" dirty="0">
                <a:solidFill>
                  <a:srgbClr val="2C3F71"/>
                </a:solidFill>
                <a:latin typeface="Times"/>
                <a:cs typeface="Times"/>
              </a:rPr>
              <a:t>of</a:t>
            </a:r>
            <a:r>
              <a:rPr sz="2000" spc="-5" dirty="0">
                <a:solidFill>
                  <a:srgbClr val="2C3F71"/>
                </a:solidFill>
                <a:latin typeface="Times"/>
                <a:cs typeface="Times"/>
              </a:rPr>
              <a:t> </a:t>
            </a:r>
            <a:r>
              <a:rPr sz="2000" spc="-10" dirty="0">
                <a:solidFill>
                  <a:srgbClr val="2C3F71"/>
                </a:solidFill>
                <a:latin typeface="Times"/>
                <a:cs typeface="Times"/>
              </a:rPr>
              <a:t>fingerspelling</a:t>
            </a:r>
            <a:r>
              <a:rPr sz="2000" spc="-5" dirty="0">
                <a:solidFill>
                  <a:srgbClr val="2C3F71"/>
                </a:solidFill>
                <a:latin typeface="Times"/>
                <a:cs typeface="Times"/>
              </a:rPr>
              <a:t> </a:t>
            </a:r>
            <a:r>
              <a:rPr sz="2000" spc="-15" dirty="0">
                <a:solidFill>
                  <a:srgbClr val="2C3F71"/>
                </a:solidFill>
                <a:latin typeface="Times"/>
                <a:cs typeface="Times"/>
              </a:rPr>
              <a:t>may</a:t>
            </a:r>
            <a:r>
              <a:rPr sz="2000" spc="-5" dirty="0">
                <a:solidFill>
                  <a:srgbClr val="2C3F71"/>
                </a:solidFill>
                <a:latin typeface="Times"/>
                <a:cs typeface="Times"/>
              </a:rPr>
              <a:t> </a:t>
            </a:r>
            <a:r>
              <a:rPr sz="2000" spc="-10" dirty="0">
                <a:solidFill>
                  <a:srgbClr val="2C3F71"/>
                </a:solidFill>
                <a:latin typeface="Times"/>
                <a:cs typeface="Times"/>
              </a:rPr>
              <a:t>be educational.</a:t>
            </a:r>
            <a:r>
              <a:rPr sz="2000" spc="-5" dirty="0">
                <a:solidFill>
                  <a:srgbClr val="2C3F71"/>
                </a:solidFill>
                <a:latin typeface="Times"/>
                <a:cs typeface="Times"/>
              </a:rPr>
              <a:t> </a:t>
            </a:r>
            <a:r>
              <a:rPr sz="2000" spc="-10" dirty="0">
                <a:solidFill>
                  <a:srgbClr val="2C3F71"/>
                </a:solidFill>
                <a:latin typeface="Times"/>
                <a:cs typeface="Times"/>
              </a:rPr>
              <a:t>Fingerspelling</a:t>
            </a:r>
            <a:r>
              <a:rPr sz="2000" spc="-5" dirty="0">
                <a:solidFill>
                  <a:srgbClr val="2C3F71"/>
                </a:solidFill>
                <a:latin typeface="Times"/>
                <a:cs typeface="Times"/>
              </a:rPr>
              <a:t> </a:t>
            </a:r>
            <a:r>
              <a:rPr sz="2000" spc="-10" dirty="0">
                <a:solidFill>
                  <a:srgbClr val="2C3F71"/>
                </a:solidFill>
                <a:latin typeface="Times"/>
                <a:cs typeface="Times"/>
              </a:rPr>
              <a:t>in</a:t>
            </a:r>
            <a:r>
              <a:rPr sz="2000" spc="-5" dirty="0">
                <a:solidFill>
                  <a:srgbClr val="2C3F71"/>
                </a:solidFill>
                <a:latin typeface="Times"/>
                <a:cs typeface="Times"/>
              </a:rPr>
              <a:t> </a:t>
            </a:r>
            <a:r>
              <a:rPr sz="2000" spc="-10" dirty="0">
                <a:solidFill>
                  <a:srgbClr val="2C3F71"/>
                </a:solidFill>
                <a:latin typeface="Times"/>
                <a:cs typeface="Times"/>
              </a:rPr>
              <a:t>this</a:t>
            </a:r>
            <a:r>
              <a:rPr sz="2000" spc="-5" dirty="0">
                <a:solidFill>
                  <a:srgbClr val="2C3F71"/>
                </a:solidFill>
                <a:latin typeface="Times"/>
                <a:cs typeface="Times"/>
              </a:rPr>
              <a:t> </a:t>
            </a:r>
            <a:r>
              <a:rPr sz="2000" spc="-10" dirty="0">
                <a:solidFill>
                  <a:srgbClr val="2C3F71"/>
                </a:solidFill>
                <a:latin typeface="Times"/>
                <a:cs typeface="Times"/>
              </a:rPr>
              <a:t>video</a:t>
            </a:r>
            <a:r>
              <a:rPr sz="2000" spc="-5" dirty="0">
                <a:solidFill>
                  <a:srgbClr val="2C3F71"/>
                </a:solidFill>
                <a:latin typeface="Times"/>
                <a:cs typeface="Times"/>
              </a:rPr>
              <a:t> </a:t>
            </a:r>
            <a:r>
              <a:rPr sz="2000" spc="-10" dirty="0">
                <a:solidFill>
                  <a:srgbClr val="2C3F71"/>
                </a:solidFill>
                <a:latin typeface="Times"/>
                <a:cs typeface="Times"/>
              </a:rPr>
              <a:t>ranged</a:t>
            </a:r>
            <a:r>
              <a:rPr sz="2000" spc="-5" dirty="0">
                <a:solidFill>
                  <a:srgbClr val="2C3F71"/>
                </a:solidFill>
                <a:latin typeface="Times"/>
                <a:cs typeface="Times"/>
              </a:rPr>
              <a:t> </a:t>
            </a:r>
            <a:r>
              <a:rPr sz="2000" spc="-10" dirty="0">
                <a:solidFill>
                  <a:srgbClr val="2C3F71"/>
                </a:solidFill>
                <a:latin typeface="Times"/>
                <a:cs typeface="Times"/>
              </a:rPr>
              <a:t>from</a:t>
            </a:r>
            <a:r>
              <a:rPr sz="2000" spc="-5" dirty="0">
                <a:solidFill>
                  <a:srgbClr val="2C3F71"/>
                </a:solidFill>
                <a:latin typeface="Times"/>
                <a:cs typeface="Times"/>
              </a:rPr>
              <a:t> </a:t>
            </a:r>
            <a:r>
              <a:rPr sz="2000" spc="-10" dirty="0">
                <a:solidFill>
                  <a:srgbClr val="2C3F71"/>
                </a:solidFill>
                <a:latin typeface="Times"/>
                <a:cs typeface="Times"/>
              </a:rPr>
              <a:t>very</a:t>
            </a:r>
            <a:r>
              <a:rPr sz="2000" spc="-5" dirty="0">
                <a:solidFill>
                  <a:srgbClr val="2C3F71"/>
                </a:solidFill>
                <a:latin typeface="Times"/>
                <a:cs typeface="Times"/>
              </a:rPr>
              <a:t> </a:t>
            </a:r>
            <a:r>
              <a:rPr sz="2000" spc="-10" dirty="0">
                <a:solidFill>
                  <a:srgbClr val="2C3F71"/>
                </a:solidFill>
                <a:latin typeface="Times"/>
                <a:cs typeface="Times"/>
              </a:rPr>
              <a:t>clear</a:t>
            </a:r>
            <a:r>
              <a:rPr sz="2000" spc="-5" dirty="0">
                <a:solidFill>
                  <a:srgbClr val="2C3F71"/>
                </a:solidFill>
                <a:latin typeface="Times"/>
                <a:cs typeface="Times"/>
              </a:rPr>
              <a:t> </a:t>
            </a:r>
            <a:r>
              <a:rPr sz="2000" spc="-10" dirty="0">
                <a:solidFill>
                  <a:srgbClr val="2C3F71"/>
                </a:solidFill>
                <a:latin typeface="Times"/>
                <a:cs typeface="Times"/>
              </a:rPr>
              <a:t>and</a:t>
            </a:r>
            <a:r>
              <a:rPr sz="2000" spc="-5" dirty="0">
                <a:solidFill>
                  <a:srgbClr val="2C3F71"/>
                </a:solidFill>
                <a:latin typeface="Times"/>
                <a:cs typeface="Times"/>
              </a:rPr>
              <a:t> </a:t>
            </a:r>
            <a:r>
              <a:rPr sz="2000" spc="-10" dirty="0">
                <a:solidFill>
                  <a:srgbClr val="2C3F71"/>
                </a:solidFill>
                <a:latin typeface="Times"/>
                <a:cs typeface="Times"/>
              </a:rPr>
              <a:t>measur</a:t>
            </a:r>
            <a:r>
              <a:rPr sz="2000" spc="-15" dirty="0">
                <a:solidFill>
                  <a:srgbClr val="2C3F71"/>
                </a:solidFill>
                <a:latin typeface="Times"/>
                <a:cs typeface="Times"/>
              </a:rPr>
              <a:t>e</a:t>
            </a:r>
            <a:r>
              <a:rPr sz="2000" spc="-10" dirty="0">
                <a:solidFill>
                  <a:srgbClr val="2C3F71"/>
                </a:solidFill>
                <a:latin typeface="Times"/>
                <a:cs typeface="Times"/>
              </a:rPr>
              <a:t>d</a:t>
            </a:r>
            <a:r>
              <a:rPr sz="2000" spc="-5" dirty="0">
                <a:solidFill>
                  <a:srgbClr val="2C3F71"/>
                </a:solidFill>
                <a:latin typeface="Times"/>
                <a:cs typeface="Times"/>
              </a:rPr>
              <a:t> </a:t>
            </a:r>
            <a:r>
              <a:rPr sz="2000" spc="-10" dirty="0">
                <a:solidFill>
                  <a:srgbClr val="2C3F71"/>
                </a:solidFill>
                <a:latin typeface="Times"/>
                <a:cs typeface="Times"/>
              </a:rPr>
              <a:t>to</a:t>
            </a:r>
            <a:r>
              <a:rPr sz="2000" spc="-5" dirty="0">
                <a:solidFill>
                  <a:srgbClr val="2C3F71"/>
                </a:solidFill>
                <a:latin typeface="Times"/>
                <a:cs typeface="Times"/>
              </a:rPr>
              <a:t> </a:t>
            </a:r>
            <a:r>
              <a:rPr sz="2000" spc="-15" dirty="0">
                <a:solidFill>
                  <a:srgbClr val="2C3F71"/>
                </a:solidFill>
                <a:latin typeface="Times"/>
                <a:cs typeface="Times"/>
              </a:rPr>
              <a:t>much</a:t>
            </a:r>
            <a:r>
              <a:rPr sz="2000" spc="-5" dirty="0">
                <a:solidFill>
                  <a:srgbClr val="2C3F71"/>
                </a:solidFill>
                <a:latin typeface="Times"/>
                <a:cs typeface="Times"/>
              </a:rPr>
              <a:t> </a:t>
            </a:r>
            <a:r>
              <a:rPr sz="2000" spc="-15" dirty="0">
                <a:solidFill>
                  <a:srgbClr val="2C3F71"/>
                </a:solidFill>
                <a:latin typeface="Times"/>
                <a:cs typeface="Times"/>
              </a:rPr>
              <a:t>more</a:t>
            </a:r>
            <a:r>
              <a:rPr sz="2000" spc="-10" dirty="0">
                <a:solidFill>
                  <a:srgbClr val="2C3F71"/>
                </a:solidFill>
                <a:latin typeface="Times"/>
                <a:cs typeface="Times"/>
              </a:rPr>
              <a:t> e</a:t>
            </a:r>
            <a:r>
              <a:rPr sz="2000" spc="-50" dirty="0">
                <a:solidFill>
                  <a:srgbClr val="2C3F71"/>
                </a:solidFill>
                <a:latin typeface="Times"/>
                <a:cs typeface="Times"/>
              </a:rPr>
              <a:t>f</a:t>
            </a:r>
            <a:r>
              <a:rPr sz="2000" spc="-10" dirty="0">
                <a:solidFill>
                  <a:srgbClr val="2C3F71"/>
                </a:solidFill>
                <a:latin typeface="Times"/>
                <a:cs typeface="Times"/>
              </a:rPr>
              <a:t>ficient</a:t>
            </a:r>
            <a:r>
              <a:rPr sz="2000" spc="-5" dirty="0">
                <a:solidFill>
                  <a:srgbClr val="2C3F71"/>
                </a:solidFill>
                <a:latin typeface="Times"/>
                <a:cs typeface="Times"/>
              </a:rPr>
              <a:t>       </a:t>
            </a:r>
            <a:r>
              <a:rPr sz="2000" spc="-10" dirty="0">
                <a:solidFill>
                  <a:srgbClr val="2C3F71"/>
                </a:solidFill>
                <a:latin typeface="Times"/>
                <a:cs typeface="Times"/>
              </a:rPr>
              <a:t>-</a:t>
            </a:r>
            <a:r>
              <a:rPr sz="2000" spc="-5" dirty="0">
                <a:solidFill>
                  <a:srgbClr val="2C3F71"/>
                </a:solidFill>
                <a:latin typeface="Times"/>
                <a:cs typeface="Times"/>
              </a:rPr>
              <a:t> </a:t>
            </a:r>
            <a:r>
              <a:rPr sz="2000" spc="-10" dirty="0">
                <a:solidFill>
                  <a:srgbClr val="2C3F71"/>
                </a:solidFill>
                <a:latin typeface="Times"/>
                <a:cs typeface="Times"/>
              </a:rPr>
              <a:t>even</a:t>
            </a:r>
            <a:r>
              <a:rPr sz="2000" spc="-5" dirty="0">
                <a:solidFill>
                  <a:srgbClr val="2C3F71"/>
                </a:solidFill>
                <a:latin typeface="Times"/>
                <a:cs typeface="Times"/>
              </a:rPr>
              <a:t> </a:t>
            </a:r>
            <a:r>
              <a:rPr sz="2000" spc="-10" dirty="0">
                <a:solidFill>
                  <a:srgbClr val="2C3F71"/>
                </a:solidFill>
                <a:latin typeface="Times"/>
                <a:cs typeface="Times"/>
              </a:rPr>
              <a:t>to</a:t>
            </a:r>
            <a:r>
              <a:rPr sz="2000" spc="-5" dirty="0">
                <a:solidFill>
                  <a:srgbClr val="2C3F71"/>
                </a:solidFill>
                <a:latin typeface="Times"/>
                <a:cs typeface="Times"/>
              </a:rPr>
              <a:t> </a:t>
            </a:r>
            <a:r>
              <a:rPr sz="2000" spc="-10" dirty="0">
                <a:solidFill>
                  <a:srgbClr val="2C3F71"/>
                </a:solidFill>
                <a:latin typeface="Times"/>
                <a:cs typeface="Times"/>
              </a:rPr>
              <a:t>the</a:t>
            </a:r>
            <a:r>
              <a:rPr sz="2000" spc="-5" dirty="0">
                <a:solidFill>
                  <a:srgbClr val="2C3F71"/>
                </a:solidFill>
                <a:latin typeface="Times"/>
                <a:cs typeface="Times"/>
              </a:rPr>
              <a:t> </a:t>
            </a:r>
            <a:r>
              <a:rPr sz="2000" spc="-10" dirty="0">
                <a:solidFill>
                  <a:srgbClr val="2C3F71"/>
                </a:solidFill>
                <a:latin typeface="Times"/>
                <a:cs typeface="Times"/>
              </a:rPr>
              <a:t>point</a:t>
            </a:r>
            <a:r>
              <a:rPr sz="2000" spc="-5" dirty="0">
                <a:solidFill>
                  <a:srgbClr val="2C3F71"/>
                </a:solidFill>
                <a:latin typeface="Times"/>
                <a:cs typeface="Times"/>
              </a:rPr>
              <a:t> </a:t>
            </a:r>
            <a:r>
              <a:rPr sz="2000" spc="-10" dirty="0">
                <a:solidFill>
                  <a:srgbClr val="2C3F71"/>
                </a:solidFill>
                <a:latin typeface="Times"/>
                <a:cs typeface="Times"/>
              </a:rPr>
              <a:t>of</a:t>
            </a:r>
            <a:r>
              <a:rPr sz="2000" spc="-5" dirty="0">
                <a:solidFill>
                  <a:srgbClr val="2C3F71"/>
                </a:solidFill>
                <a:latin typeface="Times"/>
                <a:cs typeface="Times"/>
              </a:rPr>
              <a:t> </a:t>
            </a:r>
            <a:r>
              <a:rPr sz="2000" spc="-10" dirty="0">
                <a:solidFill>
                  <a:srgbClr val="2C3F71"/>
                </a:solidFill>
                <a:latin typeface="Times"/>
                <a:cs typeface="Times"/>
              </a:rPr>
              <a:t>missing</a:t>
            </a:r>
            <a:r>
              <a:rPr sz="2000" spc="-5" dirty="0">
                <a:solidFill>
                  <a:srgbClr val="2C3F71"/>
                </a:solidFill>
                <a:latin typeface="Times"/>
                <a:cs typeface="Times"/>
              </a:rPr>
              <a:t> </a:t>
            </a:r>
            <a:r>
              <a:rPr sz="2000" spc="-10" dirty="0">
                <a:solidFill>
                  <a:srgbClr val="2C3F71"/>
                </a:solidFill>
                <a:latin typeface="Times"/>
                <a:cs typeface="Times"/>
              </a:rPr>
              <a:t>letters.</a:t>
            </a:r>
            <a:r>
              <a:rPr sz="2000" spc="-114" dirty="0">
                <a:solidFill>
                  <a:srgbClr val="2C3F71"/>
                </a:solidFill>
                <a:latin typeface="Times"/>
                <a:cs typeface="Times"/>
              </a:rPr>
              <a:t> </a:t>
            </a:r>
            <a:r>
              <a:rPr sz="2000" spc="-15" dirty="0">
                <a:solidFill>
                  <a:srgbClr val="2C3F71"/>
                </a:solidFill>
                <a:latin typeface="Times"/>
                <a:cs typeface="Times"/>
              </a:rPr>
              <a:t>A</a:t>
            </a:r>
            <a:r>
              <a:rPr sz="2000" spc="-114" dirty="0">
                <a:solidFill>
                  <a:srgbClr val="2C3F71"/>
                </a:solidFill>
                <a:latin typeface="Times"/>
                <a:cs typeface="Times"/>
              </a:rPr>
              <a:t> </a:t>
            </a:r>
            <a:r>
              <a:rPr sz="2000" spc="-10" dirty="0">
                <a:solidFill>
                  <a:srgbClr val="2C3F71"/>
                </a:solidFill>
                <a:latin typeface="Times"/>
                <a:cs typeface="Times"/>
              </a:rPr>
              <a:t>look</a:t>
            </a:r>
            <a:r>
              <a:rPr sz="2000" spc="-5" dirty="0">
                <a:solidFill>
                  <a:srgbClr val="2C3F71"/>
                </a:solidFill>
                <a:latin typeface="Times"/>
                <a:cs typeface="Times"/>
              </a:rPr>
              <a:t> </a:t>
            </a:r>
            <a:r>
              <a:rPr sz="2000" spc="-10" dirty="0">
                <a:solidFill>
                  <a:srgbClr val="2C3F71"/>
                </a:solidFill>
                <a:latin typeface="Times"/>
                <a:cs typeface="Times"/>
              </a:rPr>
              <a:t>into</a:t>
            </a:r>
            <a:r>
              <a:rPr sz="2000" spc="-5" dirty="0">
                <a:solidFill>
                  <a:srgbClr val="2C3F71"/>
                </a:solidFill>
                <a:latin typeface="Times"/>
                <a:cs typeface="Times"/>
              </a:rPr>
              <a:t> </a:t>
            </a:r>
            <a:r>
              <a:rPr sz="2000" spc="-10" dirty="0">
                <a:solidFill>
                  <a:srgbClr val="2C3F71"/>
                </a:solidFill>
                <a:latin typeface="Times"/>
                <a:cs typeface="Times"/>
              </a:rPr>
              <a:t>“sandwiching,”</a:t>
            </a:r>
            <a:r>
              <a:rPr sz="2000" spc="-5" dirty="0">
                <a:solidFill>
                  <a:srgbClr val="2C3F71"/>
                </a:solidFill>
                <a:latin typeface="Times"/>
                <a:cs typeface="Times"/>
              </a:rPr>
              <a:t> </a:t>
            </a:r>
            <a:r>
              <a:rPr sz="2000" spc="-10" dirty="0">
                <a:solidFill>
                  <a:srgbClr val="2C3F71"/>
                </a:solidFill>
                <a:latin typeface="Times"/>
                <a:cs typeface="Times"/>
              </a:rPr>
              <a:t>that</a:t>
            </a:r>
            <a:r>
              <a:rPr sz="2000" spc="-5" dirty="0">
                <a:solidFill>
                  <a:srgbClr val="2C3F71"/>
                </a:solidFill>
                <a:latin typeface="Times"/>
                <a:cs typeface="Times"/>
              </a:rPr>
              <a:t> </a:t>
            </a:r>
            <a:r>
              <a:rPr sz="2000" spc="-10" dirty="0">
                <a:solidFill>
                  <a:srgbClr val="2C3F71"/>
                </a:solidFill>
                <a:latin typeface="Times"/>
                <a:cs typeface="Times"/>
              </a:rPr>
              <a:t>is</a:t>
            </a:r>
            <a:r>
              <a:rPr sz="2000" spc="-5" dirty="0">
                <a:solidFill>
                  <a:srgbClr val="2C3F71"/>
                </a:solidFill>
                <a:latin typeface="Times"/>
                <a:cs typeface="Times"/>
              </a:rPr>
              <a:t> </a:t>
            </a:r>
            <a:r>
              <a:rPr sz="2000" spc="-10" dirty="0">
                <a:solidFill>
                  <a:srgbClr val="2C3F71"/>
                </a:solidFill>
                <a:latin typeface="Times"/>
                <a:cs typeface="Times"/>
              </a:rPr>
              <a:t>the</a:t>
            </a:r>
            <a:r>
              <a:rPr sz="2000" spc="-5" dirty="0">
                <a:solidFill>
                  <a:srgbClr val="2C3F71"/>
                </a:solidFill>
                <a:latin typeface="Times"/>
                <a:cs typeface="Times"/>
              </a:rPr>
              <a:t> </a:t>
            </a:r>
            <a:r>
              <a:rPr sz="2000" spc="-10" dirty="0">
                <a:solidFill>
                  <a:srgbClr val="2C3F71"/>
                </a:solidFill>
                <a:latin typeface="Times"/>
                <a:cs typeface="Times"/>
              </a:rPr>
              <a:t>use</a:t>
            </a:r>
            <a:r>
              <a:rPr sz="2000" spc="-5" dirty="0">
                <a:solidFill>
                  <a:srgbClr val="2C3F71"/>
                </a:solidFill>
                <a:latin typeface="Times"/>
                <a:cs typeface="Times"/>
              </a:rPr>
              <a:t> </a:t>
            </a:r>
            <a:r>
              <a:rPr sz="2000" spc="-10" dirty="0">
                <a:solidFill>
                  <a:srgbClr val="2C3F71"/>
                </a:solidFill>
                <a:latin typeface="Times"/>
                <a:cs typeface="Times"/>
              </a:rPr>
              <a:t>of multiple</a:t>
            </a:r>
            <a:r>
              <a:rPr sz="2000" spc="-5" dirty="0">
                <a:solidFill>
                  <a:srgbClr val="2C3F71"/>
                </a:solidFill>
                <a:latin typeface="Times"/>
                <a:cs typeface="Times"/>
              </a:rPr>
              <a:t> </a:t>
            </a:r>
            <a:r>
              <a:rPr sz="2000" spc="-10" dirty="0">
                <a:solidFill>
                  <a:srgbClr val="2C3F71"/>
                </a:solidFill>
                <a:latin typeface="Times"/>
                <a:cs typeface="Times"/>
              </a:rPr>
              <a:t>interpreting</a:t>
            </a:r>
            <a:r>
              <a:rPr sz="2000" spc="-5" dirty="0">
                <a:solidFill>
                  <a:srgbClr val="2C3F71"/>
                </a:solidFill>
                <a:latin typeface="Times"/>
                <a:cs typeface="Times"/>
              </a:rPr>
              <a:t> </a:t>
            </a:r>
            <a:r>
              <a:rPr sz="2000" spc="-10" dirty="0">
                <a:solidFill>
                  <a:srgbClr val="2C3F71"/>
                </a:solidFill>
                <a:latin typeface="Times"/>
                <a:cs typeface="Times"/>
              </a:rPr>
              <a:t>strategies</a:t>
            </a:r>
            <a:r>
              <a:rPr sz="2000" spc="-5" dirty="0">
                <a:solidFill>
                  <a:srgbClr val="2C3F71"/>
                </a:solidFill>
                <a:latin typeface="Times"/>
                <a:cs typeface="Times"/>
              </a:rPr>
              <a:t> </a:t>
            </a:r>
            <a:r>
              <a:rPr sz="2000" spc="-10" dirty="0">
                <a:solidFill>
                  <a:srgbClr val="2C3F71"/>
                </a:solidFill>
                <a:latin typeface="Times"/>
                <a:cs typeface="Times"/>
              </a:rPr>
              <a:t>consecutivel</a:t>
            </a:r>
            <a:r>
              <a:rPr sz="2000" spc="-140" dirty="0">
                <a:solidFill>
                  <a:srgbClr val="2C3F71"/>
                </a:solidFill>
                <a:latin typeface="Times"/>
                <a:cs typeface="Times"/>
              </a:rPr>
              <a:t>y</a:t>
            </a:r>
            <a:r>
              <a:rPr sz="2000" spc="-5" dirty="0">
                <a:solidFill>
                  <a:srgbClr val="2C3F71"/>
                </a:solidFill>
                <a:latin typeface="Times"/>
                <a:cs typeface="Times"/>
              </a:rPr>
              <a:t>, </a:t>
            </a:r>
            <a:r>
              <a:rPr sz="2000" spc="-10" dirty="0">
                <a:solidFill>
                  <a:srgbClr val="2C3F71"/>
                </a:solidFill>
                <a:latin typeface="Times"/>
                <a:cs typeface="Times"/>
              </a:rPr>
              <a:t>could</a:t>
            </a:r>
            <a:r>
              <a:rPr sz="2000" spc="-5" dirty="0">
                <a:solidFill>
                  <a:srgbClr val="2C3F71"/>
                </a:solidFill>
                <a:latin typeface="Times"/>
                <a:cs typeface="Times"/>
              </a:rPr>
              <a:t> </a:t>
            </a:r>
            <a:r>
              <a:rPr sz="2000" spc="-10" dirty="0">
                <a:solidFill>
                  <a:srgbClr val="2C3F71"/>
                </a:solidFill>
                <a:latin typeface="Times"/>
                <a:cs typeface="Times"/>
              </a:rPr>
              <a:t>also</a:t>
            </a:r>
            <a:r>
              <a:rPr sz="2000" spc="-5" dirty="0">
                <a:solidFill>
                  <a:srgbClr val="2C3F71"/>
                </a:solidFill>
                <a:latin typeface="Times"/>
                <a:cs typeface="Times"/>
              </a:rPr>
              <a:t> </a:t>
            </a:r>
            <a:r>
              <a:rPr sz="2000" spc="-10" dirty="0">
                <a:solidFill>
                  <a:srgbClr val="2C3F71"/>
                </a:solidFill>
                <a:latin typeface="Times"/>
                <a:cs typeface="Times"/>
              </a:rPr>
              <a:t>be</a:t>
            </a:r>
            <a:r>
              <a:rPr sz="2000" spc="-5" dirty="0">
                <a:solidFill>
                  <a:srgbClr val="2C3F71"/>
                </a:solidFill>
                <a:latin typeface="Times"/>
                <a:cs typeface="Times"/>
              </a:rPr>
              <a:t> </a:t>
            </a:r>
            <a:r>
              <a:rPr sz="2000" spc="-10" dirty="0">
                <a:solidFill>
                  <a:srgbClr val="2C3F71"/>
                </a:solidFill>
                <a:latin typeface="Times"/>
                <a:cs typeface="Times"/>
              </a:rPr>
              <a:t>done.</a:t>
            </a:r>
            <a:r>
              <a:rPr sz="2000" spc="-40" dirty="0">
                <a:solidFill>
                  <a:srgbClr val="2C3F71"/>
                </a:solidFill>
                <a:latin typeface="Times"/>
                <a:cs typeface="Times"/>
              </a:rPr>
              <a:t> </a:t>
            </a:r>
            <a:r>
              <a:rPr sz="2000" spc="-10" dirty="0">
                <a:solidFill>
                  <a:srgbClr val="2C3F71"/>
                </a:solidFill>
                <a:latin typeface="Times"/>
                <a:cs typeface="Times"/>
              </a:rPr>
              <a:t>There</a:t>
            </a:r>
            <a:r>
              <a:rPr sz="2000" spc="-5" dirty="0">
                <a:solidFill>
                  <a:srgbClr val="2C3F71"/>
                </a:solidFill>
                <a:latin typeface="Times"/>
                <a:cs typeface="Times"/>
              </a:rPr>
              <a:t> </a:t>
            </a:r>
            <a:r>
              <a:rPr sz="2000" spc="-10" dirty="0">
                <a:solidFill>
                  <a:srgbClr val="2C3F71"/>
                </a:solidFill>
                <a:latin typeface="Times"/>
                <a:cs typeface="Times"/>
              </a:rPr>
              <a:t>were</a:t>
            </a:r>
            <a:r>
              <a:rPr sz="2000" spc="-5" dirty="0">
                <a:solidFill>
                  <a:srgbClr val="2C3F71"/>
                </a:solidFill>
                <a:latin typeface="Times"/>
                <a:cs typeface="Times"/>
              </a:rPr>
              <a:t> </a:t>
            </a:r>
            <a:r>
              <a:rPr sz="2000" spc="-10" dirty="0">
                <a:solidFill>
                  <a:srgbClr val="2C3F71"/>
                </a:solidFill>
                <a:latin typeface="Times"/>
                <a:cs typeface="Times"/>
              </a:rPr>
              <a:t>two</a:t>
            </a:r>
            <a:r>
              <a:rPr sz="2000" spc="-5" dirty="0">
                <a:solidFill>
                  <a:srgbClr val="2C3F71"/>
                </a:solidFill>
                <a:latin typeface="Times"/>
                <a:cs typeface="Times"/>
              </a:rPr>
              <a:t> </a:t>
            </a:r>
            <a:r>
              <a:rPr sz="2000" spc="-10" dirty="0">
                <a:solidFill>
                  <a:srgbClr val="2C3F71"/>
                </a:solidFill>
                <a:latin typeface="Times"/>
                <a:cs typeface="Times"/>
              </a:rPr>
              <a:t>instances within</a:t>
            </a:r>
            <a:r>
              <a:rPr sz="2000" spc="-5" dirty="0">
                <a:solidFill>
                  <a:srgbClr val="2C3F71"/>
                </a:solidFill>
                <a:latin typeface="Times"/>
                <a:cs typeface="Times"/>
              </a:rPr>
              <a:t> </a:t>
            </a:r>
            <a:r>
              <a:rPr sz="2000" spc="-10" dirty="0">
                <a:solidFill>
                  <a:srgbClr val="2C3F71"/>
                </a:solidFill>
                <a:latin typeface="Times"/>
                <a:cs typeface="Times"/>
              </a:rPr>
              <a:t>this</a:t>
            </a:r>
            <a:r>
              <a:rPr sz="2000" spc="-5" dirty="0">
                <a:solidFill>
                  <a:srgbClr val="2C3F71"/>
                </a:solidFill>
                <a:latin typeface="Times"/>
                <a:cs typeface="Times"/>
              </a:rPr>
              <a:t> </a:t>
            </a:r>
            <a:r>
              <a:rPr sz="2000" spc="-10" dirty="0">
                <a:solidFill>
                  <a:srgbClr val="2C3F71"/>
                </a:solidFill>
                <a:latin typeface="Times"/>
                <a:cs typeface="Times"/>
              </a:rPr>
              <a:t>video</a:t>
            </a:r>
            <a:r>
              <a:rPr sz="2000" spc="-5" dirty="0">
                <a:solidFill>
                  <a:srgbClr val="2C3F71"/>
                </a:solidFill>
                <a:latin typeface="Times"/>
                <a:cs typeface="Times"/>
              </a:rPr>
              <a:t> </a:t>
            </a:r>
            <a:r>
              <a:rPr sz="2000" spc="-10" dirty="0">
                <a:solidFill>
                  <a:srgbClr val="2C3F71"/>
                </a:solidFill>
                <a:latin typeface="Times"/>
                <a:cs typeface="Times"/>
              </a:rPr>
              <a:t>of</a:t>
            </a:r>
            <a:r>
              <a:rPr sz="2000" spc="-5" dirty="0">
                <a:solidFill>
                  <a:srgbClr val="2C3F71"/>
                </a:solidFill>
                <a:latin typeface="Times"/>
                <a:cs typeface="Times"/>
              </a:rPr>
              <a:t> </a:t>
            </a:r>
            <a:r>
              <a:rPr sz="2000" spc="-10" dirty="0">
                <a:solidFill>
                  <a:srgbClr val="2C3F71"/>
                </a:solidFill>
                <a:latin typeface="Times"/>
                <a:cs typeface="Times"/>
              </a:rPr>
              <a:t>a</a:t>
            </a:r>
            <a:r>
              <a:rPr sz="2000" spc="-5" dirty="0">
                <a:solidFill>
                  <a:srgbClr val="2C3F71"/>
                </a:solidFill>
                <a:latin typeface="Times"/>
                <a:cs typeface="Times"/>
              </a:rPr>
              <a:t> </a:t>
            </a:r>
            <a:r>
              <a:rPr sz="2000" spc="-10" dirty="0">
                <a:solidFill>
                  <a:srgbClr val="2C3F71"/>
                </a:solidFill>
                <a:latin typeface="Times"/>
                <a:cs typeface="Times"/>
              </a:rPr>
              <a:t>noun</a:t>
            </a:r>
            <a:r>
              <a:rPr sz="2000" spc="-5" dirty="0">
                <a:solidFill>
                  <a:srgbClr val="2C3F71"/>
                </a:solidFill>
                <a:latin typeface="Times"/>
                <a:cs typeface="Times"/>
              </a:rPr>
              <a:t> </a:t>
            </a:r>
            <a:r>
              <a:rPr sz="2000" spc="-10" dirty="0">
                <a:solidFill>
                  <a:srgbClr val="2C3F71"/>
                </a:solidFill>
                <a:latin typeface="Times"/>
                <a:cs typeface="Times"/>
              </a:rPr>
              <a:t>being</a:t>
            </a:r>
            <a:r>
              <a:rPr sz="2000" spc="-5" dirty="0">
                <a:solidFill>
                  <a:srgbClr val="2C3F71"/>
                </a:solidFill>
                <a:latin typeface="Times"/>
                <a:cs typeface="Times"/>
              </a:rPr>
              <a:t> </a:t>
            </a:r>
            <a:r>
              <a:rPr sz="2000" spc="-10" dirty="0">
                <a:solidFill>
                  <a:srgbClr val="2C3F71"/>
                </a:solidFill>
                <a:latin typeface="Times"/>
                <a:cs typeface="Times"/>
              </a:rPr>
              <a:t>interpreted</a:t>
            </a:r>
            <a:r>
              <a:rPr sz="2000" spc="-5" dirty="0">
                <a:solidFill>
                  <a:srgbClr val="2C3F71"/>
                </a:solidFill>
                <a:latin typeface="Times"/>
                <a:cs typeface="Times"/>
              </a:rPr>
              <a:t> </a:t>
            </a:r>
            <a:r>
              <a:rPr sz="2000" spc="-10" dirty="0">
                <a:solidFill>
                  <a:srgbClr val="2C3F71"/>
                </a:solidFill>
                <a:latin typeface="Times"/>
                <a:cs typeface="Times"/>
              </a:rPr>
              <a:t>using</a:t>
            </a:r>
            <a:r>
              <a:rPr sz="2000" spc="-5" dirty="0">
                <a:solidFill>
                  <a:srgbClr val="2C3F71"/>
                </a:solidFill>
                <a:latin typeface="Times"/>
                <a:cs typeface="Times"/>
              </a:rPr>
              <a:t> </a:t>
            </a:r>
            <a:r>
              <a:rPr sz="2000" spc="-10" dirty="0">
                <a:solidFill>
                  <a:srgbClr val="2C3F71"/>
                </a:solidFill>
                <a:latin typeface="Times"/>
                <a:cs typeface="Times"/>
              </a:rPr>
              <a:t>both</a:t>
            </a:r>
            <a:r>
              <a:rPr sz="2000" spc="-5" dirty="0">
                <a:solidFill>
                  <a:srgbClr val="2C3F71"/>
                </a:solidFill>
                <a:latin typeface="Times"/>
                <a:cs typeface="Times"/>
              </a:rPr>
              <a:t> </a:t>
            </a:r>
            <a:r>
              <a:rPr sz="2000" spc="-10" dirty="0">
                <a:solidFill>
                  <a:srgbClr val="2C3F71"/>
                </a:solidFill>
                <a:latin typeface="Times"/>
                <a:cs typeface="Times"/>
              </a:rPr>
              <a:t>fingerspelled</a:t>
            </a:r>
            <a:r>
              <a:rPr sz="2000" spc="-5" dirty="0">
                <a:solidFill>
                  <a:srgbClr val="2C3F71"/>
                </a:solidFill>
                <a:latin typeface="Times"/>
                <a:cs typeface="Times"/>
              </a:rPr>
              <a:t> </a:t>
            </a:r>
            <a:r>
              <a:rPr sz="2000" spc="-10" dirty="0">
                <a:solidFill>
                  <a:srgbClr val="2C3F71"/>
                </a:solidFill>
                <a:latin typeface="Times"/>
                <a:cs typeface="Times"/>
              </a:rPr>
              <a:t>and</a:t>
            </a:r>
            <a:r>
              <a:rPr sz="2000" spc="-5" dirty="0">
                <a:solidFill>
                  <a:srgbClr val="2C3F71"/>
                </a:solidFill>
                <a:latin typeface="Times"/>
                <a:cs typeface="Times"/>
              </a:rPr>
              <a:t> </a:t>
            </a:r>
            <a:r>
              <a:rPr sz="2000" spc="-10" dirty="0">
                <a:solidFill>
                  <a:srgbClr val="2C3F71"/>
                </a:solidFill>
                <a:latin typeface="Times"/>
                <a:cs typeface="Times"/>
              </a:rPr>
              <a:t>another</a:t>
            </a:r>
            <a:r>
              <a:rPr sz="2000" spc="-5" dirty="0">
                <a:solidFill>
                  <a:srgbClr val="2C3F71"/>
                </a:solidFill>
                <a:latin typeface="Times"/>
                <a:cs typeface="Times"/>
              </a:rPr>
              <a:t> </a:t>
            </a:r>
            <a:r>
              <a:rPr sz="2000" spc="-10" dirty="0">
                <a:solidFill>
                  <a:srgbClr val="2C3F71"/>
                </a:solidFill>
                <a:latin typeface="Times"/>
                <a:cs typeface="Times"/>
              </a:rPr>
              <a:t>strateg</a:t>
            </a:r>
            <a:r>
              <a:rPr sz="2000" spc="-140" dirty="0">
                <a:solidFill>
                  <a:srgbClr val="2C3F71"/>
                </a:solidFill>
                <a:latin typeface="Times"/>
                <a:cs typeface="Times"/>
              </a:rPr>
              <a:t>y</a:t>
            </a:r>
            <a:r>
              <a:rPr sz="2000" spc="-5" dirty="0">
                <a:solidFill>
                  <a:srgbClr val="2C3F71"/>
                </a:solidFill>
                <a:latin typeface="Times"/>
                <a:cs typeface="Times"/>
              </a:rPr>
              <a:t>.</a:t>
            </a:r>
            <a:endParaRPr sz="2000">
              <a:latin typeface="Times"/>
              <a:cs typeface="Times"/>
            </a:endParaRPr>
          </a:p>
        </p:txBody>
      </p:sp>
      <p:sp>
        <p:nvSpPr>
          <p:cNvPr id="5" name="object 5"/>
          <p:cNvSpPr txBox="1"/>
          <p:nvPr/>
        </p:nvSpPr>
        <p:spPr>
          <a:xfrm>
            <a:off x="8625780" y="10984165"/>
            <a:ext cx="2578100" cy="281940"/>
          </a:xfrm>
          <a:prstGeom prst="rect">
            <a:avLst/>
          </a:prstGeom>
        </p:spPr>
        <p:txBody>
          <a:bodyPr vert="horz" wrap="square" lIns="0" tIns="0" rIns="0" bIns="0" rtlCol="0">
            <a:spAutoFit/>
          </a:bodyPr>
          <a:lstStyle/>
          <a:p>
            <a:pPr marL="12700">
              <a:lnSpc>
                <a:spcPct val="100000"/>
              </a:lnSpc>
            </a:pPr>
            <a:r>
              <a:rPr sz="2000" b="1" u="heavy" dirty="0">
                <a:solidFill>
                  <a:srgbClr val="2C3F71"/>
                </a:solidFill>
                <a:latin typeface="Trebuchet MS"/>
                <a:cs typeface="Trebuchet MS"/>
              </a:rPr>
              <a:t>Di</a:t>
            </a:r>
            <a:r>
              <a:rPr sz="2000" b="1" u="heavy" spc="-5" dirty="0">
                <a:solidFill>
                  <a:srgbClr val="2C3F71"/>
                </a:solidFill>
                <a:latin typeface="Trebuchet MS"/>
                <a:cs typeface="Trebuchet MS"/>
              </a:rPr>
              <a:t>scuss</a:t>
            </a:r>
            <a:r>
              <a:rPr sz="2000" b="1" u="heavy" dirty="0">
                <a:solidFill>
                  <a:srgbClr val="2C3F71"/>
                </a:solidFill>
                <a:latin typeface="Trebuchet MS"/>
                <a:cs typeface="Trebuchet MS"/>
              </a:rPr>
              <a:t>i</a:t>
            </a:r>
            <a:r>
              <a:rPr sz="2000" b="1" u="heavy" spc="-5" dirty="0">
                <a:solidFill>
                  <a:srgbClr val="2C3F71"/>
                </a:solidFill>
                <a:latin typeface="Trebuchet MS"/>
                <a:cs typeface="Trebuchet MS"/>
              </a:rPr>
              <a:t>on</a:t>
            </a:r>
            <a:r>
              <a:rPr sz="2000" b="1" u="heavy" dirty="0">
                <a:solidFill>
                  <a:srgbClr val="2C3F71"/>
                </a:solidFill>
                <a:latin typeface="Trebuchet MS"/>
                <a:cs typeface="Trebuchet MS"/>
              </a:rPr>
              <a:t> &amp; Findings</a:t>
            </a:r>
            <a:endParaRPr sz="2000">
              <a:latin typeface="Trebuchet MS"/>
              <a:cs typeface="Trebuchet MS"/>
            </a:endParaRPr>
          </a:p>
        </p:txBody>
      </p:sp>
      <p:sp>
        <p:nvSpPr>
          <p:cNvPr id="22" name="object 22"/>
          <p:cNvSpPr/>
          <p:nvPr/>
        </p:nvSpPr>
        <p:spPr>
          <a:xfrm>
            <a:off x="5776438" y="8487234"/>
            <a:ext cx="8080033" cy="2169800"/>
          </a:xfrm>
          <a:prstGeom prst="rect">
            <a:avLst/>
          </a:prstGeom>
          <a:blipFill>
            <a:blip r:embed="rId3" cstate="print"/>
            <a:stretch>
              <a:fillRect/>
            </a:stretch>
          </a:blipFill>
          <a:ln>
            <a:solidFill>
              <a:srgbClr val="2C3F71"/>
            </a:solidFill>
          </a:ln>
        </p:spPr>
        <p:txBody>
          <a:bodyPr wrap="square" lIns="0" tIns="0" rIns="0" bIns="0" rtlCol="0"/>
          <a:lstStyle/>
          <a:p>
            <a:endParaRPr/>
          </a:p>
        </p:txBody>
      </p:sp>
      <p:sp>
        <p:nvSpPr>
          <p:cNvPr id="3" name="object 3"/>
          <p:cNvSpPr txBox="1"/>
          <p:nvPr/>
        </p:nvSpPr>
        <p:spPr>
          <a:xfrm>
            <a:off x="5275097" y="5889356"/>
            <a:ext cx="9613900" cy="2096770"/>
          </a:xfrm>
          <a:prstGeom prst="rect">
            <a:avLst/>
          </a:prstGeom>
        </p:spPr>
        <p:txBody>
          <a:bodyPr vert="horz" wrap="square" lIns="0" tIns="0" rIns="0" bIns="0" rtlCol="0">
            <a:spAutoFit/>
          </a:bodyPr>
          <a:lstStyle/>
          <a:p>
            <a:pPr marL="12700" marR="5080">
              <a:lnSpc>
                <a:spcPct val="99200"/>
              </a:lnSpc>
            </a:pPr>
            <a:r>
              <a:rPr sz="2000" dirty="0">
                <a:solidFill>
                  <a:srgbClr val="2C3F71"/>
                </a:solidFill>
                <a:latin typeface="Times"/>
                <a:cs typeface="Times"/>
              </a:rPr>
              <a:t>Almost exactly two thirds of the nouns were interpreted into</a:t>
            </a:r>
            <a:r>
              <a:rPr sz="2000" spc="-110" dirty="0">
                <a:solidFill>
                  <a:srgbClr val="2C3F71"/>
                </a:solidFill>
                <a:latin typeface="Times"/>
                <a:cs typeface="Times"/>
              </a:rPr>
              <a:t> </a:t>
            </a:r>
            <a:r>
              <a:rPr sz="2000" dirty="0">
                <a:solidFill>
                  <a:srgbClr val="2C3F71"/>
                </a:solidFill>
                <a:latin typeface="Times"/>
                <a:cs typeface="Times"/>
              </a:rPr>
              <a:t>ASL</a:t>
            </a:r>
            <a:r>
              <a:rPr sz="2000" spc="-75" dirty="0">
                <a:solidFill>
                  <a:srgbClr val="2C3F71"/>
                </a:solidFill>
                <a:latin typeface="Times"/>
                <a:cs typeface="Times"/>
              </a:rPr>
              <a:t> </a:t>
            </a:r>
            <a:r>
              <a:rPr sz="2000" dirty="0">
                <a:solidFill>
                  <a:srgbClr val="2C3F71"/>
                </a:solidFill>
                <a:latin typeface="Times"/>
                <a:cs typeface="Times"/>
              </a:rPr>
              <a:t>using fingerspelling. Less commonly referenced anatomical words, for example “vein,” “arter</a:t>
            </a:r>
            <a:r>
              <a:rPr sz="2000" spc="-135" dirty="0">
                <a:solidFill>
                  <a:srgbClr val="2C3F71"/>
                </a:solidFill>
                <a:latin typeface="Times"/>
                <a:cs typeface="Times"/>
              </a:rPr>
              <a:t>y</a:t>
            </a:r>
            <a:r>
              <a:rPr sz="2000" dirty="0">
                <a:solidFill>
                  <a:srgbClr val="2C3F71"/>
                </a:solidFill>
                <a:latin typeface="Times"/>
                <a:cs typeface="Times"/>
              </a:rPr>
              <a:t>,” and “aorta,” were fingerspelled, while more body words like “heart,” “muscle,” and “stomach,” were signed. There were two instances of medical terms in English being only partially fingerspelled when interpreted in</a:t>
            </a:r>
            <a:r>
              <a:rPr sz="2000" spc="-110" dirty="0">
                <a:solidFill>
                  <a:srgbClr val="2C3F71"/>
                </a:solidFill>
                <a:latin typeface="Times"/>
                <a:cs typeface="Times"/>
              </a:rPr>
              <a:t> </a:t>
            </a:r>
            <a:r>
              <a:rPr sz="2000" dirty="0">
                <a:solidFill>
                  <a:srgbClr val="2C3F71"/>
                </a:solidFill>
                <a:latin typeface="Times"/>
                <a:cs typeface="Times"/>
              </a:rPr>
              <a:t>ASL.</a:t>
            </a:r>
            <a:r>
              <a:rPr sz="2000" spc="-35" dirty="0">
                <a:solidFill>
                  <a:srgbClr val="2C3F71"/>
                </a:solidFill>
                <a:latin typeface="Times"/>
                <a:cs typeface="Times"/>
              </a:rPr>
              <a:t> </a:t>
            </a:r>
            <a:r>
              <a:rPr sz="2000" dirty="0">
                <a:solidFill>
                  <a:srgbClr val="2C3F71"/>
                </a:solidFill>
                <a:latin typeface="Times"/>
                <a:cs typeface="Times"/>
              </a:rPr>
              <a:t>These English terms were “angina pectoris,” translated only as “angina,” and “nitroglycerin,” translated as “nitro.”</a:t>
            </a:r>
            <a:r>
              <a:rPr sz="2000" spc="-35" dirty="0">
                <a:solidFill>
                  <a:srgbClr val="2C3F71"/>
                </a:solidFill>
                <a:latin typeface="Times"/>
                <a:cs typeface="Times"/>
              </a:rPr>
              <a:t> </a:t>
            </a:r>
            <a:r>
              <a:rPr sz="2000" dirty="0">
                <a:solidFill>
                  <a:srgbClr val="2C3F71"/>
                </a:solidFill>
                <a:latin typeface="Times"/>
                <a:cs typeface="Times"/>
              </a:rPr>
              <a:t>There was one instance of depiction indicating a medication.</a:t>
            </a:r>
            <a:endParaRPr sz="2000">
              <a:latin typeface="Times"/>
              <a:cs typeface="Times"/>
            </a:endParaRPr>
          </a:p>
        </p:txBody>
      </p:sp>
      <p:sp>
        <p:nvSpPr>
          <p:cNvPr id="23" name="object 23"/>
          <p:cNvSpPr/>
          <p:nvPr/>
        </p:nvSpPr>
        <p:spPr>
          <a:xfrm>
            <a:off x="6138521" y="4659543"/>
            <a:ext cx="7834293" cy="837670"/>
          </a:xfrm>
          <a:prstGeom prst="rect">
            <a:avLst/>
          </a:prstGeom>
          <a:blipFill>
            <a:blip r:embed="rId4" cstate="print"/>
            <a:stretch>
              <a:fillRect/>
            </a:stretch>
          </a:blipFill>
          <a:ln>
            <a:solidFill>
              <a:srgbClr val="2C3F71"/>
            </a:solidFill>
          </a:ln>
        </p:spPr>
        <p:txBody>
          <a:bodyPr wrap="square" lIns="0" tIns="0" rIns="0" bIns="0" rtlCol="0"/>
          <a:lstStyle/>
          <a:p>
            <a:endParaRPr/>
          </a:p>
        </p:txBody>
      </p:sp>
      <p:sp>
        <p:nvSpPr>
          <p:cNvPr id="24" name="object 24"/>
          <p:cNvSpPr/>
          <p:nvPr/>
        </p:nvSpPr>
        <p:spPr>
          <a:xfrm>
            <a:off x="6120377" y="2943985"/>
            <a:ext cx="7846619" cy="1707624"/>
          </a:xfrm>
          <a:prstGeom prst="rect">
            <a:avLst/>
          </a:prstGeom>
          <a:blipFill>
            <a:blip r:embed="rId5" cstate="print"/>
            <a:stretch>
              <a:fillRect/>
            </a:stretch>
          </a:blipFill>
          <a:ln>
            <a:solidFill>
              <a:srgbClr val="2C3F71"/>
            </a:solidFill>
          </a:ln>
        </p:spPr>
        <p:txBody>
          <a:bodyPr wrap="square" lIns="0" tIns="0" rIns="0" bIns="0" rtlCol="0"/>
          <a:lstStyle/>
          <a:p>
            <a:endParaRPr/>
          </a:p>
        </p:txBody>
      </p:sp>
      <p:sp>
        <p:nvSpPr>
          <p:cNvPr id="4" name="object 4"/>
          <p:cNvSpPr txBox="1"/>
          <p:nvPr/>
        </p:nvSpPr>
        <p:spPr>
          <a:xfrm>
            <a:off x="8986444" y="2566737"/>
            <a:ext cx="2157730" cy="281940"/>
          </a:xfrm>
          <a:prstGeom prst="rect">
            <a:avLst/>
          </a:prstGeom>
        </p:spPr>
        <p:txBody>
          <a:bodyPr vert="horz" wrap="square" lIns="0" tIns="0" rIns="0" bIns="0" rtlCol="0">
            <a:spAutoFit/>
          </a:bodyPr>
          <a:lstStyle/>
          <a:p>
            <a:pPr marL="12700">
              <a:lnSpc>
                <a:spcPct val="100000"/>
              </a:lnSpc>
            </a:pPr>
            <a:r>
              <a:rPr sz="2000" b="1" u="heavy" dirty="0">
                <a:solidFill>
                  <a:srgbClr val="2C3F71"/>
                </a:solidFill>
                <a:latin typeface="Trebuchet MS"/>
                <a:cs typeface="Trebuchet MS"/>
              </a:rPr>
              <a:t>Results &amp;</a:t>
            </a:r>
            <a:r>
              <a:rPr sz="2000" b="1" u="heavy" spc="-114" dirty="0">
                <a:solidFill>
                  <a:srgbClr val="2C3F71"/>
                </a:solidFill>
                <a:latin typeface="Trebuchet MS"/>
                <a:cs typeface="Trebuchet MS"/>
              </a:rPr>
              <a:t> </a:t>
            </a:r>
            <a:r>
              <a:rPr sz="2000" b="1" u="heavy" dirty="0">
                <a:solidFill>
                  <a:srgbClr val="2C3F71"/>
                </a:solidFill>
                <a:latin typeface="Trebuchet MS"/>
                <a:cs typeface="Trebuchet MS"/>
              </a:rPr>
              <a:t>Analysis</a:t>
            </a:r>
            <a:endParaRPr sz="2000">
              <a:latin typeface="Trebuchet MS"/>
              <a:cs typeface="Trebuchet MS"/>
            </a:endParaRPr>
          </a:p>
        </p:txBody>
      </p:sp>
      <p:sp>
        <p:nvSpPr>
          <p:cNvPr id="15" name="object 15"/>
          <p:cNvSpPr txBox="1"/>
          <p:nvPr/>
        </p:nvSpPr>
        <p:spPr>
          <a:xfrm>
            <a:off x="15298061" y="14120319"/>
            <a:ext cx="4331335" cy="370840"/>
          </a:xfrm>
          <a:prstGeom prst="rect">
            <a:avLst/>
          </a:prstGeom>
        </p:spPr>
        <p:txBody>
          <a:bodyPr vert="horz" wrap="square" lIns="0" tIns="0" rIns="0" bIns="0" rtlCol="0">
            <a:spAutoFit/>
          </a:bodyPr>
          <a:lstStyle/>
          <a:p>
            <a:pPr marL="12700" marR="5080">
              <a:lnSpc>
                <a:spcPts val="1470"/>
              </a:lnSpc>
            </a:pPr>
            <a:r>
              <a:rPr sz="1250" spc="-125" dirty="0">
                <a:solidFill>
                  <a:srgbClr val="2C3F71"/>
                </a:solidFill>
                <a:latin typeface="Times"/>
                <a:cs typeface="Times"/>
              </a:rPr>
              <a:t>Y</a:t>
            </a:r>
            <a:r>
              <a:rPr sz="1250" spc="-10" dirty="0">
                <a:solidFill>
                  <a:srgbClr val="2C3F71"/>
                </a:solidFill>
                <a:latin typeface="Times"/>
                <a:cs typeface="Times"/>
              </a:rPr>
              <a:t>a</a:t>
            </a:r>
            <a:r>
              <a:rPr sz="1250" spc="-25" dirty="0">
                <a:solidFill>
                  <a:srgbClr val="2C3F71"/>
                </a:solidFill>
                <a:latin typeface="Times"/>
                <a:cs typeface="Times"/>
              </a:rPr>
              <a:t>f</a:t>
            </a:r>
            <a:r>
              <a:rPr sz="1250" spc="-5" dirty="0">
                <a:solidFill>
                  <a:srgbClr val="2C3F71"/>
                </a:solidFill>
                <a:latin typeface="Times"/>
                <a:cs typeface="Times"/>
              </a:rPr>
              <a:t>fe</a:t>
            </a:r>
            <a:r>
              <a:rPr sz="1250" dirty="0">
                <a:solidFill>
                  <a:srgbClr val="2C3F71"/>
                </a:solidFill>
                <a:latin typeface="Times"/>
                <a:cs typeface="Times"/>
              </a:rPr>
              <a:t>,</a:t>
            </a:r>
            <a:r>
              <a:rPr sz="1250" spc="-5" dirty="0">
                <a:solidFill>
                  <a:srgbClr val="2C3F71"/>
                </a:solidFill>
                <a:latin typeface="Times"/>
                <a:cs typeface="Times"/>
              </a:rPr>
              <a:t> </a:t>
            </a:r>
            <a:r>
              <a:rPr sz="1250" dirty="0">
                <a:solidFill>
                  <a:srgbClr val="2C3F71"/>
                </a:solidFill>
                <a:latin typeface="Times"/>
                <a:cs typeface="Times"/>
              </a:rPr>
              <a:t>H.</a:t>
            </a:r>
            <a:r>
              <a:rPr sz="1250" spc="-5" dirty="0">
                <a:solidFill>
                  <a:srgbClr val="2C3F71"/>
                </a:solidFill>
                <a:latin typeface="Times"/>
                <a:cs typeface="Times"/>
              </a:rPr>
              <a:t> </a:t>
            </a:r>
            <a:r>
              <a:rPr sz="1250" dirty="0">
                <a:solidFill>
                  <a:srgbClr val="2C3F71"/>
                </a:solidFill>
                <a:latin typeface="Times"/>
                <a:cs typeface="Times"/>
              </a:rPr>
              <a:t>(1999, M</a:t>
            </a:r>
            <a:r>
              <a:rPr sz="1250" spc="-5" dirty="0">
                <a:solidFill>
                  <a:srgbClr val="2C3F71"/>
                </a:solidFill>
                <a:latin typeface="Times"/>
                <a:cs typeface="Times"/>
              </a:rPr>
              <a:t>arc</a:t>
            </a:r>
            <a:r>
              <a:rPr sz="1250" dirty="0">
                <a:solidFill>
                  <a:srgbClr val="2C3F71"/>
                </a:solidFill>
                <a:latin typeface="Times"/>
                <a:cs typeface="Times"/>
              </a:rPr>
              <a:t>h).</a:t>
            </a:r>
            <a:r>
              <a:rPr sz="1250" spc="-25" dirty="0">
                <a:solidFill>
                  <a:srgbClr val="2C3F71"/>
                </a:solidFill>
                <a:latin typeface="Times"/>
                <a:cs typeface="Times"/>
              </a:rPr>
              <a:t> </a:t>
            </a:r>
            <a:r>
              <a:rPr sz="1250" spc="-10" dirty="0">
                <a:solidFill>
                  <a:srgbClr val="2C3F71"/>
                </a:solidFill>
                <a:latin typeface="Times"/>
                <a:cs typeface="Times"/>
              </a:rPr>
              <a:t>The</a:t>
            </a:r>
            <a:r>
              <a:rPr sz="1250" spc="-5" dirty="0">
                <a:solidFill>
                  <a:srgbClr val="2C3F71"/>
                </a:solidFill>
                <a:latin typeface="Times"/>
                <a:cs typeface="Times"/>
              </a:rPr>
              <a:t> </a:t>
            </a:r>
            <a:r>
              <a:rPr sz="1250" dirty="0">
                <a:solidFill>
                  <a:srgbClr val="2C3F71"/>
                </a:solidFill>
                <a:latin typeface="Times"/>
                <a:cs typeface="Times"/>
              </a:rPr>
              <a:t>s</a:t>
            </a:r>
            <a:r>
              <a:rPr sz="1250" spc="-5" dirty="0">
                <a:solidFill>
                  <a:srgbClr val="2C3F71"/>
                </a:solidFill>
                <a:latin typeface="Times"/>
                <a:cs typeface="Times"/>
              </a:rPr>
              <a:t>pecialt</a:t>
            </a:r>
            <a:r>
              <a:rPr sz="1250" dirty="0">
                <a:solidFill>
                  <a:srgbClr val="2C3F71"/>
                </a:solidFill>
                <a:latin typeface="Times"/>
                <a:cs typeface="Times"/>
              </a:rPr>
              <a:t>y</a:t>
            </a:r>
            <a:r>
              <a:rPr sz="1250" spc="-5" dirty="0">
                <a:solidFill>
                  <a:srgbClr val="2C3F71"/>
                </a:solidFill>
                <a:latin typeface="Times"/>
                <a:cs typeface="Times"/>
              </a:rPr>
              <a:t> </a:t>
            </a:r>
            <a:r>
              <a:rPr sz="1250" dirty="0">
                <a:solidFill>
                  <a:srgbClr val="2C3F71"/>
                </a:solidFill>
                <a:latin typeface="Times"/>
                <a:cs typeface="Times"/>
              </a:rPr>
              <a:t>of</a:t>
            </a:r>
            <a:r>
              <a:rPr sz="1250" spc="-5" dirty="0">
                <a:solidFill>
                  <a:srgbClr val="2C3F71"/>
                </a:solidFill>
                <a:latin typeface="Times"/>
                <a:cs typeface="Times"/>
              </a:rPr>
              <a:t> </a:t>
            </a:r>
            <a:r>
              <a:rPr sz="1250" spc="-10" dirty="0">
                <a:solidFill>
                  <a:srgbClr val="2C3F71"/>
                </a:solidFill>
                <a:latin typeface="Times"/>
                <a:cs typeface="Times"/>
              </a:rPr>
              <a:t>medical</a:t>
            </a:r>
            <a:r>
              <a:rPr sz="1250" spc="-5" dirty="0">
                <a:solidFill>
                  <a:srgbClr val="2C3F71"/>
                </a:solidFill>
                <a:latin typeface="Times"/>
                <a:cs typeface="Times"/>
              </a:rPr>
              <a:t> interpreti</a:t>
            </a:r>
            <a:r>
              <a:rPr sz="1250" dirty="0">
                <a:solidFill>
                  <a:srgbClr val="2C3F71"/>
                </a:solidFill>
                <a:latin typeface="Times"/>
                <a:cs typeface="Times"/>
              </a:rPr>
              <a:t>ng.</a:t>
            </a:r>
            <a:r>
              <a:rPr sz="1250" spc="-5" dirty="0">
                <a:solidFill>
                  <a:srgbClr val="2C3F71"/>
                </a:solidFill>
                <a:latin typeface="Times"/>
                <a:cs typeface="Times"/>
              </a:rPr>
              <a:t> </a:t>
            </a:r>
            <a:r>
              <a:rPr sz="1250" dirty="0">
                <a:solidFill>
                  <a:srgbClr val="2C3F71"/>
                </a:solidFill>
                <a:latin typeface="Times"/>
                <a:cs typeface="Times"/>
              </a:rPr>
              <a:t>RID </a:t>
            </a:r>
            <a:r>
              <a:rPr sz="1250" spc="-75" dirty="0">
                <a:solidFill>
                  <a:srgbClr val="2C3F71"/>
                </a:solidFill>
                <a:latin typeface="Times"/>
                <a:cs typeface="Times"/>
              </a:rPr>
              <a:t>V</a:t>
            </a:r>
            <a:r>
              <a:rPr sz="1250" spc="-5" dirty="0">
                <a:solidFill>
                  <a:srgbClr val="2C3F71"/>
                </a:solidFill>
                <a:latin typeface="Times"/>
                <a:cs typeface="Times"/>
              </a:rPr>
              <a:t>ie</a:t>
            </a:r>
            <a:r>
              <a:rPr sz="1250" dirty="0">
                <a:solidFill>
                  <a:srgbClr val="2C3F71"/>
                </a:solidFill>
                <a:latin typeface="Times"/>
                <a:cs typeface="Times"/>
              </a:rPr>
              <a:t>ws,</a:t>
            </a:r>
            <a:r>
              <a:rPr sz="1250" spc="-5" dirty="0">
                <a:solidFill>
                  <a:srgbClr val="2C3F71"/>
                </a:solidFill>
                <a:latin typeface="Times"/>
                <a:cs typeface="Times"/>
              </a:rPr>
              <a:t> </a:t>
            </a:r>
            <a:r>
              <a:rPr sz="1250" dirty="0">
                <a:solidFill>
                  <a:srgbClr val="2C3F71"/>
                </a:solidFill>
                <a:latin typeface="Times"/>
                <a:cs typeface="Times"/>
              </a:rPr>
              <a:t>16,</a:t>
            </a:r>
            <a:r>
              <a:rPr sz="1250" spc="-5" dirty="0">
                <a:solidFill>
                  <a:srgbClr val="2C3F71"/>
                </a:solidFill>
                <a:latin typeface="Times"/>
                <a:cs typeface="Times"/>
              </a:rPr>
              <a:t> </a:t>
            </a:r>
            <a:r>
              <a:rPr sz="1250" dirty="0">
                <a:solidFill>
                  <a:srgbClr val="2C3F71"/>
                </a:solidFill>
                <a:latin typeface="Times"/>
                <a:cs typeface="Times"/>
              </a:rPr>
              <a:t>1,</a:t>
            </a:r>
            <a:r>
              <a:rPr sz="1250" spc="-5" dirty="0">
                <a:solidFill>
                  <a:srgbClr val="2C3F71"/>
                </a:solidFill>
                <a:latin typeface="Times"/>
                <a:cs typeface="Times"/>
              </a:rPr>
              <a:t> </a:t>
            </a:r>
            <a:r>
              <a:rPr sz="1250" dirty="0">
                <a:solidFill>
                  <a:srgbClr val="2C3F71"/>
                </a:solidFill>
                <a:latin typeface="Times"/>
                <a:cs typeface="Times"/>
              </a:rPr>
              <a:t>12.</a:t>
            </a:r>
            <a:endParaRPr sz="1250">
              <a:latin typeface="Times"/>
              <a:cs typeface="Times"/>
            </a:endParaRPr>
          </a:p>
        </p:txBody>
      </p:sp>
      <p:sp>
        <p:nvSpPr>
          <p:cNvPr id="14" name="object 14"/>
          <p:cNvSpPr txBox="1"/>
          <p:nvPr/>
        </p:nvSpPr>
        <p:spPr>
          <a:xfrm>
            <a:off x="15298061" y="13352454"/>
            <a:ext cx="4445635" cy="556895"/>
          </a:xfrm>
          <a:prstGeom prst="rect">
            <a:avLst/>
          </a:prstGeom>
        </p:spPr>
        <p:txBody>
          <a:bodyPr vert="horz" wrap="square" lIns="0" tIns="0" rIns="0" bIns="0" rtlCol="0">
            <a:spAutoFit/>
          </a:bodyPr>
          <a:lstStyle/>
          <a:p>
            <a:pPr marL="12700" marR="5080">
              <a:lnSpc>
                <a:spcPts val="1470"/>
              </a:lnSpc>
            </a:pPr>
            <a:r>
              <a:rPr sz="1250" dirty="0">
                <a:solidFill>
                  <a:srgbClr val="2C3F71"/>
                </a:solidFill>
                <a:latin typeface="Times"/>
                <a:cs typeface="Times"/>
              </a:rPr>
              <a:t>Sw</a:t>
            </a:r>
            <a:r>
              <a:rPr sz="1250" spc="-10" dirty="0">
                <a:solidFill>
                  <a:srgbClr val="2C3F71"/>
                </a:solidFill>
                <a:latin typeface="Times"/>
                <a:cs typeface="Times"/>
              </a:rPr>
              <a:t>abe</a:t>
            </a:r>
            <a:r>
              <a:rPr sz="1250" spc="-85" dirty="0">
                <a:solidFill>
                  <a:srgbClr val="2C3F71"/>
                </a:solidFill>
                <a:latin typeface="Times"/>
                <a:cs typeface="Times"/>
              </a:rPr>
              <a:t>y</a:t>
            </a:r>
            <a:r>
              <a:rPr sz="1250" dirty="0">
                <a:solidFill>
                  <a:srgbClr val="2C3F71"/>
                </a:solidFill>
                <a:latin typeface="Times"/>
                <a:cs typeface="Times"/>
              </a:rPr>
              <a:t>,</a:t>
            </a:r>
            <a:r>
              <a:rPr sz="1250" spc="-5" dirty="0">
                <a:solidFill>
                  <a:srgbClr val="2C3F71"/>
                </a:solidFill>
                <a:latin typeface="Times"/>
                <a:cs typeface="Times"/>
              </a:rPr>
              <a:t> </a:t>
            </a:r>
            <a:r>
              <a:rPr sz="1250" spc="-10" dirty="0">
                <a:solidFill>
                  <a:srgbClr val="2C3F71"/>
                </a:solidFill>
                <a:latin typeface="Times"/>
                <a:cs typeface="Times"/>
              </a:rPr>
              <a:t>L</a:t>
            </a:r>
            <a:r>
              <a:rPr sz="1250" dirty="0">
                <a:solidFill>
                  <a:srgbClr val="2C3F71"/>
                </a:solidFill>
                <a:latin typeface="Times"/>
                <a:cs typeface="Times"/>
              </a:rPr>
              <a:t>.,</a:t>
            </a:r>
            <a:r>
              <a:rPr sz="1250" spc="-5" dirty="0">
                <a:solidFill>
                  <a:srgbClr val="2C3F71"/>
                </a:solidFill>
                <a:latin typeface="Times"/>
                <a:cs typeface="Times"/>
              </a:rPr>
              <a:t> et al</a:t>
            </a:r>
            <a:r>
              <a:rPr sz="1250" dirty="0">
                <a:solidFill>
                  <a:srgbClr val="2C3F71"/>
                </a:solidFill>
                <a:latin typeface="Times"/>
                <a:cs typeface="Times"/>
              </a:rPr>
              <a:t>.</a:t>
            </a:r>
            <a:r>
              <a:rPr sz="1250" spc="-5" dirty="0">
                <a:solidFill>
                  <a:srgbClr val="2C3F71"/>
                </a:solidFill>
                <a:latin typeface="Times"/>
                <a:cs typeface="Times"/>
              </a:rPr>
              <a:t> </a:t>
            </a:r>
            <a:r>
              <a:rPr sz="1250" dirty="0">
                <a:solidFill>
                  <a:srgbClr val="2C3F71"/>
                </a:solidFill>
                <a:latin typeface="Times"/>
                <a:cs typeface="Times"/>
              </a:rPr>
              <a:t>(2014).</a:t>
            </a:r>
            <a:r>
              <a:rPr sz="1250" spc="-70" dirty="0">
                <a:solidFill>
                  <a:srgbClr val="2C3F71"/>
                </a:solidFill>
                <a:latin typeface="Times"/>
                <a:cs typeface="Times"/>
              </a:rPr>
              <a:t> </a:t>
            </a:r>
            <a:r>
              <a:rPr sz="1250" dirty="0">
                <a:solidFill>
                  <a:srgbClr val="2C3F71"/>
                </a:solidFill>
                <a:latin typeface="Times"/>
                <a:cs typeface="Times"/>
              </a:rPr>
              <a:t>An</a:t>
            </a:r>
            <a:r>
              <a:rPr sz="1250" spc="-5" dirty="0">
                <a:solidFill>
                  <a:srgbClr val="2C3F71"/>
                </a:solidFill>
                <a:latin typeface="Times"/>
                <a:cs typeface="Times"/>
              </a:rPr>
              <a:t> </a:t>
            </a:r>
            <a:r>
              <a:rPr sz="1250" spc="-10" dirty="0">
                <a:solidFill>
                  <a:srgbClr val="2C3F71"/>
                </a:solidFill>
                <a:latin typeface="Times"/>
                <a:cs typeface="Times"/>
              </a:rPr>
              <a:t>examinati</a:t>
            </a:r>
            <a:r>
              <a:rPr sz="1250" dirty="0">
                <a:solidFill>
                  <a:srgbClr val="2C3F71"/>
                </a:solidFill>
                <a:latin typeface="Times"/>
                <a:cs typeface="Times"/>
              </a:rPr>
              <a:t>on</a:t>
            </a:r>
            <a:r>
              <a:rPr sz="1250" spc="-5" dirty="0">
                <a:solidFill>
                  <a:srgbClr val="2C3F71"/>
                </a:solidFill>
                <a:latin typeface="Times"/>
                <a:cs typeface="Times"/>
              </a:rPr>
              <a:t> </a:t>
            </a:r>
            <a:r>
              <a:rPr sz="1250" dirty="0">
                <a:solidFill>
                  <a:srgbClr val="2C3F71"/>
                </a:solidFill>
                <a:latin typeface="Times"/>
                <a:cs typeface="Times"/>
              </a:rPr>
              <a:t>of</a:t>
            </a:r>
            <a:r>
              <a:rPr sz="1250" spc="-5" dirty="0">
                <a:solidFill>
                  <a:srgbClr val="2C3F71"/>
                </a:solidFill>
                <a:latin typeface="Times"/>
                <a:cs typeface="Times"/>
              </a:rPr>
              <a:t> </a:t>
            </a:r>
            <a:r>
              <a:rPr sz="1250" spc="-10" dirty="0">
                <a:solidFill>
                  <a:srgbClr val="2C3F71"/>
                </a:solidFill>
                <a:latin typeface="Times"/>
                <a:cs typeface="Times"/>
              </a:rPr>
              <a:t>medical</a:t>
            </a:r>
            <a:r>
              <a:rPr sz="1250" spc="-5" dirty="0">
                <a:solidFill>
                  <a:srgbClr val="2C3F71"/>
                </a:solidFill>
                <a:latin typeface="Times"/>
                <a:cs typeface="Times"/>
              </a:rPr>
              <a:t> intervie</a:t>
            </a:r>
            <a:r>
              <a:rPr sz="1250" dirty="0">
                <a:solidFill>
                  <a:srgbClr val="2C3F71"/>
                </a:solidFill>
                <a:latin typeface="Times"/>
                <a:cs typeface="Times"/>
              </a:rPr>
              <a:t>w </a:t>
            </a:r>
            <a:r>
              <a:rPr sz="1250" spc="-10" dirty="0">
                <a:solidFill>
                  <a:srgbClr val="2C3F71"/>
                </a:solidFill>
                <a:latin typeface="Times"/>
                <a:cs typeface="Times"/>
              </a:rPr>
              <a:t>que</a:t>
            </a:r>
            <a:r>
              <a:rPr sz="1250" dirty="0">
                <a:solidFill>
                  <a:srgbClr val="2C3F71"/>
                </a:solidFill>
                <a:latin typeface="Times"/>
                <a:cs typeface="Times"/>
              </a:rPr>
              <a:t>s</a:t>
            </a:r>
            <a:r>
              <a:rPr sz="1250" spc="-5" dirty="0">
                <a:solidFill>
                  <a:srgbClr val="2C3F71"/>
                </a:solidFill>
                <a:latin typeface="Times"/>
                <a:cs typeface="Times"/>
              </a:rPr>
              <a:t>ti</a:t>
            </a:r>
            <a:r>
              <a:rPr sz="1250" dirty="0">
                <a:solidFill>
                  <a:srgbClr val="2C3F71"/>
                </a:solidFill>
                <a:latin typeface="Times"/>
                <a:cs typeface="Times"/>
              </a:rPr>
              <a:t>ons </a:t>
            </a:r>
            <a:r>
              <a:rPr sz="1250" spc="-10" dirty="0">
                <a:solidFill>
                  <a:srgbClr val="2C3F71"/>
                </a:solidFill>
                <a:latin typeface="Times"/>
                <a:cs typeface="Times"/>
              </a:rPr>
              <a:t>rendere</a:t>
            </a:r>
            <a:r>
              <a:rPr sz="1250" dirty="0">
                <a:solidFill>
                  <a:srgbClr val="2C3F71"/>
                </a:solidFill>
                <a:latin typeface="Times"/>
                <a:cs typeface="Times"/>
              </a:rPr>
              <a:t>d</a:t>
            </a:r>
            <a:r>
              <a:rPr sz="1250" spc="-5" dirty="0">
                <a:solidFill>
                  <a:srgbClr val="2C3F71"/>
                </a:solidFill>
                <a:latin typeface="Times"/>
                <a:cs typeface="Times"/>
              </a:rPr>
              <a:t> i</a:t>
            </a:r>
            <a:r>
              <a:rPr sz="1250" dirty="0">
                <a:solidFill>
                  <a:srgbClr val="2C3F71"/>
                </a:solidFill>
                <a:latin typeface="Times"/>
                <a:cs typeface="Times"/>
              </a:rPr>
              <a:t>n</a:t>
            </a:r>
            <a:r>
              <a:rPr sz="1250" spc="-5" dirty="0">
                <a:solidFill>
                  <a:srgbClr val="2C3F71"/>
                </a:solidFill>
                <a:latin typeface="Times"/>
                <a:cs typeface="Times"/>
              </a:rPr>
              <a:t> </a:t>
            </a:r>
            <a:r>
              <a:rPr sz="1250" spc="-10" dirty="0">
                <a:solidFill>
                  <a:srgbClr val="2C3F71"/>
                </a:solidFill>
                <a:latin typeface="Times"/>
                <a:cs typeface="Times"/>
              </a:rPr>
              <a:t>america</a:t>
            </a:r>
            <a:r>
              <a:rPr sz="1250" dirty="0">
                <a:solidFill>
                  <a:srgbClr val="2C3F71"/>
                </a:solidFill>
                <a:latin typeface="Times"/>
                <a:cs typeface="Times"/>
              </a:rPr>
              <a:t>n</a:t>
            </a:r>
            <a:r>
              <a:rPr sz="1250" spc="-5" dirty="0">
                <a:solidFill>
                  <a:srgbClr val="2C3F71"/>
                </a:solidFill>
                <a:latin typeface="Times"/>
                <a:cs typeface="Times"/>
              </a:rPr>
              <a:t> </a:t>
            </a:r>
            <a:r>
              <a:rPr sz="1250" dirty="0">
                <a:solidFill>
                  <a:srgbClr val="2C3F71"/>
                </a:solidFill>
                <a:latin typeface="Times"/>
                <a:cs typeface="Times"/>
              </a:rPr>
              <a:t>s</a:t>
            </a:r>
            <a:r>
              <a:rPr sz="1250" spc="-5" dirty="0">
                <a:solidFill>
                  <a:srgbClr val="2C3F71"/>
                </a:solidFill>
                <a:latin typeface="Times"/>
                <a:cs typeface="Times"/>
              </a:rPr>
              <a:t>i</a:t>
            </a:r>
            <a:r>
              <a:rPr sz="1250" dirty="0">
                <a:solidFill>
                  <a:srgbClr val="2C3F71"/>
                </a:solidFill>
                <a:latin typeface="Times"/>
                <a:cs typeface="Times"/>
              </a:rPr>
              <a:t>gn</a:t>
            </a:r>
            <a:r>
              <a:rPr sz="1250" spc="-5" dirty="0">
                <a:solidFill>
                  <a:srgbClr val="2C3F71"/>
                </a:solidFill>
                <a:latin typeface="Times"/>
                <a:cs typeface="Times"/>
              </a:rPr>
              <a:t> </a:t>
            </a:r>
            <a:r>
              <a:rPr sz="1250" spc="-10" dirty="0">
                <a:solidFill>
                  <a:srgbClr val="2C3F71"/>
                </a:solidFill>
                <a:latin typeface="Times"/>
                <a:cs typeface="Times"/>
              </a:rPr>
              <a:t>language</a:t>
            </a:r>
            <a:r>
              <a:rPr sz="1250" spc="-5" dirty="0">
                <a:solidFill>
                  <a:srgbClr val="2C3F71"/>
                </a:solidFill>
                <a:latin typeface="Times"/>
                <a:cs typeface="Times"/>
              </a:rPr>
              <a:t> </a:t>
            </a:r>
            <a:r>
              <a:rPr sz="1250" dirty="0">
                <a:solidFill>
                  <a:srgbClr val="2C3F71"/>
                </a:solidFill>
                <a:latin typeface="Times"/>
                <a:cs typeface="Times"/>
              </a:rPr>
              <a:t>by</a:t>
            </a:r>
            <a:r>
              <a:rPr sz="1250" spc="-5" dirty="0">
                <a:solidFill>
                  <a:srgbClr val="2C3F71"/>
                </a:solidFill>
                <a:latin typeface="Times"/>
                <a:cs typeface="Times"/>
              </a:rPr>
              <a:t> </a:t>
            </a:r>
            <a:r>
              <a:rPr sz="1250" dirty="0">
                <a:solidFill>
                  <a:srgbClr val="2C3F71"/>
                </a:solidFill>
                <a:latin typeface="Times"/>
                <a:cs typeface="Times"/>
              </a:rPr>
              <a:t>D</a:t>
            </a:r>
            <a:r>
              <a:rPr sz="1250" spc="-10" dirty="0">
                <a:solidFill>
                  <a:srgbClr val="2C3F71"/>
                </a:solidFill>
                <a:latin typeface="Times"/>
                <a:cs typeface="Times"/>
              </a:rPr>
              <a:t>ea</a:t>
            </a:r>
            <a:r>
              <a:rPr sz="1250" dirty="0">
                <a:solidFill>
                  <a:srgbClr val="2C3F71"/>
                </a:solidFill>
                <a:latin typeface="Times"/>
                <a:cs typeface="Times"/>
              </a:rPr>
              <a:t>f</a:t>
            </a:r>
            <a:r>
              <a:rPr sz="1250" spc="-5" dirty="0">
                <a:solidFill>
                  <a:srgbClr val="2C3F71"/>
                </a:solidFill>
                <a:latin typeface="Times"/>
                <a:cs typeface="Times"/>
              </a:rPr>
              <a:t> </a:t>
            </a:r>
            <a:r>
              <a:rPr sz="1250" dirty="0">
                <a:solidFill>
                  <a:srgbClr val="2C3F71"/>
                </a:solidFill>
                <a:latin typeface="Times"/>
                <a:cs typeface="Times"/>
              </a:rPr>
              <a:t>phys</a:t>
            </a:r>
            <a:r>
              <a:rPr sz="1250" spc="-5" dirty="0">
                <a:solidFill>
                  <a:srgbClr val="2C3F71"/>
                </a:solidFill>
                <a:latin typeface="Times"/>
                <a:cs typeface="Times"/>
              </a:rPr>
              <a:t>icia</a:t>
            </a:r>
            <a:r>
              <a:rPr sz="1250" dirty="0">
                <a:solidFill>
                  <a:srgbClr val="2C3F71"/>
                </a:solidFill>
                <a:latin typeface="Times"/>
                <a:cs typeface="Times"/>
              </a:rPr>
              <a:t>ns </a:t>
            </a:r>
            <a:r>
              <a:rPr sz="1250" spc="-10" dirty="0">
                <a:solidFill>
                  <a:srgbClr val="2C3F71"/>
                </a:solidFill>
                <a:latin typeface="Times"/>
                <a:cs typeface="Times"/>
              </a:rPr>
              <a:t>a</a:t>
            </a:r>
            <a:r>
              <a:rPr sz="1250" dirty="0">
                <a:solidFill>
                  <a:srgbClr val="2C3F71"/>
                </a:solidFill>
                <a:latin typeface="Times"/>
                <a:cs typeface="Times"/>
              </a:rPr>
              <a:t>nd </a:t>
            </a:r>
            <a:r>
              <a:rPr sz="1250" spc="-5" dirty="0">
                <a:solidFill>
                  <a:srgbClr val="2C3F71"/>
                </a:solidFill>
                <a:latin typeface="Times"/>
                <a:cs typeface="Times"/>
              </a:rPr>
              <a:t>interprete</a:t>
            </a:r>
            <a:r>
              <a:rPr sz="1250" dirty="0">
                <a:solidFill>
                  <a:srgbClr val="2C3F71"/>
                </a:solidFill>
                <a:latin typeface="Times"/>
                <a:cs typeface="Times"/>
              </a:rPr>
              <a:t>rs.</a:t>
            </a:r>
            <a:r>
              <a:rPr sz="1250" spc="-5" dirty="0">
                <a:solidFill>
                  <a:srgbClr val="2C3F71"/>
                </a:solidFill>
                <a:latin typeface="Times"/>
                <a:cs typeface="Times"/>
              </a:rPr>
              <a:t> </a:t>
            </a:r>
            <a:r>
              <a:rPr sz="1250" spc="-10" dirty="0">
                <a:solidFill>
                  <a:srgbClr val="2C3F71"/>
                </a:solidFill>
                <a:latin typeface="Times"/>
                <a:cs typeface="Times"/>
              </a:rPr>
              <a:t>inve</a:t>
            </a:r>
            <a:r>
              <a:rPr sz="1250" dirty="0">
                <a:solidFill>
                  <a:srgbClr val="2C3F71"/>
                </a:solidFill>
                <a:latin typeface="Times"/>
                <a:cs typeface="Times"/>
              </a:rPr>
              <a:t>s</a:t>
            </a:r>
            <a:r>
              <a:rPr sz="1250" spc="-5" dirty="0">
                <a:solidFill>
                  <a:srgbClr val="2C3F71"/>
                </a:solidFill>
                <a:latin typeface="Times"/>
                <a:cs typeface="Times"/>
              </a:rPr>
              <a:t>tigati</a:t>
            </a:r>
            <a:r>
              <a:rPr sz="1250" dirty="0">
                <a:solidFill>
                  <a:srgbClr val="2C3F71"/>
                </a:solidFill>
                <a:latin typeface="Times"/>
                <a:cs typeface="Times"/>
              </a:rPr>
              <a:t>ons </a:t>
            </a:r>
            <a:r>
              <a:rPr sz="1250" spc="-5" dirty="0">
                <a:solidFill>
                  <a:srgbClr val="2C3F71"/>
                </a:solidFill>
                <a:latin typeface="Times"/>
                <a:cs typeface="Times"/>
              </a:rPr>
              <a:t>i</a:t>
            </a:r>
            <a:r>
              <a:rPr sz="1250" dirty="0">
                <a:solidFill>
                  <a:srgbClr val="2C3F71"/>
                </a:solidFill>
                <a:latin typeface="Times"/>
                <a:cs typeface="Times"/>
              </a:rPr>
              <a:t>n</a:t>
            </a:r>
            <a:r>
              <a:rPr sz="1250" spc="-5" dirty="0">
                <a:solidFill>
                  <a:srgbClr val="2C3F71"/>
                </a:solidFill>
                <a:latin typeface="Times"/>
                <a:cs typeface="Times"/>
              </a:rPr>
              <a:t> </a:t>
            </a:r>
            <a:r>
              <a:rPr sz="1250" spc="-10" dirty="0">
                <a:solidFill>
                  <a:srgbClr val="2C3F71"/>
                </a:solidFill>
                <a:latin typeface="Times"/>
                <a:cs typeface="Times"/>
              </a:rPr>
              <a:t>healthcare</a:t>
            </a:r>
            <a:r>
              <a:rPr sz="1250" spc="-5" dirty="0">
                <a:solidFill>
                  <a:srgbClr val="2C3F71"/>
                </a:solidFill>
                <a:latin typeface="Times"/>
                <a:cs typeface="Times"/>
              </a:rPr>
              <a:t> interpreti</a:t>
            </a:r>
            <a:r>
              <a:rPr sz="1250" dirty="0">
                <a:solidFill>
                  <a:srgbClr val="2C3F71"/>
                </a:solidFill>
                <a:latin typeface="Times"/>
                <a:cs typeface="Times"/>
              </a:rPr>
              <a:t>ng,</a:t>
            </a:r>
            <a:r>
              <a:rPr sz="1250" spc="-5" dirty="0">
                <a:solidFill>
                  <a:srgbClr val="2C3F71"/>
                </a:solidFill>
                <a:latin typeface="Times"/>
                <a:cs typeface="Times"/>
              </a:rPr>
              <a:t> </a:t>
            </a:r>
            <a:r>
              <a:rPr sz="1250" dirty="0">
                <a:solidFill>
                  <a:srgbClr val="2C3F71"/>
                </a:solidFill>
                <a:latin typeface="Times"/>
                <a:cs typeface="Times"/>
              </a:rPr>
              <a:t>104-127.</a:t>
            </a:r>
            <a:endParaRPr sz="1250">
              <a:latin typeface="Times"/>
              <a:cs typeface="Times"/>
            </a:endParaRPr>
          </a:p>
        </p:txBody>
      </p:sp>
      <p:sp>
        <p:nvSpPr>
          <p:cNvPr id="13" name="object 13"/>
          <p:cNvSpPr txBox="1"/>
          <p:nvPr/>
        </p:nvSpPr>
        <p:spPr>
          <a:xfrm>
            <a:off x="15298061" y="12584589"/>
            <a:ext cx="4478655" cy="556895"/>
          </a:xfrm>
          <a:prstGeom prst="rect">
            <a:avLst/>
          </a:prstGeom>
        </p:spPr>
        <p:txBody>
          <a:bodyPr vert="horz" wrap="square" lIns="0" tIns="0" rIns="0" bIns="0" rtlCol="0">
            <a:spAutoFit/>
          </a:bodyPr>
          <a:lstStyle/>
          <a:p>
            <a:pPr marL="12700" marR="5080">
              <a:lnSpc>
                <a:spcPts val="1470"/>
              </a:lnSpc>
            </a:pPr>
            <a:r>
              <a:rPr sz="1250" dirty="0">
                <a:solidFill>
                  <a:srgbClr val="2C3F71"/>
                </a:solidFill>
                <a:latin typeface="Times"/>
                <a:cs typeface="Times"/>
              </a:rPr>
              <a:t>G</a:t>
            </a:r>
            <a:r>
              <a:rPr sz="1250" spc="-10" dirty="0">
                <a:solidFill>
                  <a:srgbClr val="2C3F71"/>
                </a:solidFill>
                <a:latin typeface="Times"/>
                <a:cs typeface="Times"/>
              </a:rPr>
              <a:t>oldbe</a:t>
            </a:r>
            <a:r>
              <a:rPr sz="1250" spc="-25" dirty="0">
                <a:solidFill>
                  <a:srgbClr val="2C3F71"/>
                </a:solidFill>
                <a:latin typeface="Times"/>
                <a:cs typeface="Times"/>
              </a:rPr>
              <a:t>r</a:t>
            </a:r>
            <a:r>
              <a:rPr sz="1250" dirty="0">
                <a:solidFill>
                  <a:srgbClr val="2C3F71"/>
                </a:solidFill>
                <a:latin typeface="Times"/>
                <a:cs typeface="Times"/>
              </a:rPr>
              <a:t>g,</a:t>
            </a:r>
            <a:r>
              <a:rPr sz="1250" spc="-5" dirty="0">
                <a:solidFill>
                  <a:srgbClr val="2C3F71"/>
                </a:solidFill>
                <a:latin typeface="Times"/>
                <a:cs typeface="Times"/>
              </a:rPr>
              <a:t> </a:t>
            </a:r>
            <a:r>
              <a:rPr sz="1250" spc="-10" dirty="0">
                <a:solidFill>
                  <a:srgbClr val="2C3F71"/>
                </a:solidFill>
                <a:latin typeface="Times"/>
                <a:cs typeface="Times"/>
              </a:rPr>
              <a:t>R.</a:t>
            </a:r>
            <a:r>
              <a:rPr sz="1250" spc="-5" dirty="0">
                <a:solidFill>
                  <a:srgbClr val="2C3F71"/>
                </a:solidFill>
                <a:latin typeface="Times"/>
                <a:cs typeface="Times"/>
              </a:rPr>
              <a:t> </a:t>
            </a:r>
            <a:r>
              <a:rPr sz="1250" dirty="0">
                <a:solidFill>
                  <a:srgbClr val="2C3F71"/>
                </a:solidFill>
                <a:latin typeface="Times"/>
                <a:cs typeface="Times"/>
              </a:rPr>
              <a:t>(2003, J</a:t>
            </a:r>
            <a:r>
              <a:rPr sz="1250" spc="-10" dirty="0">
                <a:solidFill>
                  <a:srgbClr val="2C3F71"/>
                </a:solidFill>
                <a:latin typeface="Times"/>
                <a:cs typeface="Times"/>
              </a:rPr>
              <a:t>anua</a:t>
            </a:r>
            <a:r>
              <a:rPr sz="1250" dirty="0">
                <a:solidFill>
                  <a:srgbClr val="2C3F71"/>
                </a:solidFill>
                <a:latin typeface="Times"/>
                <a:cs typeface="Times"/>
              </a:rPr>
              <a:t>ry). </a:t>
            </a:r>
            <a:r>
              <a:rPr sz="1250" spc="-10" dirty="0">
                <a:solidFill>
                  <a:srgbClr val="2C3F71"/>
                </a:solidFill>
                <a:latin typeface="Times"/>
                <a:cs typeface="Times"/>
              </a:rPr>
              <a:t>Buildi</a:t>
            </a:r>
            <a:r>
              <a:rPr sz="1250" dirty="0">
                <a:solidFill>
                  <a:srgbClr val="2C3F71"/>
                </a:solidFill>
                <a:latin typeface="Times"/>
                <a:cs typeface="Times"/>
              </a:rPr>
              <a:t>ng</a:t>
            </a:r>
            <a:r>
              <a:rPr sz="1250" spc="-5" dirty="0">
                <a:solidFill>
                  <a:srgbClr val="2C3F71"/>
                </a:solidFill>
                <a:latin typeface="Times"/>
                <a:cs typeface="Times"/>
              </a:rPr>
              <a:t> </a:t>
            </a:r>
            <a:r>
              <a:rPr sz="1250" dirty="0">
                <a:solidFill>
                  <a:srgbClr val="2C3F71"/>
                </a:solidFill>
                <a:latin typeface="Times"/>
                <a:cs typeface="Times"/>
              </a:rPr>
              <a:t>your</a:t>
            </a:r>
            <a:r>
              <a:rPr sz="1250" spc="-5" dirty="0">
                <a:solidFill>
                  <a:srgbClr val="2C3F71"/>
                </a:solidFill>
                <a:latin typeface="Times"/>
                <a:cs typeface="Times"/>
              </a:rPr>
              <a:t> </a:t>
            </a:r>
            <a:r>
              <a:rPr sz="1250" spc="-10" dirty="0">
                <a:solidFill>
                  <a:srgbClr val="2C3F71"/>
                </a:solidFill>
                <a:latin typeface="Times"/>
                <a:cs typeface="Times"/>
              </a:rPr>
              <a:t>medical</a:t>
            </a:r>
            <a:r>
              <a:rPr sz="1250" spc="-5" dirty="0">
                <a:solidFill>
                  <a:srgbClr val="2C3F71"/>
                </a:solidFill>
                <a:latin typeface="Times"/>
                <a:cs typeface="Times"/>
              </a:rPr>
              <a:t> </a:t>
            </a:r>
            <a:r>
              <a:rPr sz="1250" spc="-10" dirty="0">
                <a:solidFill>
                  <a:srgbClr val="2C3F71"/>
                </a:solidFill>
                <a:latin typeface="Times"/>
                <a:cs typeface="Times"/>
              </a:rPr>
              <a:t>vocabulary:</a:t>
            </a:r>
            <a:r>
              <a:rPr sz="1250" spc="-5" dirty="0">
                <a:solidFill>
                  <a:srgbClr val="2C3F71"/>
                </a:solidFill>
                <a:latin typeface="Times"/>
                <a:cs typeface="Times"/>
              </a:rPr>
              <a:t> </a:t>
            </a:r>
            <a:r>
              <a:rPr sz="1250" dirty="0">
                <a:solidFill>
                  <a:srgbClr val="2C3F71"/>
                </a:solidFill>
                <a:latin typeface="Times"/>
                <a:cs typeface="Times"/>
              </a:rPr>
              <a:t>S</a:t>
            </a:r>
            <a:r>
              <a:rPr sz="1250" spc="-10" dirty="0">
                <a:solidFill>
                  <a:srgbClr val="2C3F71"/>
                </a:solidFill>
                <a:latin typeface="Times"/>
                <a:cs typeface="Times"/>
              </a:rPr>
              <a:t>ome</a:t>
            </a:r>
            <a:r>
              <a:rPr sz="1250" spc="-5" dirty="0">
                <a:solidFill>
                  <a:srgbClr val="2C3F71"/>
                </a:solidFill>
                <a:latin typeface="Times"/>
                <a:cs typeface="Times"/>
              </a:rPr>
              <a:t> practical </a:t>
            </a:r>
            <a:r>
              <a:rPr sz="1250" dirty="0">
                <a:solidFill>
                  <a:srgbClr val="2C3F71"/>
                </a:solidFill>
                <a:latin typeface="Times"/>
                <a:cs typeface="Times"/>
              </a:rPr>
              <a:t>s</a:t>
            </a:r>
            <a:r>
              <a:rPr sz="1250" spc="-10" dirty="0">
                <a:solidFill>
                  <a:srgbClr val="2C3F71"/>
                </a:solidFill>
                <a:latin typeface="Times"/>
                <a:cs typeface="Times"/>
              </a:rPr>
              <a:t>ugge</a:t>
            </a:r>
            <a:r>
              <a:rPr sz="1250" dirty="0">
                <a:solidFill>
                  <a:srgbClr val="2C3F71"/>
                </a:solidFill>
                <a:latin typeface="Times"/>
                <a:cs typeface="Times"/>
              </a:rPr>
              <a:t>s</a:t>
            </a:r>
            <a:r>
              <a:rPr sz="1250" spc="-5" dirty="0">
                <a:solidFill>
                  <a:srgbClr val="2C3F71"/>
                </a:solidFill>
                <a:latin typeface="Times"/>
                <a:cs typeface="Times"/>
              </a:rPr>
              <a:t>ti</a:t>
            </a:r>
            <a:r>
              <a:rPr sz="1250" dirty="0">
                <a:solidFill>
                  <a:srgbClr val="2C3F71"/>
                </a:solidFill>
                <a:latin typeface="Times"/>
                <a:cs typeface="Times"/>
              </a:rPr>
              <a:t>ons </a:t>
            </a:r>
            <a:r>
              <a:rPr sz="1250" spc="-5" dirty="0">
                <a:solidFill>
                  <a:srgbClr val="2C3F71"/>
                </a:solidFill>
                <a:latin typeface="Times"/>
                <a:cs typeface="Times"/>
              </a:rPr>
              <a:t>that </a:t>
            </a:r>
            <a:r>
              <a:rPr sz="1250" dirty="0">
                <a:solidFill>
                  <a:srgbClr val="2C3F71"/>
                </a:solidFill>
                <a:latin typeface="Times"/>
                <a:cs typeface="Times"/>
              </a:rPr>
              <a:t>don</a:t>
            </a:r>
            <a:r>
              <a:rPr sz="1250" spc="-25" dirty="0">
                <a:solidFill>
                  <a:srgbClr val="2C3F71"/>
                </a:solidFill>
                <a:latin typeface="Times"/>
                <a:cs typeface="Times"/>
              </a:rPr>
              <a:t>’</a:t>
            </a:r>
            <a:r>
              <a:rPr sz="1250" spc="-5" dirty="0">
                <a:solidFill>
                  <a:srgbClr val="2C3F71"/>
                </a:solidFill>
                <a:latin typeface="Times"/>
                <a:cs typeface="Times"/>
              </a:rPr>
              <a:t>t </a:t>
            </a:r>
            <a:r>
              <a:rPr sz="1250" spc="-10" dirty="0">
                <a:solidFill>
                  <a:srgbClr val="2C3F71"/>
                </a:solidFill>
                <a:latin typeface="Times"/>
                <a:cs typeface="Times"/>
              </a:rPr>
              <a:t>involve</a:t>
            </a:r>
            <a:r>
              <a:rPr sz="1250" spc="-5" dirty="0">
                <a:solidFill>
                  <a:srgbClr val="2C3F71"/>
                </a:solidFill>
                <a:latin typeface="Times"/>
                <a:cs typeface="Times"/>
              </a:rPr>
              <a:t> </a:t>
            </a:r>
            <a:r>
              <a:rPr sz="1250" spc="-10" dirty="0">
                <a:solidFill>
                  <a:srgbClr val="2C3F71"/>
                </a:solidFill>
                <a:latin typeface="Times"/>
                <a:cs typeface="Times"/>
              </a:rPr>
              <a:t>goi</a:t>
            </a:r>
            <a:r>
              <a:rPr sz="1250" dirty="0">
                <a:solidFill>
                  <a:srgbClr val="2C3F71"/>
                </a:solidFill>
                <a:latin typeface="Times"/>
                <a:cs typeface="Times"/>
              </a:rPr>
              <a:t>ng</a:t>
            </a:r>
            <a:r>
              <a:rPr sz="1250" spc="-5" dirty="0">
                <a:solidFill>
                  <a:srgbClr val="2C3F71"/>
                </a:solidFill>
                <a:latin typeface="Times"/>
                <a:cs typeface="Times"/>
              </a:rPr>
              <a:t> t</a:t>
            </a:r>
            <a:r>
              <a:rPr sz="1250" dirty="0">
                <a:solidFill>
                  <a:srgbClr val="2C3F71"/>
                </a:solidFill>
                <a:latin typeface="Times"/>
                <a:cs typeface="Times"/>
              </a:rPr>
              <a:t>o</a:t>
            </a:r>
            <a:r>
              <a:rPr sz="1250" spc="-5" dirty="0">
                <a:solidFill>
                  <a:srgbClr val="2C3F71"/>
                </a:solidFill>
                <a:latin typeface="Times"/>
                <a:cs typeface="Times"/>
              </a:rPr>
              <a:t> </a:t>
            </a:r>
            <a:r>
              <a:rPr sz="1250" spc="-10" dirty="0">
                <a:solidFill>
                  <a:srgbClr val="2C3F71"/>
                </a:solidFill>
                <a:latin typeface="Times"/>
                <a:cs typeface="Times"/>
              </a:rPr>
              <a:t>medical</a:t>
            </a:r>
            <a:r>
              <a:rPr sz="1250" spc="-5" dirty="0">
                <a:solidFill>
                  <a:srgbClr val="2C3F71"/>
                </a:solidFill>
                <a:latin typeface="Times"/>
                <a:cs typeface="Times"/>
              </a:rPr>
              <a:t> </a:t>
            </a:r>
            <a:r>
              <a:rPr sz="1250" dirty="0">
                <a:solidFill>
                  <a:srgbClr val="2C3F71"/>
                </a:solidFill>
                <a:latin typeface="Times"/>
                <a:cs typeface="Times"/>
              </a:rPr>
              <a:t>s</a:t>
            </a:r>
            <a:r>
              <a:rPr sz="1250" spc="-10" dirty="0">
                <a:solidFill>
                  <a:srgbClr val="2C3F71"/>
                </a:solidFill>
                <a:latin typeface="Times"/>
                <a:cs typeface="Times"/>
              </a:rPr>
              <a:t>chool</a:t>
            </a:r>
            <a:r>
              <a:rPr sz="1250" spc="-5" dirty="0">
                <a:solidFill>
                  <a:srgbClr val="2C3F71"/>
                </a:solidFill>
                <a:latin typeface="Times"/>
                <a:cs typeface="Times"/>
              </a:rPr>
              <a:t> </a:t>
            </a:r>
            <a:r>
              <a:rPr sz="1250" dirty="0">
                <a:solidFill>
                  <a:srgbClr val="2C3F71"/>
                </a:solidFill>
                <a:latin typeface="Times"/>
                <a:cs typeface="Times"/>
              </a:rPr>
              <a:t>(s</a:t>
            </a:r>
            <a:r>
              <a:rPr sz="1250" spc="-5" dirty="0">
                <a:solidFill>
                  <a:srgbClr val="2C3F71"/>
                </a:solidFill>
                <a:latin typeface="Times"/>
                <a:cs typeface="Times"/>
              </a:rPr>
              <a:t>ort </a:t>
            </a:r>
            <a:r>
              <a:rPr sz="1250" dirty="0">
                <a:solidFill>
                  <a:srgbClr val="2C3F71"/>
                </a:solidFill>
                <a:latin typeface="Times"/>
                <a:cs typeface="Times"/>
              </a:rPr>
              <a:t>of).</a:t>
            </a:r>
            <a:r>
              <a:rPr sz="1250" spc="-5" dirty="0">
                <a:solidFill>
                  <a:srgbClr val="2C3F71"/>
                </a:solidFill>
                <a:latin typeface="Times"/>
                <a:cs typeface="Times"/>
              </a:rPr>
              <a:t> </a:t>
            </a:r>
            <a:r>
              <a:rPr sz="1250" dirty="0">
                <a:solidFill>
                  <a:srgbClr val="2C3F71"/>
                </a:solidFill>
                <a:latin typeface="Times"/>
                <a:cs typeface="Times"/>
              </a:rPr>
              <a:t>RID</a:t>
            </a:r>
            <a:r>
              <a:rPr sz="1250" spc="-25" dirty="0">
                <a:solidFill>
                  <a:srgbClr val="2C3F71"/>
                </a:solidFill>
                <a:latin typeface="Times"/>
                <a:cs typeface="Times"/>
              </a:rPr>
              <a:t> </a:t>
            </a:r>
            <a:r>
              <a:rPr sz="1250" spc="-75" dirty="0">
                <a:solidFill>
                  <a:srgbClr val="2C3F71"/>
                </a:solidFill>
                <a:latin typeface="Times"/>
                <a:cs typeface="Times"/>
              </a:rPr>
              <a:t>V</a:t>
            </a:r>
            <a:r>
              <a:rPr sz="1250" spc="-5" dirty="0">
                <a:solidFill>
                  <a:srgbClr val="2C3F71"/>
                </a:solidFill>
                <a:latin typeface="Times"/>
                <a:cs typeface="Times"/>
              </a:rPr>
              <a:t>ie</a:t>
            </a:r>
            <a:r>
              <a:rPr sz="1250" dirty="0">
                <a:solidFill>
                  <a:srgbClr val="2C3F71"/>
                </a:solidFill>
                <a:latin typeface="Times"/>
                <a:cs typeface="Times"/>
              </a:rPr>
              <a:t>ws,</a:t>
            </a:r>
            <a:r>
              <a:rPr sz="1250" spc="-5" dirty="0">
                <a:solidFill>
                  <a:srgbClr val="2C3F71"/>
                </a:solidFill>
                <a:latin typeface="Times"/>
                <a:cs typeface="Times"/>
              </a:rPr>
              <a:t> </a:t>
            </a:r>
            <a:r>
              <a:rPr sz="1250" dirty="0">
                <a:solidFill>
                  <a:srgbClr val="2C3F71"/>
                </a:solidFill>
                <a:latin typeface="Times"/>
                <a:cs typeface="Times"/>
              </a:rPr>
              <a:t>20,</a:t>
            </a:r>
            <a:r>
              <a:rPr sz="1250" spc="-5" dirty="0">
                <a:solidFill>
                  <a:srgbClr val="2C3F71"/>
                </a:solidFill>
                <a:latin typeface="Times"/>
                <a:cs typeface="Times"/>
              </a:rPr>
              <a:t> </a:t>
            </a:r>
            <a:r>
              <a:rPr sz="1250" dirty="0">
                <a:solidFill>
                  <a:srgbClr val="2C3F71"/>
                </a:solidFill>
                <a:latin typeface="Times"/>
                <a:cs typeface="Times"/>
              </a:rPr>
              <a:t>6-7.</a:t>
            </a:r>
            <a:endParaRPr sz="1250">
              <a:latin typeface="Times"/>
              <a:cs typeface="Times"/>
            </a:endParaRPr>
          </a:p>
        </p:txBody>
      </p:sp>
      <p:sp>
        <p:nvSpPr>
          <p:cNvPr id="12" name="object 12"/>
          <p:cNvSpPr txBox="1"/>
          <p:nvPr/>
        </p:nvSpPr>
        <p:spPr>
          <a:xfrm>
            <a:off x="15298061" y="12008691"/>
            <a:ext cx="3870960" cy="370840"/>
          </a:xfrm>
          <a:prstGeom prst="rect">
            <a:avLst/>
          </a:prstGeom>
        </p:spPr>
        <p:txBody>
          <a:bodyPr vert="horz" wrap="square" lIns="0" tIns="0" rIns="0" bIns="0" rtlCol="0">
            <a:spAutoFit/>
          </a:bodyPr>
          <a:lstStyle/>
          <a:p>
            <a:pPr marL="12700" marR="5080">
              <a:lnSpc>
                <a:spcPts val="1470"/>
              </a:lnSpc>
            </a:pPr>
            <a:r>
              <a:rPr sz="1250" dirty="0">
                <a:solidFill>
                  <a:srgbClr val="2C3F71"/>
                </a:solidFill>
                <a:latin typeface="Times"/>
                <a:cs typeface="Times"/>
              </a:rPr>
              <a:t>Dow</a:t>
            </a:r>
            <a:r>
              <a:rPr sz="1250" spc="-10" dirty="0">
                <a:solidFill>
                  <a:srgbClr val="2C3F71"/>
                </a:solidFill>
                <a:latin typeface="Times"/>
                <a:cs typeface="Times"/>
              </a:rPr>
              <a:t>e</a:t>
            </a:r>
            <a:r>
              <a:rPr sz="1250" spc="-50" dirty="0">
                <a:solidFill>
                  <a:srgbClr val="2C3F71"/>
                </a:solidFill>
                <a:latin typeface="Times"/>
                <a:cs typeface="Times"/>
              </a:rPr>
              <a:t>r</a:t>
            </a:r>
            <a:r>
              <a:rPr sz="1250" dirty="0">
                <a:solidFill>
                  <a:srgbClr val="2C3F71"/>
                </a:solidFill>
                <a:latin typeface="Times"/>
                <a:cs typeface="Times"/>
              </a:rPr>
              <a:t>,</a:t>
            </a:r>
            <a:r>
              <a:rPr sz="1250" spc="-5" dirty="0">
                <a:solidFill>
                  <a:srgbClr val="2C3F71"/>
                </a:solidFill>
                <a:latin typeface="Times"/>
                <a:cs typeface="Times"/>
              </a:rPr>
              <a:t> </a:t>
            </a:r>
            <a:r>
              <a:rPr sz="1250" spc="-10" dirty="0">
                <a:solidFill>
                  <a:srgbClr val="2C3F71"/>
                </a:solidFill>
                <a:latin typeface="Times"/>
                <a:cs typeface="Times"/>
              </a:rPr>
              <a:t>C.</a:t>
            </a:r>
            <a:r>
              <a:rPr sz="1250" spc="-5" dirty="0">
                <a:solidFill>
                  <a:srgbClr val="2C3F71"/>
                </a:solidFill>
                <a:latin typeface="Times"/>
                <a:cs typeface="Times"/>
              </a:rPr>
              <a:t> </a:t>
            </a:r>
            <a:r>
              <a:rPr sz="1250" dirty="0">
                <a:solidFill>
                  <a:srgbClr val="2C3F71"/>
                </a:solidFill>
                <a:latin typeface="Times"/>
                <a:cs typeface="Times"/>
              </a:rPr>
              <a:t>(2003). H</a:t>
            </a:r>
            <a:r>
              <a:rPr sz="1250" spc="-5" dirty="0">
                <a:solidFill>
                  <a:srgbClr val="2C3F71"/>
                </a:solidFill>
                <a:latin typeface="Times"/>
                <a:cs typeface="Times"/>
              </a:rPr>
              <a:t>ealt</a:t>
            </a:r>
            <a:r>
              <a:rPr sz="1250" dirty="0">
                <a:solidFill>
                  <a:srgbClr val="2C3F71"/>
                </a:solidFill>
                <a:latin typeface="Times"/>
                <a:cs typeface="Times"/>
              </a:rPr>
              <a:t>h</a:t>
            </a:r>
            <a:r>
              <a:rPr sz="1250" spc="-5" dirty="0">
                <a:solidFill>
                  <a:srgbClr val="2C3F71"/>
                </a:solidFill>
                <a:latin typeface="Times"/>
                <a:cs typeface="Times"/>
              </a:rPr>
              <a:t> </a:t>
            </a:r>
            <a:r>
              <a:rPr sz="1250" spc="-10" dirty="0">
                <a:solidFill>
                  <a:srgbClr val="2C3F71"/>
                </a:solidFill>
                <a:latin typeface="Times"/>
                <a:cs typeface="Times"/>
              </a:rPr>
              <a:t>care</a:t>
            </a:r>
            <a:r>
              <a:rPr sz="1250" spc="-5" dirty="0">
                <a:solidFill>
                  <a:srgbClr val="2C3F71"/>
                </a:solidFill>
                <a:latin typeface="Times"/>
                <a:cs typeface="Times"/>
              </a:rPr>
              <a:t> interprete</a:t>
            </a:r>
            <a:r>
              <a:rPr sz="1250" dirty="0">
                <a:solidFill>
                  <a:srgbClr val="2C3F71"/>
                </a:solidFill>
                <a:latin typeface="Times"/>
                <a:cs typeface="Times"/>
              </a:rPr>
              <a:t>rs </a:t>
            </a:r>
            <a:r>
              <a:rPr sz="1250" spc="-5" dirty="0">
                <a:solidFill>
                  <a:srgbClr val="2C3F71"/>
                </a:solidFill>
                <a:latin typeface="Times"/>
                <a:cs typeface="Times"/>
              </a:rPr>
              <a:t>i</a:t>
            </a:r>
            <a:r>
              <a:rPr sz="1250" dirty="0">
                <a:solidFill>
                  <a:srgbClr val="2C3F71"/>
                </a:solidFill>
                <a:latin typeface="Times"/>
                <a:cs typeface="Times"/>
              </a:rPr>
              <a:t>n</a:t>
            </a:r>
            <a:r>
              <a:rPr sz="1250" spc="-5" dirty="0">
                <a:solidFill>
                  <a:srgbClr val="2C3F71"/>
                </a:solidFill>
                <a:latin typeface="Times"/>
                <a:cs typeface="Times"/>
              </a:rPr>
              <a:t> California</a:t>
            </a:r>
            <a:r>
              <a:rPr sz="1250" dirty="0">
                <a:solidFill>
                  <a:srgbClr val="2C3F71"/>
                </a:solidFill>
                <a:latin typeface="Times"/>
                <a:cs typeface="Times"/>
              </a:rPr>
              <a:t>.</a:t>
            </a:r>
            <a:r>
              <a:rPr sz="1250" spc="-5" dirty="0">
                <a:solidFill>
                  <a:srgbClr val="2C3F71"/>
                </a:solidFill>
                <a:latin typeface="Times"/>
                <a:cs typeface="Times"/>
              </a:rPr>
              <a:t> </a:t>
            </a:r>
            <a:r>
              <a:rPr sz="1250" dirty="0">
                <a:solidFill>
                  <a:srgbClr val="2C3F71"/>
                </a:solidFill>
                <a:latin typeface="Times"/>
                <a:cs typeface="Times"/>
              </a:rPr>
              <a:t>S</a:t>
            </a:r>
            <a:r>
              <a:rPr sz="1250" spc="-10" dirty="0">
                <a:solidFill>
                  <a:srgbClr val="2C3F71"/>
                </a:solidFill>
                <a:latin typeface="Times"/>
                <a:cs typeface="Times"/>
              </a:rPr>
              <a:t>a</a:t>
            </a:r>
            <a:r>
              <a:rPr sz="1250" dirty="0">
                <a:solidFill>
                  <a:srgbClr val="2C3F71"/>
                </a:solidFill>
                <a:latin typeface="Times"/>
                <a:cs typeface="Times"/>
              </a:rPr>
              <a:t>n F</a:t>
            </a:r>
            <a:r>
              <a:rPr sz="1250" spc="-5" dirty="0">
                <a:solidFill>
                  <a:srgbClr val="2C3F71"/>
                </a:solidFill>
                <a:latin typeface="Times"/>
                <a:cs typeface="Times"/>
              </a:rPr>
              <a:t>ra</a:t>
            </a:r>
            <a:r>
              <a:rPr sz="1250" dirty="0">
                <a:solidFill>
                  <a:srgbClr val="2C3F71"/>
                </a:solidFill>
                <a:latin typeface="Times"/>
                <a:cs typeface="Times"/>
              </a:rPr>
              <a:t>ns</a:t>
            </a:r>
            <a:r>
              <a:rPr sz="1250" spc="-5" dirty="0">
                <a:solidFill>
                  <a:srgbClr val="2C3F71"/>
                </a:solidFill>
                <a:latin typeface="Times"/>
                <a:cs typeface="Times"/>
              </a:rPr>
              <a:t>i</a:t>
            </a:r>
            <a:r>
              <a:rPr sz="1250" dirty="0">
                <a:solidFill>
                  <a:srgbClr val="2C3F71"/>
                </a:solidFill>
                <a:latin typeface="Times"/>
                <a:cs typeface="Times"/>
              </a:rPr>
              <a:t>s</a:t>
            </a:r>
            <a:r>
              <a:rPr sz="1250" spc="-5" dirty="0">
                <a:solidFill>
                  <a:srgbClr val="2C3F71"/>
                </a:solidFill>
                <a:latin typeface="Times"/>
                <a:cs typeface="Times"/>
              </a:rPr>
              <a:t>co: </a:t>
            </a:r>
            <a:r>
              <a:rPr sz="1250" dirty="0">
                <a:solidFill>
                  <a:srgbClr val="2C3F71"/>
                </a:solidFill>
                <a:latin typeface="Times"/>
                <a:cs typeface="Times"/>
              </a:rPr>
              <a:t>UCSF </a:t>
            </a:r>
            <a:r>
              <a:rPr sz="1250" spc="-10" dirty="0">
                <a:solidFill>
                  <a:srgbClr val="2C3F71"/>
                </a:solidFill>
                <a:latin typeface="Times"/>
                <a:cs typeface="Times"/>
              </a:rPr>
              <a:t>Cente</a:t>
            </a:r>
            <a:r>
              <a:rPr sz="1250" dirty="0">
                <a:solidFill>
                  <a:srgbClr val="2C3F71"/>
                </a:solidFill>
                <a:latin typeface="Times"/>
                <a:cs typeface="Times"/>
              </a:rPr>
              <a:t>r</a:t>
            </a:r>
            <a:r>
              <a:rPr sz="1250" spc="-5" dirty="0">
                <a:solidFill>
                  <a:srgbClr val="2C3F71"/>
                </a:solidFill>
                <a:latin typeface="Times"/>
                <a:cs typeface="Times"/>
              </a:rPr>
              <a:t> </a:t>
            </a:r>
            <a:r>
              <a:rPr sz="1250" dirty="0">
                <a:solidFill>
                  <a:srgbClr val="2C3F71"/>
                </a:solidFill>
                <a:latin typeface="Times"/>
                <a:cs typeface="Times"/>
              </a:rPr>
              <a:t>for </a:t>
            </a:r>
            <a:r>
              <a:rPr sz="1250" spc="-5" dirty="0">
                <a:solidFill>
                  <a:srgbClr val="2C3F71"/>
                </a:solidFill>
                <a:latin typeface="Times"/>
                <a:cs typeface="Times"/>
              </a:rPr>
              <a:t>the </a:t>
            </a:r>
            <a:r>
              <a:rPr sz="1250" dirty="0">
                <a:solidFill>
                  <a:srgbClr val="2C3F71"/>
                </a:solidFill>
                <a:latin typeface="Times"/>
                <a:cs typeface="Times"/>
              </a:rPr>
              <a:t>H</a:t>
            </a:r>
            <a:r>
              <a:rPr sz="1250" spc="-5" dirty="0">
                <a:solidFill>
                  <a:srgbClr val="2C3F71"/>
                </a:solidFill>
                <a:latin typeface="Times"/>
                <a:cs typeface="Times"/>
              </a:rPr>
              <a:t>ealt</a:t>
            </a:r>
            <a:r>
              <a:rPr sz="1250" dirty="0">
                <a:solidFill>
                  <a:srgbClr val="2C3F71"/>
                </a:solidFill>
                <a:latin typeface="Times"/>
                <a:cs typeface="Times"/>
              </a:rPr>
              <a:t>h</a:t>
            </a:r>
            <a:r>
              <a:rPr sz="1250" spc="-5" dirty="0">
                <a:solidFill>
                  <a:srgbClr val="2C3F71"/>
                </a:solidFill>
                <a:latin typeface="Times"/>
                <a:cs typeface="Times"/>
              </a:rPr>
              <a:t> </a:t>
            </a:r>
            <a:r>
              <a:rPr sz="1250" dirty="0">
                <a:solidFill>
                  <a:srgbClr val="2C3F71"/>
                </a:solidFill>
                <a:latin typeface="Times"/>
                <a:cs typeface="Times"/>
              </a:rPr>
              <a:t>P</a:t>
            </a:r>
            <a:r>
              <a:rPr sz="1250" spc="-5" dirty="0">
                <a:solidFill>
                  <a:srgbClr val="2C3F71"/>
                </a:solidFill>
                <a:latin typeface="Times"/>
                <a:cs typeface="Times"/>
              </a:rPr>
              <a:t>rofe</a:t>
            </a:r>
            <a:r>
              <a:rPr sz="1250" dirty="0">
                <a:solidFill>
                  <a:srgbClr val="2C3F71"/>
                </a:solidFill>
                <a:latin typeface="Times"/>
                <a:cs typeface="Times"/>
              </a:rPr>
              <a:t>ss</a:t>
            </a:r>
            <a:r>
              <a:rPr sz="1250" spc="-5" dirty="0">
                <a:solidFill>
                  <a:srgbClr val="2C3F71"/>
                </a:solidFill>
                <a:latin typeface="Times"/>
                <a:cs typeface="Times"/>
              </a:rPr>
              <a:t>ional</a:t>
            </a:r>
            <a:r>
              <a:rPr sz="1250" dirty="0">
                <a:solidFill>
                  <a:srgbClr val="2C3F71"/>
                </a:solidFill>
                <a:latin typeface="Times"/>
                <a:cs typeface="Times"/>
              </a:rPr>
              <a:t>s.</a:t>
            </a:r>
            <a:endParaRPr sz="1250">
              <a:latin typeface="Times"/>
              <a:cs typeface="Times"/>
            </a:endParaRPr>
          </a:p>
        </p:txBody>
      </p:sp>
      <p:sp>
        <p:nvSpPr>
          <p:cNvPr id="11" name="object 11"/>
          <p:cNvSpPr txBox="1"/>
          <p:nvPr/>
        </p:nvSpPr>
        <p:spPr>
          <a:xfrm>
            <a:off x="15298061" y="11426975"/>
            <a:ext cx="4271010" cy="370840"/>
          </a:xfrm>
          <a:prstGeom prst="rect">
            <a:avLst/>
          </a:prstGeom>
        </p:spPr>
        <p:txBody>
          <a:bodyPr vert="horz" wrap="square" lIns="0" tIns="0" rIns="0" bIns="0" rtlCol="0">
            <a:spAutoFit/>
          </a:bodyPr>
          <a:lstStyle/>
          <a:p>
            <a:pPr marL="12700" marR="5080">
              <a:lnSpc>
                <a:spcPts val="1470"/>
              </a:lnSpc>
            </a:pPr>
            <a:r>
              <a:rPr sz="1250" spc="-10" dirty="0">
                <a:solidFill>
                  <a:srgbClr val="2C3F71"/>
                </a:solidFill>
                <a:latin typeface="Times"/>
                <a:cs typeface="Times"/>
              </a:rPr>
              <a:t>deVleming,</a:t>
            </a:r>
            <a:r>
              <a:rPr sz="1250" spc="-5" dirty="0">
                <a:solidFill>
                  <a:srgbClr val="2C3F71"/>
                </a:solidFill>
                <a:latin typeface="Times"/>
                <a:cs typeface="Times"/>
              </a:rPr>
              <a:t> </a:t>
            </a:r>
            <a:r>
              <a:rPr sz="1250" spc="-10" dirty="0">
                <a:solidFill>
                  <a:srgbClr val="2C3F71"/>
                </a:solidFill>
                <a:latin typeface="Times"/>
                <a:cs typeface="Times"/>
              </a:rPr>
              <a:t>R.</a:t>
            </a:r>
            <a:r>
              <a:rPr sz="1250" spc="-5" dirty="0">
                <a:solidFill>
                  <a:srgbClr val="2C3F71"/>
                </a:solidFill>
                <a:latin typeface="Times"/>
                <a:cs typeface="Times"/>
              </a:rPr>
              <a:t> </a:t>
            </a:r>
            <a:r>
              <a:rPr sz="1250" dirty="0">
                <a:solidFill>
                  <a:srgbClr val="2C3F71"/>
                </a:solidFill>
                <a:latin typeface="Times"/>
                <a:cs typeface="Times"/>
              </a:rPr>
              <a:t>(1999, M</a:t>
            </a:r>
            <a:r>
              <a:rPr sz="1250" spc="-5" dirty="0">
                <a:solidFill>
                  <a:srgbClr val="2C3F71"/>
                </a:solidFill>
                <a:latin typeface="Times"/>
                <a:cs typeface="Times"/>
              </a:rPr>
              <a:t>arc</a:t>
            </a:r>
            <a:r>
              <a:rPr sz="1250" dirty="0">
                <a:solidFill>
                  <a:srgbClr val="2C3F71"/>
                </a:solidFill>
                <a:latin typeface="Times"/>
                <a:cs typeface="Times"/>
              </a:rPr>
              <a:t>h).</a:t>
            </a:r>
            <a:r>
              <a:rPr sz="1250" spc="-25" dirty="0">
                <a:solidFill>
                  <a:srgbClr val="2C3F71"/>
                </a:solidFill>
                <a:latin typeface="Times"/>
                <a:cs typeface="Times"/>
              </a:rPr>
              <a:t> </a:t>
            </a:r>
            <a:r>
              <a:rPr sz="1250" spc="-10" dirty="0">
                <a:solidFill>
                  <a:srgbClr val="2C3F71"/>
                </a:solidFill>
                <a:latin typeface="Times"/>
                <a:cs typeface="Times"/>
              </a:rPr>
              <a:t>The</a:t>
            </a:r>
            <a:r>
              <a:rPr sz="1250" spc="-5" dirty="0">
                <a:solidFill>
                  <a:srgbClr val="2C3F71"/>
                </a:solidFill>
                <a:latin typeface="Times"/>
                <a:cs typeface="Times"/>
              </a:rPr>
              <a:t> </a:t>
            </a:r>
            <a:r>
              <a:rPr sz="1250" spc="-10" dirty="0">
                <a:solidFill>
                  <a:srgbClr val="2C3F71"/>
                </a:solidFill>
                <a:latin typeface="Times"/>
                <a:cs typeface="Times"/>
              </a:rPr>
              <a:t>medical</a:t>
            </a:r>
            <a:r>
              <a:rPr sz="1250" spc="-5" dirty="0">
                <a:solidFill>
                  <a:srgbClr val="2C3F71"/>
                </a:solidFill>
                <a:latin typeface="Times"/>
                <a:cs typeface="Times"/>
              </a:rPr>
              <a:t> interpreter:</a:t>
            </a:r>
            <a:r>
              <a:rPr sz="1250" spc="-70" dirty="0">
                <a:solidFill>
                  <a:srgbClr val="2C3F71"/>
                </a:solidFill>
                <a:latin typeface="Times"/>
                <a:cs typeface="Times"/>
              </a:rPr>
              <a:t> </a:t>
            </a:r>
            <a:r>
              <a:rPr sz="1250" dirty="0">
                <a:solidFill>
                  <a:srgbClr val="2C3F71"/>
                </a:solidFill>
                <a:latin typeface="Times"/>
                <a:cs typeface="Times"/>
              </a:rPr>
              <a:t>An</a:t>
            </a:r>
            <a:r>
              <a:rPr sz="1250" spc="-5" dirty="0">
                <a:solidFill>
                  <a:srgbClr val="2C3F71"/>
                </a:solidFill>
                <a:latin typeface="Times"/>
                <a:cs typeface="Times"/>
              </a:rPr>
              <a:t> integral part </a:t>
            </a:r>
            <a:r>
              <a:rPr sz="1250" dirty="0">
                <a:solidFill>
                  <a:srgbClr val="2C3F71"/>
                </a:solidFill>
                <a:latin typeface="Times"/>
                <a:cs typeface="Times"/>
              </a:rPr>
              <a:t>of</a:t>
            </a:r>
            <a:r>
              <a:rPr sz="1250" spc="-5" dirty="0">
                <a:solidFill>
                  <a:srgbClr val="2C3F71"/>
                </a:solidFill>
                <a:latin typeface="Times"/>
                <a:cs typeface="Times"/>
              </a:rPr>
              <a:t> the healt</a:t>
            </a:r>
            <a:r>
              <a:rPr sz="1250" dirty="0">
                <a:solidFill>
                  <a:srgbClr val="2C3F71"/>
                </a:solidFill>
                <a:latin typeface="Times"/>
                <a:cs typeface="Times"/>
              </a:rPr>
              <a:t>h</a:t>
            </a:r>
            <a:r>
              <a:rPr sz="1250" spc="-5" dirty="0">
                <a:solidFill>
                  <a:srgbClr val="2C3F71"/>
                </a:solidFill>
                <a:latin typeface="Times"/>
                <a:cs typeface="Times"/>
              </a:rPr>
              <a:t> </a:t>
            </a:r>
            <a:r>
              <a:rPr sz="1250" spc="-10" dirty="0">
                <a:solidFill>
                  <a:srgbClr val="2C3F71"/>
                </a:solidFill>
                <a:latin typeface="Times"/>
                <a:cs typeface="Times"/>
              </a:rPr>
              <a:t>care</a:t>
            </a:r>
            <a:r>
              <a:rPr sz="1250" spc="-5" dirty="0">
                <a:solidFill>
                  <a:srgbClr val="2C3F71"/>
                </a:solidFill>
                <a:latin typeface="Times"/>
                <a:cs typeface="Times"/>
              </a:rPr>
              <a:t> </a:t>
            </a:r>
            <a:r>
              <a:rPr sz="1250" spc="-10" dirty="0">
                <a:solidFill>
                  <a:srgbClr val="2C3F71"/>
                </a:solidFill>
                <a:latin typeface="Times"/>
                <a:cs typeface="Times"/>
              </a:rPr>
              <a:t>team</a:t>
            </a:r>
            <a:r>
              <a:rPr sz="1250" dirty="0">
                <a:solidFill>
                  <a:srgbClr val="2C3F71"/>
                </a:solidFill>
                <a:latin typeface="Times"/>
                <a:cs typeface="Times"/>
              </a:rPr>
              <a:t>.</a:t>
            </a:r>
            <a:r>
              <a:rPr sz="1250" spc="-5" dirty="0">
                <a:solidFill>
                  <a:srgbClr val="2C3F71"/>
                </a:solidFill>
                <a:latin typeface="Times"/>
                <a:cs typeface="Times"/>
              </a:rPr>
              <a:t> </a:t>
            </a:r>
            <a:r>
              <a:rPr sz="1250" dirty="0">
                <a:solidFill>
                  <a:srgbClr val="2C3F71"/>
                </a:solidFill>
                <a:latin typeface="Times"/>
                <a:cs typeface="Times"/>
              </a:rPr>
              <a:t>RID</a:t>
            </a:r>
            <a:r>
              <a:rPr sz="1250" spc="-25" dirty="0">
                <a:solidFill>
                  <a:srgbClr val="2C3F71"/>
                </a:solidFill>
                <a:latin typeface="Times"/>
                <a:cs typeface="Times"/>
              </a:rPr>
              <a:t> </a:t>
            </a:r>
            <a:r>
              <a:rPr sz="1250" spc="-75" dirty="0">
                <a:solidFill>
                  <a:srgbClr val="2C3F71"/>
                </a:solidFill>
                <a:latin typeface="Times"/>
                <a:cs typeface="Times"/>
              </a:rPr>
              <a:t>V</a:t>
            </a:r>
            <a:r>
              <a:rPr sz="1250" spc="-5" dirty="0">
                <a:solidFill>
                  <a:srgbClr val="2C3F71"/>
                </a:solidFill>
                <a:latin typeface="Times"/>
                <a:cs typeface="Times"/>
              </a:rPr>
              <a:t>ie</a:t>
            </a:r>
            <a:r>
              <a:rPr sz="1250" dirty="0">
                <a:solidFill>
                  <a:srgbClr val="2C3F71"/>
                </a:solidFill>
                <a:latin typeface="Times"/>
                <a:cs typeface="Times"/>
              </a:rPr>
              <a:t>ws,</a:t>
            </a:r>
            <a:r>
              <a:rPr sz="1250" spc="-5" dirty="0">
                <a:solidFill>
                  <a:srgbClr val="2C3F71"/>
                </a:solidFill>
                <a:latin typeface="Times"/>
                <a:cs typeface="Times"/>
              </a:rPr>
              <a:t> </a:t>
            </a:r>
            <a:r>
              <a:rPr sz="1250" dirty="0">
                <a:solidFill>
                  <a:srgbClr val="2C3F71"/>
                </a:solidFill>
                <a:latin typeface="Times"/>
                <a:cs typeface="Times"/>
              </a:rPr>
              <a:t>16,</a:t>
            </a:r>
            <a:r>
              <a:rPr sz="1250" spc="-5" dirty="0">
                <a:solidFill>
                  <a:srgbClr val="2C3F71"/>
                </a:solidFill>
                <a:latin typeface="Times"/>
                <a:cs typeface="Times"/>
              </a:rPr>
              <a:t> </a:t>
            </a:r>
            <a:r>
              <a:rPr sz="1250" dirty="0">
                <a:solidFill>
                  <a:srgbClr val="2C3F71"/>
                </a:solidFill>
                <a:latin typeface="Times"/>
                <a:cs typeface="Times"/>
              </a:rPr>
              <a:t>14-15.</a:t>
            </a:r>
            <a:endParaRPr sz="1250">
              <a:latin typeface="Times"/>
              <a:cs typeface="Times"/>
            </a:endParaRPr>
          </a:p>
        </p:txBody>
      </p:sp>
      <p:sp>
        <p:nvSpPr>
          <p:cNvPr id="10" name="object 10"/>
          <p:cNvSpPr txBox="1"/>
          <p:nvPr/>
        </p:nvSpPr>
        <p:spPr>
          <a:xfrm>
            <a:off x="15298061" y="10845258"/>
            <a:ext cx="4318000" cy="370840"/>
          </a:xfrm>
          <a:prstGeom prst="rect">
            <a:avLst/>
          </a:prstGeom>
        </p:spPr>
        <p:txBody>
          <a:bodyPr vert="horz" wrap="square" lIns="0" tIns="0" rIns="0" bIns="0" rtlCol="0">
            <a:spAutoFit/>
          </a:bodyPr>
          <a:lstStyle/>
          <a:p>
            <a:pPr marL="12700" marR="5080">
              <a:lnSpc>
                <a:spcPts val="1470"/>
              </a:lnSpc>
            </a:pPr>
            <a:r>
              <a:rPr sz="1250" dirty="0">
                <a:solidFill>
                  <a:srgbClr val="2C3F71"/>
                </a:solidFill>
                <a:latin typeface="Times"/>
                <a:cs typeface="Times"/>
              </a:rPr>
              <a:t>D</a:t>
            </a:r>
            <a:r>
              <a:rPr sz="1250" spc="-10" dirty="0">
                <a:solidFill>
                  <a:srgbClr val="2C3F71"/>
                </a:solidFill>
                <a:latin typeface="Times"/>
                <a:cs typeface="Times"/>
              </a:rPr>
              <a:t>ean,</a:t>
            </a:r>
            <a:r>
              <a:rPr sz="1250" spc="-5" dirty="0">
                <a:solidFill>
                  <a:srgbClr val="2C3F71"/>
                </a:solidFill>
                <a:latin typeface="Times"/>
                <a:cs typeface="Times"/>
              </a:rPr>
              <a:t> </a:t>
            </a:r>
            <a:r>
              <a:rPr sz="1250" spc="-10" dirty="0">
                <a:solidFill>
                  <a:srgbClr val="2C3F71"/>
                </a:solidFill>
                <a:latin typeface="Times"/>
                <a:cs typeface="Times"/>
              </a:rPr>
              <a:t>R.</a:t>
            </a:r>
            <a:r>
              <a:rPr sz="1250" spc="-5" dirty="0">
                <a:solidFill>
                  <a:srgbClr val="2C3F71"/>
                </a:solidFill>
                <a:latin typeface="Times"/>
                <a:cs typeface="Times"/>
              </a:rPr>
              <a:t> </a:t>
            </a:r>
            <a:r>
              <a:rPr sz="1250" dirty="0">
                <a:solidFill>
                  <a:srgbClr val="2C3F71"/>
                </a:solidFill>
                <a:latin typeface="Times"/>
                <a:cs typeface="Times"/>
              </a:rPr>
              <a:t>K.,</a:t>
            </a:r>
            <a:r>
              <a:rPr sz="1250" spc="-5" dirty="0">
                <a:solidFill>
                  <a:srgbClr val="2C3F71"/>
                </a:solidFill>
                <a:latin typeface="Times"/>
                <a:cs typeface="Times"/>
              </a:rPr>
              <a:t> et al</a:t>
            </a:r>
            <a:r>
              <a:rPr sz="1250" dirty="0">
                <a:solidFill>
                  <a:srgbClr val="2C3F71"/>
                </a:solidFill>
                <a:latin typeface="Times"/>
                <a:cs typeface="Times"/>
              </a:rPr>
              <a:t>,</a:t>
            </a:r>
            <a:r>
              <a:rPr sz="1250" spc="-5" dirty="0">
                <a:solidFill>
                  <a:srgbClr val="2C3F71"/>
                </a:solidFill>
                <a:latin typeface="Times"/>
                <a:cs typeface="Times"/>
              </a:rPr>
              <a:t> </a:t>
            </a:r>
            <a:r>
              <a:rPr sz="1250" dirty="0">
                <a:solidFill>
                  <a:srgbClr val="2C3F71"/>
                </a:solidFill>
                <a:latin typeface="Times"/>
                <a:cs typeface="Times"/>
              </a:rPr>
              <a:t>(2003).</a:t>
            </a:r>
            <a:r>
              <a:rPr sz="1250" spc="-25" dirty="0">
                <a:solidFill>
                  <a:srgbClr val="2C3F71"/>
                </a:solidFill>
                <a:latin typeface="Times"/>
                <a:cs typeface="Times"/>
              </a:rPr>
              <a:t> </a:t>
            </a:r>
            <a:r>
              <a:rPr sz="1250" spc="-55" dirty="0">
                <a:solidFill>
                  <a:srgbClr val="2C3F71"/>
                </a:solidFill>
                <a:latin typeface="Times"/>
                <a:cs typeface="Times"/>
              </a:rPr>
              <a:t>T</a:t>
            </a:r>
            <a:r>
              <a:rPr sz="1250" spc="-5" dirty="0">
                <a:solidFill>
                  <a:srgbClr val="2C3F71"/>
                </a:solidFill>
                <a:latin typeface="Times"/>
                <a:cs typeface="Times"/>
              </a:rPr>
              <a:t>raini</a:t>
            </a:r>
            <a:r>
              <a:rPr sz="1250" dirty="0">
                <a:solidFill>
                  <a:srgbClr val="2C3F71"/>
                </a:solidFill>
                <a:latin typeface="Times"/>
                <a:cs typeface="Times"/>
              </a:rPr>
              <a:t>ng</a:t>
            </a:r>
            <a:r>
              <a:rPr sz="1250" spc="-5" dirty="0">
                <a:solidFill>
                  <a:srgbClr val="2C3F71"/>
                </a:solidFill>
                <a:latin typeface="Times"/>
                <a:cs typeface="Times"/>
              </a:rPr>
              <a:t> </a:t>
            </a:r>
            <a:r>
              <a:rPr sz="1250" spc="-10" dirty="0">
                <a:solidFill>
                  <a:srgbClr val="2C3F71"/>
                </a:solidFill>
                <a:latin typeface="Times"/>
                <a:cs typeface="Times"/>
              </a:rPr>
              <a:t>medicall</a:t>
            </a:r>
            <a:r>
              <a:rPr sz="1250" dirty="0">
                <a:solidFill>
                  <a:srgbClr val="2C3F71"/>
                </a:solidFill>
                <a:latin typeface="Times"/>
                <a:cs typeface="Times"/>
              </a:rPr>
              <a:t>y</a:t>
            </a:r>
            <a:r>
              <a:rPr sz="1250" spc="-5" dirty="0">
                <a:solidFill>
                  <a:srgbClr val="2C3F71"/>
                </a:solidFill>
                <a:latin typeface="Times"/>
                <a:cs typeface="Times"/>
              </a:rPr>
              <a:t> qualifie</a:t>
            </a:r>
            <a:r>
              <a:rPr sz="1250" dirty="0">
                <a:solidFill>
                  <a:srgbClr val="2C3F71"/>
                </a:solidFill>
                <a:latin typeface="Times"/>
                <a:cs typeface="Times"/>
              </a:rPr>
              <a:t>d</a:t>
            </a:r>
            <a:r>
              <a:rPr sz="1250" spc="-5" dirty="0">
                <a:solidFill>
                  <a:srgbClr val="2C3F71"/>
                </a:solidFill>
                <a:latin typeface="Times"/>
                <a:cs typeface="Times"/>
              </a:rPr>
              <a:t> interprete</a:t>
            </a:r>
            <a:r>
              <a:rPr sz="1250" dirty="0">
                <a:solidFill>
                  <a:srgbClr val="2C3F71"/>
                </a:solidFill>
                <a:latin typeface="Times"/>
                <a:cs typeface="Times"/>
              </a:rPr>
              <a:t>rs. RID</a:t>
            </a:r>
            <a:r>
              <a:rPr sz="1250" spc="-25" dirty="0">
                <a:solidFill>
                  <a:srgbClr val="2C3F71"/>
                </a:solidFill>
                <a:latin typeface="Times"/>
                <a:cs typeface="Times"/>
              </a:rPr>
              <a:t> </a:t>
            </a:r>
            <a:r>
              <a:rPr sz="1250" spc="-75" dirty="0">
                <a:solidFill>
                  <a:srgbClr val="2C3F71"/>
                </a:solidFill>
                <a:latin typeface="Times"/>
                <a:cs typeface="Times"/>
              </a:rPr>
              <a:t>V</a:t>
            </a:r>
            <a:r>
              <a:rPr sz="1250" spc="-5" dirty="0">
                <a:solidFill>
                  <a:srgbClr val="2C3F71"/>
                </a:solidFill>
                <a:latin typeface="Times"/>
                <a:cs typeface="Times"/>
              </a:rPr>
              <a:t>ie</a:t>
            </a:r>
            <a:r>
              <a:rPr sz="1250" dirty="0">
                <a:solidFill>
                  <a:srgbClr val="2C3F71"/>
                </a:solidFill>
                <a:latin typeface="Times"/>
                <a:cs typeface="Times"/>
              </a:rPr>
              <a:t>ws,20,2.</a:t>
            </a:r>
            <a:endParaRPr sz="1250">
              <a:latin typeface="Times"/>
              <a:cs typeface="Times"/>
            </a:endParaRPr>
          </a:p>
        </p:txBody>
      </p:sp>
      <p:sp>
        <p:nvSpPr>
          <p:cNvPr id="9" name="object 9"/>
          <p:cNvSpPr txBox="1"/>
          <p:nvPr/>
        </p:nvSpPr>
        <p:spPr>
          <a:xfrm>
            <a:off x="15338781" y="6495477"/>
            <a:ext cx="4372610" cy="4095750"/>
          </a:xfrm>
          <a:prstGeom prst="rect">
            <a:avLst/>
          </a:prstGeom>
        </p:spPr>
        <p:txBody>
          <a:bodyPr vert="horz" wrap="square" lIns="0" tIns="0" rIns="0" bIns="0" rtlCol="0">
            <a:spAutoFit/>
          </a:bodyPr>
          <a:lstStyle/>
          <a:p>
            <a:pPr marL="12700" marR="122555">
              <a:lnSpc>
                <a:spcPts val="2380"/>
              </a:lnSpc>
            </a:pPr>
            <a:r>
              <a:rPr sz="2050" dirty="0">
                <a:solidFill>
                  <a:srgbClr val="2C3F71"/>
                </a:solidFill>
                <a:latin typeface="Times"/>
                <a:cs typeface="Times"/>
              </a:rPr>
              <a:t>This study indicates that by far the most pr</a:t>
            </a:r>
            <a:r>
              <a:rPr sz="2050" spc="-5" dirty="0">
                <a:solidFill>
                  <a:srgbClr val="2C3F71"/>
                </a:solidFill>
                <a:latin typeface="Times"/>
                <a:cs typeface="Times"/>
              </a:rPr>
              <a:t>e</a:t>
            </a:r>
            <a:r>
              <a:rPr sz="2050" dirty="0">
                <a:solidFill>
                  <a:srgbClr val="2C3F71"/>
                </a:solidFill>
                <a:latin typeface="Times"/>
                <a:cs typeface="Times"/>
              </a:rPr>
              <a:t>valent strategy for complex medical terms interpreted from</a:t>
            </a:r>
            <a:r>
              <a:rPr sz="2050" spc="-114" dirty="0">
                <a:solidFill>
                  <a:srgbClr val="2C3F71"/>
                </a:solidFill>
                <a:latin typeface="Times"/>
                <a:cs typeface="Times"/>
              </a:rPr>
              <a:t> </a:t>
            </a:r>
            <a:r>
              <a:rPr sz="2050" dirty="0">
                <a:solidFill>
                  <a:srgbClr val="2C3F71"/>
                </a:solidFill>
                <a:latin typeface="Times"/>
                <a:cs typeface="Times"/>
              </a:rPr>
              <a:t>ASL</a:t>
            </a:r>
            <a:r>
              <a:rPr sz="2050" spc="-75" dirty="0">
                <a:solidFill>
                  <a:srgbClr val="2C3F71"/>
                </a:solidFill>
                <a:latin typeface="Times"/>
                <a:cs typeface="Times"/>
              </a:rPr>
              <a:t> </a:t>
            </a:r>
            <a:r>
              <a:rPr sz="2050" dirty="0">
                <a:solidFill>
                  <a:srgbClr val="2C3F71"/>
                </a:solidFill>
                <a:latin typeface="Times"/>
                <a:cs typeface="Times"/>
              </a:rPr>
              <a:t>into English is fingerspelling. Future research on this topic should be much la</a:t>
            </a:r>
            <a:r>
              <a:rPr sz="2050" spc="-40" dirty="0">
                <a:solidFill>
                  <a:srgbClr val="2C3F71"/>
                </a:solidFill>
                <a:latin typeface="Times"/>
                <a:cs typeface="Times"/>
              </a:rPr>
              <a:t>r</a:t>
            </a:r>
            <a:r>
              <a:rPr sz="2050" dirty="0">
                <a:solidFill>
                  <a:srgbClr val="2C3F71"/>
                </a:solidFill>
                <a:latin typeface="Times"/>
                <a:cs typeface="Times"/>
              </a:rPr>
              <a:t>ger in scope.</a:t>
            </a:r>
            <a:endParaRPr sz="2050">
              <a:latin typeface="Times"/>
              <a:cs typeface="Times"/>
            </a:endParaRPr>
          </a:p>
          <a:p>
            <a:pPr marL="12700" marR="5080">
              <a:lnSpc>
                <a:spcPts val="2380"/>
              </a:lnSpc>
            </a:pPr>
            <a:r>
              <a:rPr sz="2050" dirty="0">
                <a:solidFill>
                  <a:srgbClr val="2C3F71"/>
                </a:solidFill>
                <a:latin typeface="Times"/>
                <a:cs typeface="Times"/>
              </a:rPr>
              <a:t>Other potential medical ja</a:t>
            </a:r>
            <a:r>
              <a:rPr sz="2050" spc="-40" dirty="0">
                <a:solidFill>
                  <a:srgbClr val="2C3F71"/>
                </a:solidFill>
                <a:latin typeface="Times"/>
                <a:cs typeface="Times"/>
              </a:rPr>
              <a:t>r</a:t>
            </a:r>
            <a:r>
              <a:rPr sz="2050" dirty="0">
                <a:solidFill>
                  <a:srgbClr val="2C3F71"/>
                </a:solidFill>
                <a:latin typeface="Times"/>
                <a:cs typeface="Times"/>
              </a:rPr>
              <a:t>gon categories to be studied include medical pro</a:t>
            </a:r>
            <a:r>
              <a:rPr sz="2050" spc="-5" dirty="0">
                <a:solidFill>
                  <a:srgbClr val="2C3F71"/>
                </a:solidFill>
                <a:latin typeface="Times"/>
                <a:cs typeface="Times"/>
              </a:rPr>
              <a:t>c</a:t>
            </a:r>
            <a:r>
              <a:rPr sz="2050" dirty="0">
                <a:solidFill>
                  <a:srgbClr val="2C3F71"/>
                </a:solidFill>
                <a:latin typeface="Times"/>
                <a:cs typeface="Times"/>
              </a:rPr>
              <a:t>edur</a:t>
            </a:r>
            <a:r>
              <a:rPr sz="2050" spc="-5" dirty="0">
                <a:solidFill>
                  <a:srgbClr val="2C3F71"/>
                </a:solidFill>
                <a:latin typeface="Times"/>
                <a:cs typeface="Times"/>
              </a:rPr>
              <a:t>e</a:t>
            </a:r>
            <a:r>
              <a:rPr sz="2050" dirty="0">
                <a:solidFill>
                  <a:srgbClr val="2C3F71"/>
                </a:solidFill>
                <a:latin typeface="Times"/>
                <a:cs typeface="Times"/>
              </a:rPr>
              <a:t>s, treatments, medical equipment, medical prof</a:t>
            </a:r>
            <a:r>
              <a:rPr sz="2050" spc="-5" dirty="0">
                <a:solidFill>
                  <a:srgbClr val="2C3F71"/>
                </a:solidFill>
                <a:latin typeface="Times"/>
                <a:cs typeface="Times"/>
              </a:rPr>
              <a:t>e</a:t>
            </a:r>
            <a:r>
              <a:rPr sz="2050" dirty="0">
                <a:solidFill>
                  <a:srgbClr val="2C3F71"/>
                </a:solidFill>
                <a:latin typeface="Times"/>
                <a:cs typeface="Times"/>
              </a:rPr>
              <a:t>ssionals, trauma events, and indicating pain levels, as well as types of pain.</a:t>
            </a:r>
            <a:r>
              <a:rPr sz="2050" spc="-114" dirty="0">
                <a:solidFill>
                  <a:srgbClr val="2C3F71"/>
                </a:solidFill>
                <a:latin typeface="Times"/>
                <a:cs typeface="Times"/>
              </a:rPr>
              <a:t> </a:t>
            </a:r>
            <a:r>
              <a:rPr sz="2050" dirty="0">
                <a:solidFill>
                  <a:srgbClr val="2C3F71"/>
                </a:solidFill>
                <a:latin typeface="Times"/>
                <a:cs typeface="Times"/>
              </a:rPr>
              <a:t>An examination of accur</a:t>
            </a:r>
            <a:r>
              <a:rPr sz="2050" spc="-5" dirty="0">
                <a:solidFill>
                  <a:srgbClr val="2C3F71"/>
                </a:solidFill>
                <a:latin typeface="Times"/>
                <a:cs typeface="Times"/>
              </a:rPr>
              <a:t>a</a:t>
            </a:r>
            <a:r>
              <a:rPr sz="2050" dirty="0">
                <a:solidFill>
                  <a:srgbClr val="2C3F71"/>
                </a:solidFill>
                <a:latin typeface="Times"/>
                <a:cs typeface="Times"/>
              </a:rPr>
              <a:t>cy or e</a:t>
            </a:r>
            <a:r>
              <a:rPr sz="2050" spc="-40" dirty="0">
                <a:solidFill>
                  <a:srgbClr val="2C3F71"/>
                </a:solidFill>
                <a:latin typeface="Times"/>
                <a:cs typeface="Times"/>
              </a:rPr>
              <a:t>f</a:t>
            </a:r>
            <a:r>
              <a:rPr sz="2050" dirty="0">
                <a:solidFill>
                  <a:srgbClr val="2C3F71"/>
                </a:solidFill>
                <a:latin typeface="Times"/>
                <a:cs typeface="Times"/>
              </a:rPr>
              <a:t>fectiveness would also be beneficial.</a:t>
            </a:r>
            <a:endParaRPr sz="2050">
              <a:latin typeface="Times"/>
              <a:cs typeface="Times"/>
            </a:endParaRPr>
          </a:p>
          <a:p>
            <a:pPr marR="77470" algn="ctr">
              <a:lnSpc>
                <a:spcPct val="100000"/>
              </a:lnSpc>
              <a:spcBef>
                <a:spcPts val="1325"/>
              </a:spcBef>
            </a:pPr>
            <a:r>
              <a:rPr sz="2000" b="1" dirty="0">
                <a:solidFill>
                  <a:srgbClr val="2C3F71"/>
                </a:solidFill>
                <a:latin typeface="Trebuchet MS"/>
                <a:cs typeface="Trebuchet MS"/>
              </a:rPr>
              <a:t>References</a:t>
            </a:r>
            <a:endParaRPr sz="2000">
              <a:latin typeface="Trebuchet MS"/>
              <a:cs typeface="Trebuchet MS"/>
            </a:endParaRPr>
          </a:p>
        </p:txBody>
      </p:sp>
      <p:sp>
        <p:nvSpPr>
          <p:cNvPr id="8" name="object 8"/>
          <p:cNvSpPr txBox="1"/>
          <p:nvPr/>
        </p:nvSpPr>
        <p:spPr>
          <a:xfrm>
            <a:off x="15571468" y="6010495"/>
            <a:ext cx="3950335" cy="281940"/>
          </a:xfrm>
          <a:prstGeom prst="rect">
            <a:avLst/>
          </a:prstGeom>
        </p:spPr>
        <p:txBody>
          <a:bodyPr vert="horz" wrap="square" lIns="0" tIns="0" rIns="0" bIns="0" rtlCol="0">
            <a:spAutoFit/>
          </a:bodyPr>
          <a:lstStyle/>
          <a:p>
            <a:pPr marL="12700">
              <a:lnSpc>
                <a:spcPct val="100000"/>
              </a:lnSpc>
            </a:pPr>
            <a:r>
              <a:rPr sz="2000" b="1" dirty="0">
                <a:solidFill>
                  <a:srgbClr val="2C3F71"/>
                </a:solidFill>
                <a:latin typeface="Trebuchet MS"/>
                <a:cs typeface="Trebuchet MS"/>
              </a:rPr>
              <a:t>Recommendati</a:t>
            </a:r>
            <a:r>
              <a:rPr sz="2000" b="1" spc="-5" dirty="0">
                <a:solidFill>
                  <a:srgbClr val="2C3F71"/>
                </a:solidFill>
                <a:latin typeface="Trebuchet MS"/>
                <a:cs typeface="Trebuchet MS"/>
              </a:rPr>
              <a:t>o</a:t>
            </a:r>
            <a:r>
              <a:rPr sz="2000" b="1" dirty="0">
                <a:solidFill>
                  <a:srgbClr val="2C3F71"/>
                </a:solidFill>
                <a:latin typeface="Trebuchet MS"/>
                <a:cs typeface="Trebuchet MS"/>
              </a:rPr>
              <a:t>ns</a:t>
            </a:r>
            <a:r>
              <a:rPr sz="2000" b="1" spc="5" dirty="0">
                <a:solidFill>
                  <a:srgbClr val="2C3F71"/>
                </a:solidFill>
                <a:latin typeface="Trebuchet MS"/>
                <a:cs typeface="Trebuchet MS"/>
              </a:rPr>
              <a:t> </a:t>
            </a:r>
            <a:r>
              <a:rPr sz="2000" b="1" dirty="0">
                <a:solidFill>
                  <a:srgbClr val="2C3F71"/>
                </a:solidFill>
                <a:latin typeface="Trebuchet MS"/>
                <a:cs typeface="Trebuchet MS"/>
              </a:rPr>
              <a:t>&amp;</a:t>
            </a:r>
            <a:r>
              <a:rPr sz="2000" b="1" spc="-5" dirty="0">
                <a:solidFill>
                  <a:srgbClr val="2C3F71"/>
                </a:solidFill>
                <a:latin typeface="Trebuchet MS"/>
                <a:cs typeface="Trebuchet MS"/>
              </a:rPr>
              <a:t> </a:t>
            </a:r>
            <a:r>
              <a:rPr sz="2000" b="1" dirty="0">
                <a:solidFill>
                  <a:srgbClr val="2C3F71"/>
                </a:solidFill>
                <a:latin typeface="Trebuchet MS"/>
                <a:cs typeface="Trebuchet MS"/>
              </a:rPr>
              <a:t>Conclusi</a:t>
            </a:r>
            <a:r>
              <a:rPr sz="2000" b="1" spc="-5" dirty="0">
                <a:solidFill>
                  <a:srgbClr val="2C3F71"/>
                </a:solidFill>
                <a:latin typeface="Trebuchet MS"/>
                <a:cs typeface="Trebuchet MS"/>
              </a:rPr>
              <a:t>o</a:t>
            </a:r>
            <a:r>
              <a:rPr sz="2000" b="1" dirty="0">
                <a:solidFill>
                  <a:srgbClr val="2C3F71"/>
                </a:solidFill>
                <a:latin typeface="Trebuchet MS"/>
                <a:cs typeface="Trebuchet MS"/>
              </a:rPr>
              <a:t>ns</a:t>
            </a:r>
            <a:endParaRPr sz="2000">
              <a:latin typeface="Trebuchet MS"/>
              <a:cs typeface="Trebuchet MS"/>
            </a:endParaRPr>
          </a:p>
        </p:txBody>
      </p:sp>
      <p:sp>
        <p:nvSpPr>
          <p:cNvPr id="7" name="object 7"/>
          <p:cNvSpPr txBox="1"/>
          <p:nvPr/>
        </p:nvSpPr>
        <p:spPr>
          <a:xfrm>
            <a:off x="15385318" y="3144793"/>
            <a:ext cx="4379595" cy="2579370"/>
          </a:xfrm>
          <a:prstGeom prst="rect">
            <a:avLst/>
          </a:prstGeom>
        </p:spPr>
        <p:txBody>
          <a:bodyPr vert="horz" wrap="square" lIns="0" tIns="0" rIns="0" bIns="0" rtlCol="0">
            <a:spAutoFit/>
          </a:bodyPr>
          <a:lstStyle/>
          <a:p>
            <a:pPr marL="12700" marR="5080">
              <a:lnSpc>
                <a:spcPts val="2380"/>
              </a:lnSpc>
            </a:pPr>
            <a:r>
              <a:rPr sz="2050" dirty="0">
                <a:solidFill>
                  <a:srgbClr val="2C3F71"/>
                </a:solidFill>
                <a:latin typeface="Times"/>
                <a:cs typeface="Times"/>
              </a:rPr>
              <a:t>This research was a very small scale pilot stud</a:t>
            </a:r>
            <a:r>
              <a:rPr sz="2050" spc="-135" dirty="0">
                <a:solidFill>
                  <a:srgbClr val="2C3F71"/>
                </a:solidFill>
                <a:latin typeface="Times"/>
                <a:cs typeface="Times"/>
              </a:rPr>
              <a:t>y</a:t>
            </a:r>
            <a:r>
              <a:rPr sz="2050" dirty="0">
                <a:solidFill>
                  <a:srgbClr val="2C3F71"/>
                </a:solidFill>
                <a:latin typeface="Times"/>
                <a:cs typeface="Times"/>
              </a:rPr>
              <a:t>. Some limitations include:</a:t>
            </a:r>
            <a:endParaRPr sz="2050">
              <a:latin typeface="Times"/>
              <a:cs typeface="Times"/>
            </a:endParaRPr>
          </a:p>
          <a:p>
            <a:pPr marL="221615" indent="-208915">
              <a:lnSpc>
                <a:spcPct val="100000"/>
              </a:lnSpc>
              <a:spcBef>
                <a:spcPts val="85"/>
              </a:spcBef>
              <a:buClr>
                <a:srgbClr val="2C3F71"/>
              </a:buClr>
              <a:buFont typeface="Times"/>
              <a:buChar char="•"/>
              <a:tabLst>
                <a:tab pos="222250" algn="l"/>
              </a:tabLst>
            </a:pPr>
            <a:r>
              <a:rPr sz="2050" dirty="0">
                <a:solidFill>
                  <a:srgbClr val="2C3F71"/>
                </a:solidFill>
                <a:latin typeface="Times"/>
                <a:cs typeface="Times"/>
              </a:rPr>
              <a:t>One researcher</a:t>
            </a:r>
            <a:endParaRPr sz="2050">
              <a:latin typeface="Times"/>
              <a:cs typeface="Times"/>
            </a:endParaRPr>
          </a:p>
          <a:p>
            <a:pPr marL="221615" indent="-208915">
              <a:lnSpc>
                <a:spcPct val="100000"/>
              </a:lnSpc>
              <a:spcBef>
                <a:spcPts val="150"/>
              </a:spcBef>
              <a:buClr>
                <a:srgbClr val="2C3F71"/>
              </a:buClr>
              <a:buFont typeface="Times"/>
              <a:buChar char="•"/>
              <a:tabLst>
                <a:tab pos="222250" algn="l"/>
              </a:tabLst>
            </a:pPr>
            <a:r>
              <a:rPr sz="2050" dirty="0">
                <a:solidFill>
                  <a:srgbClr val="2C3F71"/>
                </a:solidFill>
                <a:latin typeface="Times"/>
                <a:cs typeface="Times"/>
              </a:rPr>
              <a:t>One deaf consumer</a:t>
            </a:r>
            <a:endParaRPr sz="2050">
              <a:latin typeface="Times"/>
              <a:cs typeface="Times"/>
            </a:endParaRPr>
          </a:p>
          <a:p>
            <a:pPr marL="221615" indent="-208915">
              <a:lnSpc>
                <a:spcPct val="100000"/>
              </a:lnSpc>
              <a:spcBef>
                <a:spcPts val="150"/>
              </a:spcBef>
              <a:buClr>
                <a:srgbClr val="2C3F71"/>
              </a:buClr>
              <a:buFont typeface="Times"/>
              <a:buChar char="•"/>
              <a:tabLst>
                <a:tab pos="222250" algn="l"/>
              </a:tabLst>
            </a:pPr>
            <a:r>
              <a:rPr sz="2050" dirty="0">
                <a:solidFill>
                  <a:srgbClr val="2C3F71"/>
                </a:solidFill>
                <a:latin typeface="Times"/>
                <a:cs typeface="Times"/>
              </a:rPr>
              <a:t>One topic</a:t>
            </a:r>
            <a:endParaRPr sz="2050">
              <a:latin typeface="Times"/>
              <a:cs typeface="Times"/>
            </a:endParaRPr>
          </a:p>
          <a:p>
            <a:pPr marL="221615" indent="-208915">
              <a:lnSpc>
                <a:spcPct val="100000"/>
              </a:lnSpc>
              <a:spcBef>
                <a:spcPts val="150"/>
              </a:spcBef>
              <a:buClr>
                <a:srgbClr val="2C3F71"/>
              </a:buClr>
              <a:buFont typeface="Times"/>
              <a:buChar char="•"/>
              <a:tabLst>
                <a:tab pos="222250" algn="l"/>
              </a:tabLst>
            </a:pPr>
            <a:r>
              <a:rPr sz="2050" dirty="0">
                <a:solidFill>
                  <a:srgbClr val="2C3F71"/>
                </a:solidFill>
                <a:latin typeface="Times"/>
                <a:cs typeface="Times"/>
              </a:rPr>
              <a:t>One interpreter</a:t>
            </a:r>
            <a:endParaRPr sz="2050">
              <a:latin typeface="Times"/>
              <a:cs typeface="Times"/>
            </a:endParaRPr>
          </a:p>
          <a:p>
            <a:pPr marL="221615" indent="-208915">
              <a:lnSpc>
                <a:spcPct val="100000"/>
              </a:lnSpc>
              <a:spcBef>
                <a:spcPts val="150"/>
              </a:spcBef>
              <a:buClr>
                <a:srgbClr val="2C3F71"/>
              </a:buClr>
              <a:buFont typeface="Times"/>
              <a:buChar char="•"/>
              <a:tabLst>
                <a:tab pos="222250" algn="l"/>
              </a:tabLst>
            </a:pPr>
            <a:r>
              <a:rPr sz="2050" spc="-229" dirty="0">
                <a:solidFill>
                  <a:srgbClr val="2C3F71"/>
                </a:solidFill>
                <a:latin typeface="Times"/>
                <a:cs typeface="Times"/>
              </a:rPr>
              <a:t>V</a:t>
            </a:r>
            <a:r>
              <a:rPr sz="2050" dirty="0">
                <a:solidFill>
                  <a:srgbClr val="2C3F71"/>
                </a:solidFill>
                <a:latin typeface="Times"/>
                <a:cs typeface="Times"/>
              </a:rPr>
              <a:t>ery few categories of medical terms</a:t>
            </a:r>
            <a:endParaRPr sz="2050">
              <a:latin typeface="Times"/>
              <a:cs typeface="Times"/>
            </a:endParaRPr>
          </a:p>
          <a:p>
            <a:pPr marL="221615" indent="-208915">
              <a:lnSpc>
                <a:spcPct val="100000"/>
              </a:lnSpc>
              <a:spcBef>
                <a:spcPts val="150"/>
              </a:spcBef>
              <a:buClr>
                <a:srgbClr val="2C3F71"/>
              </a:buClr>
              <a:buFont typeface="Times"/>
              <a:buChar char="•"/>
              <a:tabLst>
                <a:tab pos="222250" algn="l"/>
              </a:tabLst>
            </a:pPr>
            <a:r>
              <a:rPr sz="2050" dirty="0">
                <a:solidFill>
                  <a:srgbClr val="2C3F71"/>
                </a:solidFill>
                <a:latin typeface="Times"/>
                <a:cs typeface="Times"/>
              </a:rPr>
              <a:t>E</a:t>
            </a:r>
            <a:r>
              <a:rPr sz="2050" spc="-40" dirty="0">
                <a:solidFill>
                  <a:srgbClr val="2C3F71"/>
                </a:solidFill>
                <a:latin typeface="Times"/>
                <a:cs typeface="Times"/>
              </a:rPr>
              <a:t>f</a:t>
            </a:r>
            <a:r>
              <a:rPr sz="2050" dirty="0">
                <a:solidFill>
                  <a:srgbClr val="2C3F71"/>
                </a:solidFill>
                <a:latin typeface="Times"/>
                <a:cs typeface="Times"/>
              </a:rPr>
              <a:t>fectiveness was not measur</a:t>
            </a:r>
            <a:r>
              <a:rPr sz="2050" spc="-5" dirty="0">
                <a:solidFill>
                  <a:srgbClr val="2C3F71"/>
                </a:solidFill>
                <a:latin typeface="Times"/>
                <a:cs typeface="Times"/>
              </a:rPr>
              <a:t>e</a:t>
            </a:r>
            <a:r>
              <a:rPr sz="2050" dirty="0">
                <a:solidFill>
                  <a:srgbClr val="2C3F71"/>
                </a:solidFill>
                <a:latin typeface="Times"/>
                <a:cs typeface="Times"/>
              </a:rPr>
              <a:t>d</a:t>
            </a:r>
            <a:endParaRPr sz="2050">
              <a:latin typeface="Times"/>
              <a:cs typeface="Times"/>
            </a:endParaRPr>
          </a:p>
        </p:txBody>
      </p:sp>
      <p:sp>
        <p:nvSpPr>
          <p:cNvPr id="6" name="object 6"/>
          <p:cNvSpPr txBox="1"/>
          <p:nvPr/>
        </p:nvSpPr>
        <p:spPr>
          <a:xfrm>
            <a:off x="16845426" y="2653995"/>
            <a:ext cx="1362075" cy="281940"/>
          </a:xfrm>
          <a:prstGeom prst="rect">
            <a:avLst/>
          </a:prstGeom>
        </p:spPr>
        <p:txBody>
          <a:bodyPr vert="horz" wrap="square" lIns="0" tIns="0" rIns="0" bIns="0" rtlCol="0">
            <a:spAutoFit/>
          </a:bodyPr>
          <a:lstStyle/>
          <a:p>
            <a:pPr marL="12700">
              <a:lnSpc>
                <a:spcPct val="100000"/>
              </a:lnSpc>
            </a:pPr>
            <a:r>
              <a:rPr sz="2000" b="1" dirty="0">
                <a:solidFill>
                  <a:srgbClr val="2C3F71"/>
                </a:solidFill>
                <a:latin typeface="Trebuchet MS"/>
                <a:cs typeface="Trebuchet MS"/>
              </a:rPr>
              <a:t>Limitati</a:t>
            </a:r>
            <a:r>
              <a:rPr sz="2000" b="1" spc="-5" dirty="0">
                <a:solidFill>
                  <a:srgbClr val="2C3F71"/>
                </a:solidFill>
                <a:latin typeface="Trebuchet MS"/>
                <a:cs typeface="Trebuchet MS"/>
              </a:rPr>
              <a:t>o</a:t>
            </a:r>
            <a:r>
              <a:rPr sz="2000" b="1" dirty="0">
                <a:solidFill>
                  <a:srgbClr val="2C3F71"/>
                </a:solidFill>
                <a:latin typeface="Trebuchet MS"/>
                <a:cs typeface="Trebuchet MS"/>
              </a:rPr>
              <a:t>ns</a:t>
            </a:r>
            <a:endParaRPr sz="2000">
              <a:latin typeface="Trebuchet MS"/>
              <a:cs typeface="Trebuchet MS"/>
            </a:endParaRPr>
          </a:p>
        </p:txBody>
      </p:sp>
      <p:sp>
        <p:nvSpPr>
          <p:cNvPr id="20" name="object 20"/>
          <p:cNvSpPr/>
          <p:nvPr/>
        </p:nvSpPr>
        <p:spPr>
          <a:xfrm>
            <a:off x="372298" y="11867003"/>
            <a:ext cx="4380320" cy="2518829"/>
          </a:xfrm>
          <a:prstGeom prst="rect">
            <a:avLst/>
          </a:prstGeom>
          <a:blipFill>
            <a:blip r:embed="rId6" cstate="print"/>
            <a:stretch>
              <a:fillRect/>
            </a:stretch>
          </a:blipFill>
          <a:ln>
            <a:solidFill>
              <a:srgbClr val="2C3F71"/>
            </a:solidFill>
          </a:ln>
        </p:spPr>
        <p:txBody>
          <a:bodyPr wrap="square" lIns="0" tIns="0" rIns="0" bIns="0" rtlCol="0"/>
          <a:lstStyle/>
          <a:p>
            <a:endParaRPr/>
          </a:p>
        </p:txBody>
      </p:sp>
      <p:sp>
        <p:nvSpPr>
          <p:cNvPr id="21" name="object 21"/>
          <p:cNvSpPr txBox="1"/>
          <p:nvPr/>
        </p:nvSpPr>
        <p:spPr>
          <a:xfrm>
            <a:off x="394501" y="8885192"/>
            <a:ext cx="4262120" cy="2654935"/>
          </a:xfrm>
          <a:prstGeom prst="rect">
            <a:avLst/>
          </a:prstGeom>
        </p:spPr>
        <p:txBody>
          <a:bodyPr vert="horz" wrap="square" lIns="0" tIns="0" rIns="0" bIns="0" rtlCol="0">
            <a:spAutoFit/>
          </a:bodyPr>
          <a:lstStyle/>
          <a:p>
            <a:pPr marL="12700" marR="38735">
              <a:lnSpc>
                <a:spcPts val="2340"/>
              </a:lnSpc>
            </a:pPr>
            <a:r>
              <a:rPr sz="2000" dirty="0">
                <a:solidFill>
                  <a:srgbClr val="2C3F71"/>
                </a:solidFill>
                <a:latin typeface="Times"/>
                <a:cs typeface="Times"/>
              </a:rPr>
              <a:t>The researcher analyzed one 18-minute video clip of a cardiac consultation between a doctor and a Deaf patient.</a:t>
            </a:r>
            <a:r>
              <a:rPr sz="2000" spc="-35" dirty="0">
                <a:solidFill>
                  <a:srgbClr val="2C3F71"/>
                </a:solidFill>
                <a:latin typeface="Times"/>
                <a:cs typeface="Times"/>
              </a:rPr>
              <a:t> </a:t>
            </a:r>
            <a:r>
              <a:rPr sz="2000" dirty="0">
                <a:solidFill>
                  <a:srgbClr val="2C3F71"/>
                </a:solidFill>
                <a:latin typeface="Times"/>
                <a:cs typeface="Times"/>
              </a:rPr>
              <a:t>The ASL</a:t>
            </a:r>
            <a:r>
              <a:rPr sz="2000" spc="-75" dirty="0">
                <a:solidFill>
                  <a:srgbClr val="2C3F71"/>
                </a:solidFill>
                <a:latin typeface="Times"/>
                <a:cs typeface="Times"/>
              </a:rPr>
              <a:t> </a:t>
            </a:r>
            <a:r>
              <a:rPr sz="2000" dirty="0">
                <a:solidFill>
                  <a:srgbClr val="2C3F71"/>
                </a:solidFill>
                <a:latin typeface="Times"/>
                <a:cs typeface="Times"/>
              </a:rPr>
              <a:t>translations of English nouns were coded thr</a:t>
            </a:r>
            <a:r>
              <a:rPr sz="2000" spc="-5" dirty="0">
                <a:solidFill>
                  <a:srgbClr val="2C3F71"/>
                </a:solidFill>
                <a:latin typeface="Times"/>
                <a:cs typeface="Times"/>
              </a:rPr>
              <a:t>e</a:t>
            </a:r>
            <a:r>
              <a:rPr sz="2000" dirty="0">
                <a:solidFill>
                  <a:srgbClr val="2C3F71"/>
                </a:solidFill>
                <a:latin typeface="Times"/>
                <a:cs typeface="Times"/>
              </a:rPr>
              <a:t>e possible ways, 1) as a single ASL</a:t>
            </a:r>
            <a:r>
              <a:rPr sz="2000" spc="-75" dirty="0">
                <a:solidFill>
                  <a:srgbClr val="2C3F71"/>
                </a:solidFill>
                <a:latin typeface="Times"/>
                <a:cs typeface="Times"/>
              </a:rPr>
              <a:t> </a:t>
            </a:r>
            <a:r>
              <a:rPr sz="2000" dirty="0">
                <a:solidFill>
                  <a:srgbClr val="2C3F71"/>
                </a:solidFill>
                <a:latin typeface="Times"/>
                <a:cs typeface="Times"/>
              </a:rPr>
              <a:t>sign, 2) fingerspelled, 3) depicted.</a:t>
            </a:r>
            <a:endParaRPr sz="2000">
              <a:latin typeface="Times"/>
              <a:cs typeface="Times"/>
            </a:endParaRPr>
          </a:p>
          <a:p>
            <a:pPr marL="12700" marR="5080">
              <a:lnSpc>
                <a:spcPts val="2340"/>
              </a:lnSpc>
            </a:pPr>
            <a:r>
              <a:rPr sz="2000" dirty="0">
                <a:solidFill>
                  <a:srgbClr val="2C3F71"/>
                </a:solidFill>
                <a:latin typeface="Times"/>
                <a:cs typeface="Times"/>
              </a:rPr>
              <a:t>The English terms coded were limited to anatomical terms, conditions, and medication. Repetition was not excluded.</a:t>
            </a:r>
            <a:endParaRPr sz="2000">
              <a:latin typeface="Times"/>
              <a:cs typeface="Times"/>
            </a:endParaRPr>
          </a:p>
        </p:txBody>
      </p:sp>
      <p:sp>
        <p:nvSpPr>
          <p:cNvPr id="19" name="object 19"/>
          <p:cNvSpPr/>
          <p:nvPr/>
        </p:nvSpPr>
        <p:spPr>
          <a:xfrm>
            <a:off x="1612450" y="8635535"/>
            <a:ext cx="1820545" cy="0"/>
          </a:xfrm>
          <a:custGeom>
            <a:avLst/>
            <a:gdLst/>
            <a:ahLst/>
            <a:cxnLst/>
            <a:rect l="l" t="t" r="r" b="b"/>
            <a:pathLst>
              <a:path w="1820545">
                <a:moveTo>
                  <a:pt x="0" y="0"/>
                </a:moveTo>
                <a:lnTo>
                  <a:pt x="1820055" y="0"/>
                </a:lnTo>
              </a:path>
            </a:pathLst>
          </a:custGeom>
          <a:ln w="24995">
            <a:solidFill>
              <a:srgbClr val="2C3F71"/>
            </a:solidFill>
          </a:ln>
        </p:spPr>
        <p:txBody>
          <a:bodyPr wrap="square" lIns="0" tIns="0" rIns="0" bIns="0" rtlCol="0"/>
          <a:lstStyle/>
          <a:p>
            <a:endParaRPr/>
          </a:p>
        </p:txBody>
      </p:sp>
      <p:sp>
        <p:nvSpPr>
          <p:cNvPr id="18" name="object 18"/>
          <p:cNvSpPr txBox="1"/>
          <p:nvPr/>
        </p:nvSpPr>
        <p:spPr>
          <a:xfrm>
            <a:off x="1598652" y="8383896"/>
            <a:ext cx="1845310" cy="281940"/>
          </a:xfrm>
          <a:prstGeom prst="rect">
            <a:avLst/>
          </a:prstGeom>
        </p:spPr>
        <p:txBody>
          <a:bodyPr vert="horz" wrap="square" lIns="0" tIns="0" rIns="0" bIns="0" rtlCol="0">
            <a:spAutoFit/>
          </a:bodyPr>
          <a:lstStyle/>
          <a:p>
            <a:pPr marL="12700">
              <a:lnSpc>
                <a:spcPct val="100000"/>
              </a:lnSpc>
            </a:pPr>
            <a:r>
              <a:rPr sz="2000" b="1" dirty="0">
                <a:solidFill>
                  <a:srgbClr val="2C3F71"/>
                </a:solidFill>
                <a:latin typeface="Trebuchet MS"/>
                <a:cs typeface="Trebuchet MS"/>
              </a:rPr>
              <a:t>Data</a:t>
            </a:r>
            <a:r>
              <a:rPr sz="2000" b="1" spc="5" dirty="0">
                <a:solidFill>
                  <a:srgbClr val="2C3F71"/>
                </a:solidFill>
                <a:latin typeface="Trebuchet MS"/>
                <a:cs typeface="Trebuchet MS"/>
              </a:rPr>
              <a:t> </a:t>
            </a:r>
            <a:r>
              <a:rPr sz="2000" b="1" spc="-5" dirty="0">
                <a:solidFill>
                  <a:srgbClr val="2C3F71"/>
                </a:solidFill>
                <a:latin typeface="Trebuchet MS"/>
                <a:cs typeface="Trebuchet MS"/>
              </a:rPr>
              <a:t>Collec</a:t>
            </a:r>
            <a:r>
              <a:rPr sz="2000" b="1" dirty="0">
                <a:solidFill>
                  <a:srgbClr val="2C3F71"/>
                </a:solidFill>
                <a:latin typeface="Trebuchet MS"/>
                <a:cs typeface="Trebuchet MS"/>
              </a:rPr>
              <a:t>ti</a:t>
            </a:r>
            <a:r>
              <a:rPr sz="2000" b="1" spc="-5" dirty="0">
                <a:solidFill>
                  <a:srgbClr val="2C3F71"/>
                </a:solidFill>
                <a:latin typeface="Trebuchet MS"/>
                <a:cs typeface="Trebuchet MS"/>
              </a:rPr>
              <a:t>on</a:t>
            </a:r>
            <a:endParaRPr sz="2000">
              <a:latin typeface="Trebuchet MS"/>
              <a:cs typeface="Trebuchet MS"/>
            </a:endParaRPr>
          </a:p>
        </p:txBody>
      </p:sp>
      <p:sp>
        <p:nvSpPr>
          <p:cNvPr id="16" name="object 16"/>
          <p:cNvSpPr txBox="1"/>
          <p:nvPr/>
        </p:nvSpPr>
        <p:spPr>
          <a:xfrm>
            <a:off x="382866" y="5470520"/>
            <a:ext cx="4460240" cy="2654935"/>
          </a:xfrm>
          <a:prstGeom prst="rect">
            <a:avLst/>
          </a:prstGeom>
        </p:spPr>
        <p:txBody>
          <a:bodyPr vert="horz" wrap="square" lIns="0" tIns="0" rIns="0" bIns="0" rtlCol="0">
            <a:spAutoFit/>
          </a:bodyPr>
          <a:lstStyle/>
          <a:p>
            <a:pPr marL="12700" marR="5080">
              <a:lnSpc>
                <a:spcPts val="2340"/>
              </a:lnSpc>
            </a:pPr>
            <a:r>
              <a:rPr sz="2000" dirty="0">
                <a:solidFill>
                  <a:srgbClr val="2C3F71"/>
                </a:solidFill>
                <a:latin typeface="Times"/>
                <a:cs typeface="Times"/>
              </a:rPr>
              <a:t>ASL/English interpreting research and literature is underwhelming, particularly for healthcare interpreting.</a:t>
            </a:r>
            <a:r>
              <a:rPr sz="2000" spc="-35" dirty="0">
                <a:solidFill>
                  <a:srgbClr val="2C3F71"/>
                </a:solidFill>
                <a:latin typeface="Times"/>
                <a:cs typeface="Times"/>
              </a:rPr>
              <a:t> </a:t>
            </a:r>
            <a:r>
              <a:rPr sz="2000" spc="-145" dirty="0">
                <a:solidFill>
                  <a:srgbClr val="2C3F71"/>
                </a:solidFill>
                <a:latin typeface="Times"/>
                <a:cs typeface="Times"/>
              </a:rPr>
              <a:t>T</a:t>
            </a:r>
            <a:r>
              <a:rPr sz="2000" dirty="0">
                <a:solidFill>
                  <a:srgbClr val="2C3F71"/>
                </a:solidFill>
                <a:latin typeface="Times"/>
                <a:cs typeface="Times"/>
              </a:rPr>
              <a:t>wo gaps within this field include the lack of research-b</a:t>
            </a:r>
            <a:r>
              <a:rPr sz="2000" spc="-5" dirty="0">
                <a:solidFill>
                  <a:srgbClr val="2C3F71"/>
                </a:solidFill>
                <a:latin typeface="Times"/>
                <a:cs typeface="Times"/>
              </a:rPr>
              <a:t>a</a:t>
            </a:r>
            <a:r>
              <a:rPr sz="2000" dirty="0">
                <a:solidFill>
                  <a:srgbClr val="2C3F71"/>
                </a:solidFill>
                <a:latin typeface="Times"/>
                <a:cs typeface="Times"/>
              </a:rPr>
              <a:t>sed publications, and the absence of specific recommendations for interpreters regarding the linguistic choices they have to make when faced with complex medical terminology in English.</a:t>
            </a:r>
            <a:endParaRPr sz="2000">
              <a:latin typeface="Times"/>
              <a:cs typeface="Times"/>
            </a:endParaRPr>
          </a:p>
        </p:txBody>
      </p:sp>
      <p:sp>
        <p:nvSpPr>
          <p:cNvPr id="2" name="object 2"/>
          <p:cNvSpPr txBox="1"/>
          <p:nvPr/>
        </p:nvSpPr>
        <p:spPr>
          <a:xfrm>
            <a:off x="365415" y="2560920"/>
            <a:ext cx="4460875" cy="2701290"/>
          </a:xfrm>
          <a:prstGeom prst="rect">
            <a:avLst/>
          </a:prstGeom>
        </p:spPr>
        <p:txBody>
          <a:bodyPr vert="horz" wrap="square" lIns="0" tIns="0" rIns="0" bIns="0" rtlCol="0">
            <a:spAutoFit/>
          </a:bodyPr>
          <a:lstStyle/>
          <a:p>
            <a:pPr marL="24765" algn="ctr">
              <a:lnSpc>
                <a:spcPct val="100000"/>
              </a:lnSpc>
            </a:pPr>
            <a:r>
              <a:rPr sz="2000" b="1" u="heavy" dirty="0">
                <a:solidFill>
                  <a:srgbClr val="2C3F71"/>
                </a:solidFill>
                <a:latin typeface="Trebuchet MS"/>
                <a:cs typeface="Trebuchet MS"/>
              </a:rPr>
              <a:t>Introd</a:t>
            </a:r>
            <a:r>
              <a:rPr sz="2000" b="1" u="heavy" spc="-5" dirty="0">
                <a:solidFill>
                  <a:srgbClr val="2C3F71"/>
                </a:solidFill>
                <a:latin typeface="Trebuchet MS"/>
                <a:cs typeface="Trebuchet MS"/>
              </a:rPr>
              <a:t>uction</a:t>
            </a:r>
            <a:endParaRPr sz="2000">
              <a:latin typeface="Trebuchet MS"/>
              <a:cs typeface="Trebuchet MS"/>
            </a:endParaRPr>
          </a:p>
          <a:p>
            <a:pPr marL="12700" marR="5080">
              <a:lnSpc>
                <a:spcPts val="2340"/>
              </a:lnSpc>
              <a:spcBef>
                <a:spcPts val="1025"/>
              </a:spcBef>
            </a:pPr>
            <a:r>
              <a:rPr sz="2000" dirty="0">
                <a:solidFill>
                  <a:srgbClr val="2C3F71"/>
                </a:solidFill>
                <a:latin typeface="Times"/>
                <a:cs typeface="Times"/>
              </a:rPr>
              <a:t>Many deaf people rely on interpreters when communicating with their healthcare providers. But what strategies do</a:t>
            </a:r>
            <a:r>
              <a:rPr sz="2000" spc="-110" dirty="0">
                <a:solidFill>
                  <a:srgbClr val="2C3F71"/>
                </a:solidFill>
                <a:latin typeface="Times"/>
                <a:cs typeface="Times"/>
              </a:rPr>
              <a:t> </a:t>
            </a:r>
            <a:r>
              <a:rPr sz="2000" dirty="0">
                <a:solidFill>
                  <a:srgbClr val="2C3F71"/>
                </a:solidFill>
                <a:latin typeface="Times"/>
                <a:cs typeface="Times"/>
              </a:rPr>
              <a:t>American Sign Language/English interpreters use when translating complex medical terminology from English to</a:t>
            </a:r>
            <a:r>
              <a:rPr sz="2000" spc="-110" dirty="0">
                <a:solidFill>
                  <a:srgbClr val="2C3F71"/>
                </a:solidFill>
                <a:latin typeface="Times"/>
                <a:cs typeface="Times"/>
              </a:rPr>
              <a:t> </a:t>
            </a:r>
            <a:r>
              <a:rPr sz="2000" dirty="0">
                <a:solidFill>
                  <a:srgbClr val="2C3F71"/>
                </a:solidFill>
                <a:latin typeface="Times"/>
                <a:cs typeface="Times"/>
              </a:rPr>
              <a:t>ASL?</a:t>
            </a:r>
            <a:endParaRPr sz="2000">
              <a:latin typeface="Times"/>
              <a:cs typeface="Times"/>
            </a:endParaRPr>
          </a:p>
          <a:p>
            <a:pPr marL="52705" algn="ctr">
              <a:lnSpc>
                <a:spcPct val="100000"/>
              </a:lnSpc>
              <a:spcBef>
                <a:spcPts val="1605"/>
              </a:spcBef>
            </a:pPr>
            <a:r>
              <a:rPr sz="2000" b="1" dirty="0">
                <a:solidFill>
                  <a:srgbClr val="2C3F71"/>
                </a:solidFill>
                <a:latin typeface="Trebuchet MS"/>
                <a:cs typeface="Trebuchet MS"/>
              </a:rPr>
              <a:t>Lite</a:t>
            </a:r>
            <a:r>
              <a:rPr sz="2000" b="1" spc="-65" dirty="0">
                <a:solidFill>
                  <a:srgbClr val="2C3F71"/>
                </a:solidFill>
                <a:latin typeface="Trebuchet MS"/>
                <a:cs typeface="Trebuchet MS"/>
              </a:rPr>
              <a:t>r</a:t>
            </a:r>
            <a:r>
              <a:rPr sz="2000" b="1" dirty="0">
                <a:solidFill>
                  <a:srgbClr val="2C3F71"/>
                </a:solidFill>
                <a:latin typeface="Trebuchet MS"/>
                <a:cs typeface="Trebuchet MS"/>
              </a:rPr>
              <a:t>at</a:t>
            </a:r>
            <a:r>
              <a:rPr sz="2000" b="1" spc="-5" dirty="0">
                <a:solidFill>
                  <a:srgbClr val="2C3F71"/>
                </a:solidFill>
                <a:latin typeface="Trebuchet MS"/>
                <a:cs typeface="Trebuchet MS"/>
              </a:rPr>
              <a:t>u</a:t>
            </a:r>
            <a:r>
              <a:rPr sz="2000" b="1" dirty="0">
                <a:solidFill>
                  <a:srgbClr val="2C3F71"/>
                </a:solidFill>
                <a:latin typeface="Trebuchet MS"/>
                <a:cs typeface="Trebuchet MS"/>
              </a:rPr>
              <a:t>re</a:t>
            </a:r>
            <a:r>
              <a:rPr sz="2000" b="1" spc="5" dirty="0">
                <a:solidFill>
                  <a:srgbClr val="2C3F71"/>
                </a:solidFill>
                <a:latin typeface="Trebuchet MS"/>
                <a:cs typeface="Trebuchet MS"/>
              </a:rPr>
              <a:t> </a:t>
            </a:r>
            <a:r>
              <a:rPr sz="2000" b="1" spc="-5" dirty="0">
                <a:solidFill>
                  <a:srgbClr val="2C3F71"/>
                </a:solidFill>
                <a:latin typeface="Trebuchet MS"/>
                <a:cs typeface="Trebuchet MS"/>
              </a:rPr>
              <a:t>Re</a:t>
            </a:r>
            <a:r>
              <a:rPr sz="2000" b="1" spc="60" dirty="0">
                <a:solidFill>
                  <a:srgbClr val="2C3F71"/>
                </a:solidFill>
                <a:latin typeface="Trebuchet MS"/>
                <a:cs typeface="Trebuchet MS"/>
              </a:rPr>
              <a:t>v</a:t>
            </a:r>
            <a:r>
              <a:rPr sz="2000" b="1" dirty="0">
                <a:solidFill>
                  <a:srgbClr val="2C3F71"/>
                </a:solidFill>
                <a:latin typeface="Trebuchet MS"/>
                <a:cs typeface="Trebuchet MS"/>
              </a:rPr>
              <a:t>iew</a:t>
            </a:r>
            <a:endParaRPr sz="2000">
              <a:latin typeface="Trebuchet MS"/>
              <a:cs typeface="Trebuchet MS"/>
            </a:endParaRPr>
          </a:p>
        </p:txBody>
      </p:sp>
      <p:sp>
        <p:nvSpPr>
          <p:cNvPr id="17" name="object 17"/>
          <p:cNvSpPr txBox="1"/>
          <p:nvPr/>
        </p:nvSpPr>
        <p:spPr>
          <a:xfrm>
            <a:off x="5397257" y="245040"/>
            <a:ext cx="9299575" cy="1737995"/>
          </a:xfrm>
          <a:prstGeom prst="rect">
            <a:avLst/>
          </a:prstGeom>
        </p:spPr>
        <p:txBody>
          <a:bodyPr vert="horz" wrap="square" lIns="0" tIns="0" rIns="0" bIns="0" rtlCol="0">
            <a:spAutoFit/>
          </a:bodyPr>
          <a:lstStyle/>
          <a:p>
            <a:pPr marL="12700" marR="5080" algn="ctr">
              <a:lnSpc>
                <a:spcPct val="111900"/>
              </a:lnSpc>
            </a:pPr>
            <a:r>
              <a:rPr sz="3650" dirty="0">
                <a:solidFill>
                  <a:srgbClr val="FFFFFF"/>
                </a:solidFill>
                <a:latin typeface="Trebuchet MS"/>
                <a:cs typeface="Trebuchet MS"/>
              </a:rPr>
              <a:t>Inter</a:t>
            </a:r>
            <a:r>
              <a:rPr sz="3650" spc="-5" dirty="0">
                <a:solidFill>
                  <a:srgbClr val="FFFFFF"/>
                </a:solidFill>
                <a:latin typeface="Trebuchet MS"/>
                <a:cs typeface="Trebuchet MS"/>
              </a:rPr>
              <a:t>p</a:t>
            </a:r>
            <a:r>
              <a:rPr sz="3650" dirty="0">
                <a:solidFill>
                  <a:srgbClr val="FFFFFF"/>
                </a:solidFill>
                <a:latin typeface="Trebuchet MS"/>
                <a:cs typeface="Trebuchet MS"/>
              </a:rPr>
              <a:t>reting</a:t>
            </a:r>
            <a:r>
              <a:rPr sz="3650" spc="5" dirty="0">
                <a:solidFill>
                  <a:srgbClr val="FFFFFF"/>
                </a:solidFill>
                <a:latin typeface="Trebuchet MS"/>
                <a:cs typeface="Trebuchet MS"/>
              </a:rPr>
              <a:t> </a:t>
            </a:r>
            <a:r>
              <a:rPr sz="3650" dirty="0">
                <a:solidFill>
                  <a:srgbClr val="FFFFFF"/>
                </a:solidFill>
                <a:latin typeface="Trebuchet MS"/>
                <a:cs typeface="Trebuchet MS"/>
              </a:rPr>
              <a:t>Strategies:</a:t>
            </a:r>
            <a:r>
              <a:rPr sz="3650" spc="5" dirty="0">
                <a:solidFill>
                  <a:srgbClr val="FFFFFF"/>
                </a:solidFill>
                <a:latin typeface="Trebuchet MS"/>
                <a:cs typeface="Trebuchet MS"/>
              </a:rPr>
              <a:t> </a:t>
            </a:r>
            <a:r>
              <a:rPr sz="3650" dirty="0">
                <a:solidFill>
                  <a:srgbClr val="FFFFFF"/>
                </a:solidFill>
                <a:latin typeface="Trebuchet MS"/>
                <a:cs typeface="Trebuchet MS"/>
              </a:rPr>
              <a:t>Me</a:t>
            </a:r>
            <a:r>
              <a:rPr sz="3650" spc="-5" dirty="0">
                <a:solidFill>
                  <a:srgbClr val="FFFFFF"/>
                </a:solidFill>
                <a:latin typeface="Trebuchet MS"/>
                <a:cs typeface="Trebuchet MS"/>
              </a:rPr>
              <a:t>d</a:t>
            </a:r>
            <a:r>
              <a:rPr sz="3650" dirty="0">
                <a:solidFill>
                  <a:srgbClr val="FFFFFF"/>
                </a:solidFill>
                <a:latin typeface="Trebuchet MS"/>
                <a:cs typeface="Trebuchet MS"/>
              </a:rPr>
              <a:t>ical</a:t>
            </a:r>
            <a:r>
              <a:rPr sz="3650" spc="-65" dirty="0">
                <a:solidFill>
                  <a:srgbClr val="FFFFFF"/>
                </a:solidFill>
                <a:latin typeface="Trebuchet MS"/>
                <a:cs typeface="Trebuchet MS"/>
              </a:rPr>
              <a:t> </a:t>
            </a:r>
            <a:r>
              <a:rPr sz="3650" spc="-459" dirty="0">
                <a:solidFill>
                  <a:srgbClr val="FFFFFF"/>
                </a:solidFill>
                <a:latin typeface="Trebuchet MS"/>
                <a:cs typeface="Trebuchet MS"/>
              </a:rPr>
              <a:t>T</a:t>
            </a:r>
            <a:r>
              <a:rPr sz="3650" dirty="0">
                <a:solidFill>
                  <a:srgbClr val="FFFFFF"/>
                </a:solidFill>
                <a:latin typeface="Trebuchet MS"/>
                <a:cs typeface="Trebuchet MS"/>
              </a:rPr>
              <a:t>erminology </a:t>
            </a:r>
            <a:r>
              <a:rPr sz="3650" spc="-5" dirty="0">
                <a:solidFill>
                  <a:srgbClr val="FFFFFF"/>
                </a:solidFill>
                <a:latin typeface="Trebuchet MS"/>
                <a:cs typeface="Trebuchet MS"/>
              </a:rPr>
              <a:t>f</a:t>
            </a:r>
            <a:r>
              <a:rPr sz="3650" dirty="0">
                <a:solidFill>
                  <a:srgbClr val="FFFFFF"/>
                </a:solidFill>
                <a:latin typeface="Trebuchet MS"/>
                <a:cs typeface="Trebuchet MS"/>
              </a:rPr>
              <a:t>rom</a:t>
            </a:r>
            <a:r>
              <a:rPr sz="3650" spc="5" dirty="0">
                <a:solidFill>
                  <a:srgbClr val="FFFFFF"/>
                </a:solidFill>
                <a:latin typeface="Trebuchet MS"/>
                <a:cs typeface="Trebuchet MS"/>
              </a:rPr>
              <a:t> </a:t>
            </a:r>
            <a:r>
              <a:rPr sz="3650" spc="-5" dirty="0">
                <a:solidFill>
                  <a:srgbClr val="FFFFFF"/>
                </a:solidFill>
                <a:latin typeface="Trebuchet MS"/>
                <a:cs typeface="Trebuchet MS"/>
              </a:rPr>
              <a:t>E</a:t>
            </a:r>
            <a:r>
              <a:rPr sz="3650" dirty="0">
                <a:solidFill>
                  <a:srgbClr val="FFFFFF"/>
                </a:solidFill>
                <a:latin typeface="Trebuchet MS"/>
                <a:cs typeface="Trebuchet MS"/>
              </a:rPr>
              <a:t>nglish</a:t>
            </a:r>
            <a:r>
              <a:rPr sz="3650" spc="5" dirty="0">
                <a:solidFill>
                  <a:srgbClr val="FFFFFF"/>
                </a:solidFill>
                <a:latin typeface="Trebuchet MS"/>
                <a:cs typeface="Trebuchet MS"/>
              </a:rPr>
              <a:t> </a:t>
            </a:r>
            <a:r>
              <a:rPr sz="3650" dirty="0">
                <a:solidFill>
                  <a:srgbClr val="FFFFFF"/>
                </a:solidFill>
                <a:latin typeface="Trebuchet MS"/>
                <a:cs typeface="Trebuchet MS"/>
              </a:rPr>
              <a:t>to</a:t>
            </a:r>
            <a:r>
              <a:rPr sz="3650" spc="-200" dirty="0">
                <a:solidFill>
                  <a:srgbClr val="FFFFFF"/>
                </a:solidFill>
                <a:latin typeface="Trebuchet MS"/>
                <a:cs typeface="Trebuchet MS"/>
              </a:rPr>
              <a:t> </a:t>
            </a:r>
            <a:r>
              <a:rPr sz="3650" spc="-5" dirty="0">
                <a:solidFill>
                  <a:srgbClr val="FFFFFF"/>
                </a:solidFill>
                <a:latin typeface="Trebuchet MS"/>
                <a:cs typeface="Trebuchet MS"/>
              </a:rPr>
              <a:t>A</a:t>
            </a:r>
            <a:r>
              <a:rPr sz="3650" dirty="0">
                <a:solidFill>
                  <a:srgbClr val="FFFFFF"/>
                </a:solidFill>
                <a:latin typeface="Trebuchet MS"/>
                <a:cs typeface="Trebuchet MS"/>
              </a:rPr>
              <a:t>merican</a:t>
            </a:r>
            <a:r>
              <a:rPr sz="3650" spc="5" dirty="0">
                <a:solidFill>
                  <a:srgbClr val="FFFFFF"/>
                </a:solidFill>
                <a:latin typeface="Trebuchet MS"/>
                <a:cs typeface="Trebuchet MS"/>
              </a:rPr>
              <a:t> </a:t>
            </a:r>
            <a:r>
              <a:rPr sz="3650" dirty="0">
                <a:solidFill>
                  <a:srgbClr val="FFFFFF"/>
                </a:solidFill>
                <a:latin typeface="Trebuchet MS"/>
                <a:cs typeface="Trebuchet MS"/>
              </a:rPr>
              <a:t>Sign</a:t>
            </a:r>
            <a:r>
              <a:rPr sz="3650" spc="5" dirty="0">
                <a:solidFill>
                  <a:srgbClr val="FFFFFF"/>
                </a:solidFill>
                <a:latin typeface="Trebuchet MS"/>
                <a:cs typeface="Trebuchet MS"/>
              </a:rPr>
              <a:t> </a:t>
            </a:r>
            <a:r>
              <a:rPr sz="3650" spc="-5" dirty="0">
                <a:solidFill>
                  <a:srgbClr val="FFFFFF"/>
                </a:solidFill>
                <a:latin typeface="Trebuchet MS"/>
                <a:cs typeface="Trebuchet MS"/>
              </a:rPr>
              <a:t>L</a:t>
            </a:r>
            <a:r>
              <a:rPr sz="3650" dirty="0">
                <a:solidFill>
                  <a:srgbClr val="FFFFFF"/>
                </a:solidFill>
                <a:latin typeface="Trebuchet MS"/>
                <a:cs typeface="Trebuchet MS"/>
              </a:rPr>
              <a:t>anguage</a:t>
            </a:r>
            <a:endParaRPr sz="3650">
              <a:latin typeface="Trebuchet MS"/>
              <a:cs typeface="Trebuchet MS"/>
            </a:endParaRPr>
          </a:p>
          <a:p>
            <a:pPr marL="5715" algn="ctr">
              <a:lnSpc>
                <a:spcPct val="100000"/>
              </a:lnSpc>
              <a:spcBef>
                <a:spcPts val="695"/>
              </a:spcBef>
            </a:pPr>
            <a:r>
              <a:rPr sz="1550" spc="15" dirty="0">
                <a:solidFill>
                  <a:srgbClr val="FFFFFF"/>
                </a:solidFill>
                <a:latin typeface="Trebuchet MS"/>
                <a:cs typeface="Trebuchet MS"/>
              </a:rPr>
              <a:t>INT</a:t>
            </a:r>
            <a:r>
              <a:rPr sz="1550" spc="-20" dirty="0">
                <a:solidFill>
                  <a:srgbClr val="FFFFFF"/>
                </a:solidFill>
                <a:latin typeface="Trebuchet MS"/>
                <a:cs typeface="Trebuchet MS"/>
              </a:rPr>
              <a:t> </a:t>
            </a:r>
            <a:r>
              <a:rPr sz="1550" spc="15" dirty="0">
                <a:solidFill>
                  <a:srgbClr val="FFFFFF"/>
                </a:solidFill>
                <a:latin typeface="Trebuchet MS"/>
                <a:cs typeface="Trebuchet MS"/>
              </a:rPr>
              <a:t>492,</a:t>
            </a:r>
            <a:r>
              <a:rPr sz="1550" spc="10" dirty="0">
                <a:solidFill>
                  <a:srgbClr val="FFFFFF"/>
                </a:solidFill>
                <a:latin typeface="Trebuchet MS"/>
                <a:cs typeface="Trebuchet MS"/>
              </a:rPr>
              <a:t> Spring </a:t>
            </a:r>
            <a:r>
              <a:rPr sz="1550" spc="15" dirty="0">
                <a:solidFill>
                  <a:srgbClr val="FFFFFF"/>
                </a:solidFill>
                <a:latin typeface="Trebuchet MS"/>
                <a:cs typeface="Trebuchet MS"/>
              </a:rPr>
              <a:t>2017</a:t>
            </a:r>
            <a:endParaRPr sz="1550">
              <a:latin typeface="Trebuchet MS"/>
              <a:cs typeface="Trebuchet MS"/>
            </a:endParaRPr>
          </a:p>
          <a:p>
            <a:pPr marL="5080" algn="ctr">
              <a:lnSpc>
                <a:spcPct val="100000"/>
              </a:lnSpc>
              <a:spcBef>
                <a:spcPts val="475"/>
              </a:spcBef>
            </a:pPr>
            <a:r>
              <a:rPr sz="1550" spc="10" dirty="0">
                <a:solidFill>
                  <a:srgbClr val="FFFFFF"/>
                </a:solidFill>
                <a:latin typeface="Trebuchet MS"/>
                <a:cs typeface="Trebuchet MS"/>
              </a:rPr>
              <a:t>b</a:t>
            </a:r>
            <a:r>
              <a:rPr sz="1550" spc="15" dirty="0">
                <a:solidFill>
                  <a:srgbClr val="FFFFFF"/>
                </a:solidFill>
                <a:latin typeface="Trebuchet MS"/>
                <a:cs typeface="Trebuchet MS"/>
              </a:rPr>
              <a:t>y</a:t>
            </a:r>
            <a:r>
              <a:rPr sz="1550" spc="10" dirty="0">
                <a:solidFill>
                  <a:srgbClr val="FFFFFF"/>
                </a:solidFill>
                <a:latin typeface="Trebuchet MS"/>
                <a:cs typeface="Trebuchet MS"/>
              </a:rPr>
              <a:t> </a:t>
            </a:r>
            <a:r>
              <a:rPr sz="1550" spc="5" dirty="0">
                <a:solidFill>
                  <a:srgbClr val="FFFFFF"/>
                </a:solidFill>
                <a:latin typeface="Trebuchet MS"/>
                <a:cs typeface="Trebuchet MS"/>
              </a:rPr>
              <a:t>Indi</a:t>
            </a:r>
            <a:r>
              <a:rPr sz="1550" spc="15" dirty="0">
                <a:solidFill>
                  <a:srgbClr val="FFFFFF"/>
                </a:solidFill>
                <a:latin typeface="Trebuchet MS"/>
                <a:cs typeface="Trebuchet MS"/>
              </a:rPr>
              <a:t>a</a:t>
            </a:r>
            <a:r>
              <a:rPr sz="1550" spc="10" dirty="0">
                <a:solidFill>
                  <a:srgbClr val="FFFFFF"/>
                </a:solidFill>
                <a:latin typeface="Trebuchet MS"/>
                <a:cs typeface="Trebuchet MS"/>
              </a:rPr>
              <a:t> Hitchco</a:t>
            </a:r>
            <a:r>
              <a:rPr sz="1550" spc="15" dirty="0">
                <a:solidFill>
                  <a:srgbClr val="FFFFFF"/>
                </a:solidFill>
                <a:latin typeface="Trebuchet MS"/>
                <a:cs typeface="Trebuchet MS"/>
              </a:rPr>
              <a:t>ck</a:t>
            </a:r>
            <a:endParaRPr sz="1550">
              <a:latin typeface="Trebuchet MS"/>
              <a:cs typeface="Trebuchet M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TotalTime>
  <Words>687</Words>
  <Application>Microsoft Macintosh PowerPoint</Application>
  <PresentationFormat>Custom</PresentationFormat>
  <Paragraphs>32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Times</vt:lpstr>
      <vt:lpstr>Trebuchet MS</vt:lpstr>
      <vt:lpstr>Office Theme</vt:lpstr>
      <vt:lpstr>PowerPoint Presentation</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1</cp:revision>
  <dcterms:created xsi:type="dcterms:W3CDTF">2017-07-19T14:56:34Z</dcterms:created>
  <dcterms:modified xsi:type="dcterms:W3CDTF">2017-07-19T19:03:59Z</dcterms:modified>
</cp:coreProperties>
</file>