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>
      <p:cViewPr varScale="1">
        <p:scale>
          <a:sx n="56" d="100"/>
          <a:sy n="56" d="100"/>
        </p:scale>
        <p:origin x="66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0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4659610"/>
          </a:xfrm>
          <a:custGeom>
            <a:avLst/>
            <a:gdLst/>
            <a:ahLst/>
            <a:cxnLst/>
            <a:rect l="l" t="t" r="r" b="b"/>
            <a:pathLst>
              <a:path w="20104100" h="14659610">
                <a:moveTo>
                  <a:pt x="0" y="14659238"/>
                </a:moveTo>
                <a:lnTo>
                  <a:pt x="20104100" y="14659238"/>
                </a:lnTo>
                <a:lnTo>
                  <a:pt x="20104100" y="0"/>
                </a:lnTo>
                <a:lnTo>
                  <a:pt x="0" y="0"/>
                </a:lnTo>
                <a:lnTo>
                  <a:pt x="0" y="14659238"/>
                </a:lnTo>
              </a:path>
            </a:pathLst>
          </a:custGeom>
          <a:solidFill>
            <a:srgbClr val="E9E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4126" y="0"/>
            <a:ext cx="209550" cy="1780539"/>
          </a:xfrm>
          <a:custGeom>
            <a:avLst/>
            <a:gdLst/>
            <a:ahLst/>
            <a:cxnLst/>
            <a:rect l="l" t="t" r="r" b="b"/>
            <a:pathLst>
              <a:path w="209550" h="1780539">
                <a:moveTo>
                  <a:pt x="0" y="1780050"/>
                </a:moveTo>
                <a:lnTo>
                  <a:pt x="209417" y="1780050"/>
                </a:lnTo>
                <a:lnTo>
                  <a:pt x="209417" y="0"/>
                </a:lnTo>
                <a:lnTo>
                  <a:pt x="0" y="0"/>
                </a:lnTo>
                <a:lnTo>
                  <a:pt x="0" y="1780050"/>
                </a:lnTo>
              </a:path>
            </a:pathLst>
          </a:custGeom>
          <a:solidFill>
            <a:srgbClr val="C8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23544" y="0"/>
            <a:ext cx="19580860" cy="1780539"/>
          </a:xfrm>
          <a:custGeom>
            <a:avLst/>
            <a:gdLst/>
            <a:ahLst/>
            <a:cxnLst/>
            <a:rect l="l" t="t" r="r" b="b"/>
            <a:pathLst>
              <a:path w="19580860" h="1780539">
                <a:moveTo>
                  <a:pt x="0" y="1780050"/>
                </a:moveTo>
                <a:lnTo>
                  <a:pt x="19580555" y="1780050"/>
                </a:lnTo>
                <a:lnTo>
                  <a:pt x="19580555" y="0"/>
                </a:lnTo>
                <a:lnTo>
                  <a:pt x="0" y="0"/>
                </a:lnTo>
                <a:lnTo>
                  <a:pt x="0" y="1780050"/>
                </a:lnTo>
              </a:path>
            </a:pathLst>
          </a:custGeom>
          <a:solidFill>
            <a:srgbClr val="DFDD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23544" y="1776501"/>
            <a:ext cx="19580860" cy="0"/>
          </a:xfrm>
          <a:custGeom>
            <a:avLst/>
            <a:gdLst/>
            <a:ahLst/>
            <a:cxnLst/>
            <a:rect l="l" t="t" r="r" b="b"/>
            <a:pathLst>
              <a:path w="19580860">
                <a:moveTo>
                  <a:pt x="0" y="0"/>
                </a:moveTo>
                <a:lnTo>
                  <a:pt x="19580555" y="0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23544" y="0"/>
            <a:ext cx="0" cy="2526030"/>
          </a:xfrm>
          <a:custGeom>
            <a:avLst/>
            <a:gdLst/>
            <a:ahLst/>
            <a:cxnLst/>
            <a:rect l="l" t="t" r="r" b="b"/>
            <a:pathLst>
              <a:path h="2526030">
                <a:moveTo>
                  <a:pt x="0" y="0"/>
                </a:moveTo>
                <a:lnTo>
                  <a:pt x="0" y="2525577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23544" y="2513012"/>
            <a:ext cx="19580860" cy="0"/>
          </a:xfrm>
          <a:custGeom>
            <a:avLst/>
            <a:gdLst/>
            <a:ahLst/>
            <a:cxnLst/>
            <a:rect l="l" t="t" r="r" b="b"/>
            <a:pathLst>
              <a:path w="19580860">
                <a:moveTo>
                  <a:pt x="0" y="0"/>
                </a:moveTo>
                <a:lnTo>
                  <a:pt x="19580555" y="0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14126" y="6778152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418835"/>
                </a:moveTo>
                <a:lnTo>
                  <a:pt x="209417" y="418835"/>
                </a:lnTo>
                <a:lnTo>
                  <a:pt x="209417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417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14126" y="10673322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418835"/>
                </a:moveTo>
                <a:lnTo>
                  <a:pt x="209417" y="418835"/>
                </a:lnTo>
                <a:lnTo>
                  <a:pt x="209417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6B6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14659238"/>
            <a:ext cx="20104100" cy="419100"/>
          </a:xfrm>
          <a:custGeom>
            <a:avLst/>
            <a:gdLst/>
            <a:ahLst/>
            <a:cxnLst/>
            <a:rect l="l" t="t" r="r" b="b"/>
            <a:pathLst>
              <a:path w="20104100" h="419100">
                <a:moveTo>
                  <a:pt x="0" y="418835"/>
                </a:moveTo>
                <a:lnTo>
                  <a:pt x="20104099" y="418835"/>
                </a:lnTo>
                <a:lnTo>
                  <a:pt x="20104099" y="0"/>
                </a:lnTo>
                <a:lnTo>
                  <a:pt x="0" y="0"/>
                </a:lnTo>
                <a:lnTo>
                  <a:pt x="0" y="418835"/>
                </a:lnTo>
              </a:path>
            </a:pathLst>
          </a:custGeom>
          <a:solidFill>
            <a:srgbClr val="DFDD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l.Gallaudet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183" y="14671502"/>
            <a:ext cx="166370" cy="448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-520" dirty="0">
                <a:latin typeface="American Typewriter"/>
                <a:cs typeface="American Typewriter"/>
              </a:rPr>
              <a:t>`</a:t>
            </a:r>
            <a:endParaRPr sz="3300">
              <a:latin typeface="American Typewriter"/>
              <a:cs typeface="American Typewrite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4646150"/>
            <a:ext cx="20104100" cy="26670"/>
          </a:xfrm>
          <a:custGeom>
            <a:avLst/>
            <a:gdLst/>
            <a:ahLst/>
            <a:cxnLst/>
            <a:rect l="l" t="t" r="r" b="b"/>
            <a:pathLst>
              <a:path w="20104100" h="26669">
                <a:moveTo>
                  <a:pt x="0" y="26177"/>
                </a:moveTo>
                <a:lnTo>
                  <a:pt x="20104100" y="26177"/>
                </a:lnTo>
                <a:lnTo>
                  <a:pt x="20104100" y="0"/>
                </a:lnTo>
                <a:lnTo>
                  <a:pt x="0" y="0"/>
                </a:lnTo>
                <a:lnTo>
                  <a:pt x="0" y="2617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554096" y="2827138"/>
            <a:ext cx="6001385" cy="11602085"/>
          </a:xfrm>
          <a:custGeom>
            <a:avLst/>
            <a:gdLst/>
            <a:ahLst/>
            <a:cxnLst/>
            <a:rect l="l" t="t" r="r" b="b"/>
            <a:pathLst>
              <a:path w="6001384" h="11602085">
                <a:moveTo>
                  <a:pt x="0" y="11601741"/>
                </a:moveTo>
                <a:lnTo>
                  <a:pt x="6001329" y="11601741"/>
                </a:lnTo>
                <a:lnTo>
                  <a:pt x="6001329" y="0"/>
                </a:lnTo>
                <a:lnTo>
                  <a:pt x="0" y="0"/>
                </a:lnTo>
                <a:lnTo>
                  <a:pt x="0" y="116017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1543" y="2827138"/>
            <a:ext cx="6001385" cy="11602085"/>
          </a:xfrm>
          <a:custGeom>
            <a:avLst/>
            <a:gdLst/>
            <a:ahLst/>
            <a:cxnLst/>
            <a:rect l="l" t="t" r="r" b="b"/>
            <a:pathLst>
              <a:path w="6001384" h="11602085">
                <a:moveTo>
                  <a:pt x="0" y="11601741"/>
                </a:moveTo>
                <a:lnTo>
                  <a:pt x="6001329" y="11601741"/>
                </a:lnTo>
                <a:lnTo>
                  <a:pt x="6001329" y="0"/>
                </a:lnTo>
                <a:lnTo>
                  <a:pt x="0" y="0"/>
                </a:lnTo>
                <a:lnTo>
                  <a:pt x="0" y="116017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4126" y="2827138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418835"/>
                </a:moveTo>
                <a:lnTo>
                  <a:pt x="209417" y="418835"/>
                </a:lnTo>
                <a:lnTo>
                  <a:pt x="209417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1C4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544" y="1780050"/>
            <a:ext cx="19580860" cy="733425"/>
          </a:xfrm>
          <a:custGeom>
            <a:avLst/>
            <a:gdLst/>
            <a:ahLst/>
            <a:cxnLst/>
            <a:rect l="l" t="t" r="r" b="b"/>
            <a:pathLst>
              <a:path w="19580860" h="733425">
                <a:moveTo>
                  <a:pt x="0" y="732961"/>
                </a:moveTo>
                <a:lnTo>
                  <a:pt x="19580555" y="732961"/>
                </a:lnTo>
                <a:lnTo>
                  <a:pt x="19580555" y="0"/>
                </a:lnTo>
                <a:lnTo>
                  <a:pt x="0" y="0"/>
                </a:lnTo>
                <a:lnTo>
                  <a:pt x="0" y="732961"/>
                </a:lnTo>
              </a:path>
            </a:pathLst>
          </a:custGeom>
          <a:solidFill>
            <a:srgbClr val="F4F4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3544" y="2827138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3544" y="10673322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346889" y="2827138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418835"/>
                </a:moveTo>
                <a:lnTo>
                  <a:pt x="209417" y="418835"/>
                </a:lnTo>
                <a:lnTo>
                  <a:pt x="209417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2261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556305" y="2827138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348284" y="10671926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418835"/>
                </a:moveTo>
                <a:lnTo>
                  <a:pt x="209417" y="418835"/>
                </a:lnTo>
                <a:lnTo>
                  <a:pt x="209417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8186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556305" y="10671926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3544" y="6778152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41369" y="1190244"/>
            <a:ext cx="13807440" cy="491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Di</a:t>
            </a:r>
            <a:r>
              <a:rPr sz="3650" b="1" spc="90" dirty="0">
                <a:solidFill>
                  <a:srgbClr val="246692"/>
                </a:solidFill>
                <a:latin typeface="Arial Black"/>
                <a:cs typeface="Arial Black"/>
              </a:rPr>
              <a:t>f</a:t>
            </a:r>
            <a:r>
              <a:rPr sz="3650" b="1" spc="-60" dirty="0">
                <a:solidFill>
                  <a:srgbClr val="246692"/>
                </a:solidFill>
                <a:latin typeface="Arial Black"/>
                <a:cs typeface="Arial Black"/>
              </a:rPr>
              <a:t>f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e</a:t>
            </a:r>
            <a:r>
              <a:rPr sz="3650" b="1" spc="55" dirty="0">
                <a:solidFill>
                  <a:srgbClr val="246692"/>
                </a:solidFill>
                <a:latin typeface="Arial Black"/>
                <a:cs typeface="Arial Black"/>
              </a:rPr>
              <a:t>r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enti</a:t>
            </a:r>
            <a:r>
              <a:rPr sz="3650" b="1" spc="-70" dirty="0">
                <a:solidFill>
                  <a:srgbClr val="246692"/>
                </a:solidFill>
                <a:latin typeface="Arial Black"/>
                <a:cs typeface="Arial Black"/>
              </a:rPr>
              <a:t>a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ting</a:t>
            </a:r>
            <a:r>
              <a:rPr sz="3650" b="1" spc="-20" dirty="0">
                <a:solidFill>
                  <a:srgbClr val="246692"/>
                </a:solidFill>
                <a:latin typeface="Arial Black"/>
                <a:cs typeface="Arial Black"/>
              </a:rPr>
              <a:t> 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Bet</a:t>
            </a:r>
            <a:r>
              <a:rPr sz="3650" b="1" spc="-45" dirty="0">
                <a:solidFill>
                  <a:srgbClr val="246692"/>
                </a:solidFill>
                <a:latin typeface="Arial Black"/>
                <a:cs typeface="Arial Black"/>
              </a:rPr>
              <a:t>w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een</a:t>
            </a:r>
            <a:r>
              <a:rPr sz="3650" b="1" spc="-15" dirty="0">
                <a:solidFill>
                  <a:srgbClr val="246692"/>
                </a:solidFill>
                <a:latin typeface="Arial Black"/>
                <a:cs typeface="Arial Black"/>
              </a:rPr>
              <a:t> 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Depiction</a:t>
            </a:r>
            <a:r>
              <a:rPr sz="3650" b="1" spc="-10" dirty="0">
                <a:solidFill>
                  <a:srgbClr val="246692"/>
                </a:solidFill>
                <a:latin typeface="Arial Black"/>
                <a:cs typeface="Arial Black"/>
              </a:rPr>
              <a:t> 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Use</a:t>
            </a:r>
            <a:r>
              <a:rPr sz="3650" b="1" spc="5" dirty="0">
                <a:solidFill>
                  <a:srgbClr val="246692"/>
                </a:solidFill>
                <a:latin typeface="Arial Black"/>
                <a:cs typeface="Arial Black"/>
              </a:rPr>
              <a:t> 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of</a:t>
            </a:r>
            <a:r>
              <a:rPr sz="3650" b="1" spc="210" dirty="0">
                <a:solidFill>
                  <a:srgbClr val="246692"/>
                </a:solidFill>
                <a:latin typeface="Arial Black"/>
                <a:cs typeface="Arial Black"/>
              </a:rPr>
              <a:t> 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DI</a:t>
            </a:r>
            <a:r>
              <a:rPr sz="3650" b="1" spc="-100" dirty="0">
                <a:solidFill>
                  <a:srgbClr val="246692"/>
                </a:solidFill>
                <a:latin typeface="Arial Black"/>
                <a:cs typeface="Arial Black"/>
              </a:rPr>
              <a:t>’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s</a:t>
            </a:r>
            <a:r>
              <a:rPr sz="3650" b="1" spc="5" dirty="0">
                <a:solidFill>
                  <a:srgbClr val="246692"/>
                </a:solidFill>
                <a:latin typeface="Arial Black"/>
                <a:cs typeface="Arial Black"/>
              </a:rPr>
              <a:t> 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and</a:t>
            </a:r>
            <a:r>
              <a:rPr sz="3650" b="1" spc="-10" dirty="0">
                <a:solidFill>
                  <a:srgbClr val="246692"/>
                </a:solidFill>
                <a:latin typeface="Arial Black"/>
                <a:cs typeface="Arial Black"/>
              </a:rPr>
              <a:t> 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HI</a:t>
            </a:r>
            <a:r>
              <a:rPr sz="3650" b="1" spc="-95" dirty="0">
                <a:solidFill>
                  <a:srgbClr val="246692"/>
                </a:solidFill>
                <a:latin typeface="Arial Black"/>
                <a:cs typeface="Arial Black"/>
              </a:rPr>
              <a:t>’</a:t>
            </a:r>
            <a:r>
              <a:rPr sz="3650" b="1" dirty="0">
                <a:solidFill>
                  <a:srgbClr val="246692"/>
                </a:solidFill>
                <a:latin typeface="Arial Black"/>
                <a:cs typeface="Arial Black"/>
              </a:rPr>
              <a:t>s</a:t>
            </a:r>
            <a:endParaRPr sz="365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41369" y="1964725"/>
            <a:ext cx="4065270" cy="258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95" dirty="0">
                <a:latin typeface="American Typewriter"/>
                <a:cs typeface="American Typewriter"/>
              </a:rPr>
              <a:t>Lauren</a:t>
            </a:r>
            <a:r>
              <a:rPr sz="1800" spc="65" dirty="0">
                <a:latin typeface="American Typewriter"/>
                <a:cs typeface="American Typewriter"/>
              </a:rPr>
              <a:t> </a:t>
            </a:r>
            <a:r>
              <a:rPr sz="1800" spc="-105" dirty="0">
                <a:latin typeface="American Typewriter"/>
                <a:cs typeface="American Typewriter"/>
              </a:rPr>
              <a:t>Mullahe</a:t>
            </a:r>
            <a:r>
              <a:rPr sz="1800" spc="-315" dirty="0">
                <a:latin typeface="American Typewriter"/>
                <a:cs typeface="American Typewriter"/>
              </a:rPr>
              <a:t>y</a:t>
            </a:r>
            <a:r>
              <a:rPr sz="1800" spc="10" dirty="0">
                <a:latin typeface="American Typewriter"/>
                <a:cs typeface="American Typewriter"/>
              </a:rPr>
              <a:t>,</a:t>
            </a:r>
            <a:r>
              <a:rPr sz="1800" spc="70" dirty="0">
                <a:latin typeface="American Typewriter"/>
                <a:cs typeface="American Typewriter"/>
              </a:rPr>
              <a:t> </a:t>
            </a:r>
            <a:r>
              <a:rPr sz="1800" spc="-100" dirty="0">
                <a:latin typeface="American Typewriter"/>
                <a:cs typeface="American Typewriter"/>
              </a:rPr>
              <a:t>INT</a:t>
            </a:r>
            <a:r>
              <a:rPr sz="1800" spc="20" dirty="0">
                <a:latin typeface="American Typewriter"/>
                <a:cs typeface="American Typewriter"/>
              </a:rPr>
              <a:t> </a:t>
            </a:r>
            <a:r>
              <a:rPr sz="1800" spc="-100" dirty="0">
                <a:latin typeface="American Typewriter"/>
                <a:cs typeface="American Typewriter"/>
              </a:rPr>
              <a:t>492,</a:t>
            </a:r>
            <a:r>
              <a:rPr sz="1800" spc="65" dirty="0">
                <a:latin typeface="American Typewriter"/>
                <a:cs typeface="American Typewriter"/>
              </a:rPr>
              <a:t> </a:t>
            </a:r>
            <a:r>
              <a:rPr sz="1800" spc="-90" dirty="0">
                <a:latin typeface="American Typewriter"/>
                <a:cs typeface="American Typewriter"/>
              </a:rPr>
              <a:t>Spring</a:t>
            </a:r>
            <a:r>
              <a:rPr sz="1800" spc="60" dirty="0">
                <a:latin typeface="American Typewriter"/>
                <a:cs typeface="American Typewriter"/>
              </a:rPr>
              <a:t> </a:t>
            </a:r>
            <a:r>
              <a:rPr sz="1800" spc="-140" dirty="0">
                <a:latin typeface="American Typewriter"/>
                <a:cs typeface="American Typewriter"/>
              </a:rPr>
              <a:t>2017</a:t>
            </a:r>
            <a:endParaRPr sz="1800">
              <a:latin typeface="American Typewriter"/>
              <a:cs typeface="American Typewriter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6109" y="2827138"/>
            <a:ext cx="5975350" cy="419100"/>
          </a:xfrm>
          <a:custGeom>
            <a:avLst/>
            <a:gdLst/>
            <a:ahLst/>
            <a:cxnLst/>
            <a:rect l="l" t="t" r="r" b="b"/>
            <a:pathLst>
              <a:path w="5975350" h="419100">
                <a:moveTo>
                  <a:pt x="0" y="418835"/>
                </a:moveTo>
                <a:lnTo>
                  <a:pt x="5974920" y="418835"/>
                </a:lnTo>
                <a:lnTo>
                  <a:pt x="5974920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2466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90943" y="2868839"/>
            <a:ext cx="237617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Int</a:t>
            </a:r>
            <a:r>
              <a:rPr sz="2750" b="1" spc="2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odu</a:t>
            </a:r>
            <a:r>
              <a:rPr sz="2750" b="1" spc="-35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2750" b="1" spc="-15" dirty="0">
                <a:solidFill>
                  <a:srgbClr val="FFFFFF"/>
                </a:solidFill>
                <a:latin typeface="Arial Black"/>
                <a:cs typeface="Arial Black"/>
              </a:rPr>
              <a:t>tion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2921" y="3358772"/>
            <a:ext cx="5357495" cy="212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0800"/>
              </a:lnSpc>
              <a:buClr>
                <a:srgbClr val="2E82BA"/>
              </a:buClr>
              <a:buFont typeface="American Typewriter"/>
              <a:buChar char="•"/>
              <a:tabLst>
                <a:tab pos="222250" algn="l"/>
              </a:tabLst>
            </a:pPr>
            <a:r>
              <a:rPr sz="2000" spc="-114" dirty="0">
                <a:latin typeface="American Typewriter"/>
                <a:cs typeface="American Typewriter"/>
              </a:rPr>
              <a:t>More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325" dirty="0">
                <a:latin typeface="American Typewriter"/>
                <a:cs typeface="American Typewriter"/>
              </a:rPr>
              <a:t>r</a:t>
            </a:r>
            <a:r>
              <a:rPr sz="2000" spc="-55" dirty="0">
                <a:latin typeface="American Typewriter"/>
                <a:cs typeface="American Typewriter"/>
              </a:rPr>
              <a:t>esearch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75" dirty="0">
                <a:latin typeface="American Typewriter"/>
                <a:cs typeface="American Typewriter"/>
              </a:rPr>
              <a:t>in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70" dirty="0">
                <a:latin typeface="American Typewriter"/>
                <a:cs typeface="American Typewriter"/>
              </a:rPr>
              <a:t>f</a:t>
            </a:r>
            <a:r>
              <a:rPr sz="2000" spc="-145" dirty="0">
                <a:latin typeface="American Typewriter"/>
                <a:cs typeface="American Typewriter"/>
              </a:rPr>
              <a:t>i</a:t>
            </a:r>
            <a:r>
              <a:rPr sz="2000" spc="-70" dirty="0">
                <a:latin typeface="American Typewriter"/>
                <a:cs typeface="American Typewriter"/>
              </a:rPr>
              <a:t>eld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0" dirty="0">
                <a:latin typeface="American Typewriter"/>
                <a:cs typeface="American Typewriter"/>
              </a:rPr>
              <a:t>interpreting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is</a:t>
            </a:r>
            <a:r>
              <a:rPr sz="2000" spc="-50" dirty="0">
                <a:latin typeface="American Typewriter"/>
                <a:cs typeface="American Typewriter"/>
              </a:rPr>
              <a:t> </a:t>
            </a:r>
            <a:r>
              <a:rPr sz="2000" spc="-65" dirty="0">
                <a:latin typeface="American Typewriter"/>
                <a:cs typeface="American Typewriter"/>
              </a:rPr>
              <a:t>essent</a:t>
            </a:r>
            <a:r>
              <a:rPr sz="2000" spc="-35" dirty="0">
                <a:latin typeface="American Typewriter"/>
                <a:cs typeface="American Typewriter"/>
              </a:rPr>
              <a:t>i</a:t>
            </a:r>
            <a:r>
              <a:rPr sz="2000" spc="-65" dirty="0">
                <a:latin typeface="American Typewriter"/>
                <a:cs typeface="American Typewriter"/>
              </a:rPr>
              <a:t>al,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45" dirty="0">
                <a:latin typeface="American Typewriter"/>
                <a:cs typeface="American Typewriter"/>
              </a:rPr>
              <a:t>particul</a:t>
            </a:r>
            <a:r>
              <a:rPr sz="2000" spc="-180" dirty="0">
                <a:latin typeface="American Typewriter"/>
                <a:cs typeface="American Typewriter"/>
              </a:rPr>
              <a:t>arly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when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70" dirty="0">
                <a:latin typeface="American Typewriter"/>
                <a:cs typeface="American Typewriter"/>
              </a:rPr>
              <a:t>disc</a:t>
            </a:r>
            <a:r>
              <a:rPr sz="2000" spc="-65" dirty="0">
                <a:latin typeface="American Typewriter"/>
                <a:cs typeface="American Typewriter"/>
              </a:rPr>
              <a:t>ussing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-55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compari</a:t>
            </a:r>
            <a:r>
              <a:rPr sz="2000" spc="-75" dirty="0">
                <a:latin typeface="American Typewriter"/>
                <a:cs typeface="American Typewriter"/>
              </a:rPr>
              <a:t>son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Hearing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interpreters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Deaf</a:t>
            </a:r>
            <a:r>
              <a:rPr sz="2000" spc="-10" dirty="0">
                <a:latin typeface="American Typewriter"/>
                <a:cs typeface="American Typewriter"/>
              </a:rPr>
              <a:t> </a:t>
            </a:r>
            <a:r>
              <a:rPr sz="2000" spc="-125" dirty="0">
                <a:latin typeface="American Typewriter"/>
                <a:cs typeface="American Typewriter"/>
              </a:rPr>
              <a:t>interpreters.</a:t>
            </a:r>
            <a:r>
              <a:rPr sz="2000" spc="20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75" dirty="0">
                <a:latin typeface="American Typewriter"/>
                <a:cs typeface="American Typewriter"/>
              </a:rPr>
              <a:t>question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that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this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325" dirty="0">
                <a:latin typeface="American Typewriter"/>
                <a:cs typeface="American Typewriter"/>
              </a:rPr>
              <a:t>r</a:t>
            </a:r>
            <a:r>
              <a:rPr sz="2000" spc="-55" dirty="0">
                <a:latin typeface="American Typewriter"/>
                <a:cs typeface="American Typewriter"/>
              </a:rPr>
              <a:t>esearch</a:t>
            </a:r>
            <a:r>
              <a:rPr sz="2000" spc="-25" dirty="0">
                <a:latin typeface="American Typewriter"/>
                <a:cs typeface="American Typewriter"/>
              </a:rPr>
              <a:t> hopes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to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answer</a:t>
            </a:r>
            <a:r>
              <a:rPr sz="2000" spc="55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is;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when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looking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130" dirty="0">
                <a:latin typeface="American Typewriter"/>
                <a:cs typeface="American Typewriter"/>
              </a:rPr>
              <a:t>at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Deaf</a:t>
            </a:r>
            <a:r>
              <a:rPr sz="2000" spc="-1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Interprete</a:t>
            </a:r>
            <a:r>
              <a:rPr sz="2000" spc="-430" dirty="0">
                <a:latin typeface="American Typewriter"/>
                <a:cs typeface="American Typewriter"/>
              </a:rPr>
              <a:t>r</a:t>
            </a:r>
            <a:r>
              <a:rPr sz="2000" spc="10" dirty="0">
                <a:latin typeface="American Typewriter"/>
                <a:cs typeface="American Typewriter"/>
              </a:rPr>
              <a:t>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5" dirty="0">
                <a:latin typeface="American Typewriter"/>
                <a:cs typeface="American Typewriter"/>
              </a:rPr>
              <a:t>DI,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Hearing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Interprete</a:t>
            </a:r>
            <a:r>
              <a:rPr sz="2000" spc="-430" dirty="0">
                <a:latin typeface="American Typewriter"/>
                <a:cs typeface="American Typewriter"/>
              </a:rPr>
              <a:t>r</a:t>
            </a:r>
            <a:r>
              <a:rPr sz="2000" spc="10" dirty="0">
                <a:latin typeface="American Typewriter"/>
                <a:cs typeface="American Typewriter"/>
              </a:rPr>
              <a:t>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0" dirty="0">
                <a:latin typeface="American Typewriter"/>
                <a:cs typeface="American Typewriter"/>
              </a:rPr>
              <a:t>HI,</a:t>
            </a:r>
            <a:r>
              <a:rPr sz="2000" spc="-55" dirty="0">
                <a:latin typeface="American Typewriter"/>
                <a:cs typeface="American Typewriter"/>
              </a:rPr>
              <a:t> </a:t>
            </a:r>
            <a:r>
              <a:rPr sz="2000" spc="-145" dirty="0">
                <a:latin typeface="American Typewriter"/>
                <a:cs typeface="American Typewriter"/>
              </a:rPr>
              <a:t>what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is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0" dirty="0">
                <a:latin typeface="American Typewriter"/>
                <a:cs typeface="American Typewriter"/>
              </a:rPr>
              <a:t>di</a:t>
            </a:r>
            <a:r>
              <a:rPr sz="2000" spc="-155" dirty="0">
                <a:latin typeface="American Typewriter"/>
                <a:cs typeface="American Typewriter"/>
              </a:rPr>
              <a:t>f</a:t>
            </a:r>
            <a:r>
              <a:rPr sz="2000" spc="-65" dirty="0">
                <a:latin typeface="American Typewriter"/>
                <a:cs typeface="American Typewriter"/>
              </a:rPr>
              <a:t>ference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75" dirty="0">
                <a:latin typeface="American Typewriter"/>
                <a:cs typeface="American Typewriter"/>
              </a:rPr>
              <a:t>in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use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5" dirty="0">
                <a:latin typeface="American Typewriter"/>
                <a:cs typeface="American Typewriter"/>
              </a:rPr>
              <a:t>depi</a:t>
            </a:r>
            <a:r>
              <a:rPr sz="2000" spc="-60" dirty="0">
                <a:latin typeface="American Typewriter"/>
                <a:cs typeface="American Typewriter"/>
              </a:rPr>
              <a:t>c</a:t>
            </a:r>
            <a:r>
              <a:rPr sz="2000" spc="-130" dirty="0">
                <a:latin typeface="American Typewriter"/>
                <a:cs typeface="American Typewriter"/>
              </a:rPr>
              <a:t>tion?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9140" y="6594974"/>
            <a:ext cx="5661025" cy="3800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0800"/>
              </a:lnSpc>
              <a:buClr>
                <a:srgbClr val="2E82BA"/>
              </a:buClr>
              <a:buFont typeface="American Typewriter"/>
              <a:buChar char="•"/>
              <a:tabLst>
                <a:tab pos="222250" algn="l"/>
              </a:tabLst>
            </a:pPr>
            <a:r>
              <a:rPr sz="2000" spc="-95" dirty="0">
                <a:latin typeface="American Typewriter"/>
                <a:cs typeface="American Typewriter"/>
              </a:rPr>
              <a:t>Depict</a:t>
            </a:r>
            <a:r>
              <a:rPr sz="2000" spc="-55" dirty="0">
                <a:latin typeface="American Typewriter"/>
                <a:cs typeface="American Typewriter"/>
              </a:rPr>
              <a:t>i</a:t>
            </a:r>
            <a:r>
              <a:rPr sz="2000" spc="-75" dirty="0">
                <a:latin typeface="American Typewriter"/>
                <a:cs typeface="American Typewriter"/>
              </a:rPr>
              <a:t>on</a:t>
            </a:r>
            <a:r>
              <a:rPr sz="2000" spc="45" dirty="0">
                <a:latin typeface="American Typewriter"/>
                <a:cs typeface="American Typewriter"/>
              </a:rPr>
              <a:t>- </a:t>
            </a:r>
            <a:r>
              <a:rPr sz="2000" spc="-60" dirty="0">
                <a:latin typeface="American Typewriter"/>
                <a:cs typeface="American Typewriter"/>
              </a:rPr>
              <a:t>can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relate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to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abstract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0" dirty="0">
                <a:latin typeface="American Typewriter"/>
                <a:cs typeface="American Typewriter"/>
              </a:rPr>
              <a:t>depict</a:t>
            </a:r>
            <a:r>
              <a:rPr sz="2000" spc="-65" dirty="0">
                <a:latin typeface="American Typewriter"/>
                <a:cs typeface="American Typewriter"/>
              </a:rPr>
              <a:t>i</a:t>
            </a:r>
            <a:r>
              <a:rPr sz="2000" spc="-30" dirty="0">
                <a:latin typeface="American Typewriter"/>
                <a:cs typeface="American Typewriter"/>
              </a:rPr>
              <a:t>ons,</a:t>
            </a:r>
            <a:r>
              <a:rPr sz="2000" spc="-15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setting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depicti</a:t>
            </a:r>
            <a:r>
              <a:rPr sz="2000" spc="-30" dirty="0">
                <a:latin typeface="American Typewriter"/>
                <a:cs typeface="American Typewriter"/>
              </a:rPr>
              <a:t>ons,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event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0" dirty="0">
                <a:latin typeface="American Typewriter"/>
                <a:cs typeface="American Typewriter"/>
              </a:rPr>
              <a:t>depictions</a:t>
            </a:r>
            <a:r>
              <a:rPr sz="2000" spc="10" dirty="0">
                <a:latin typeface="American Typewriter"/>
                <a:cs typeface="American Typewriter"/>
              </a:rPr>
              <a:t>.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245" dirty="0">
                <a:latin typeface="American Typewriter"/>
                <a:cs typeface="American Typewriter"/>
              </a:rPr>
              <a:t>(</a:t>
            </a:r>
            <a:r>
              <a:rPr sz="2000" spc="-80" dirty="0">
                <a:latin typeface="American Typewriter"/>
                <a:cs typeface="American Typewriter"/>
              </a:rPr>
              <a:t>Dudi</a:t>
            </a:r>
            <a:r>
              <a:rPr sz="2000" spc="-65" dirty="0">
                <a:latin typeface="American Typewriter"/>
                <a:cs typeface="American Typewriter"/>
              </a:rPr>
              <a:t>s</a:t>
            </a:r>
            <a:r>
              <a:rPr sz="2000" spc="10" dirty="0">
                <a:latin typeface="American Typewriter"/>
                <a:cs typeface="American Typewriter"/>
              </a:rPr>
              <a:t>, </a:t>
            </a:r>
            <a:r>
              <a:rPr sz="2000" spc="-190" dirty="0">
                <a:latin typeface="American Typewriter"/>
                <a:cs typeface="American Typewriter"/>
              </a:rPr>
              <a:t>2007)</a:t>
            </a:r>
            <a:endParaRPr sz="2000">
              <a:latin typeface="American Typewriter"/>
              <a:cs typeface="American Typewriter"/>
            </a:endParaRPr>
          </a:p>
          <a:p>
            <a:pPr marL="221615" marR="21590" indent="-208915" algn="just">
              <a:lnSpc>
                <a:spcPct val="100800"/>
              </a:lnSpc>
              <a:spcBef>
                <a:spcPts val="545"/>
              </a:spcBef>
              <a:buClr>
                <a:srgbClr val="2E82BA"/>
              </a:buClr>
              <a:buFont typeface="American Typewriter"/>
              <a:buChar char="•"/>
              <a:tabLst>
                <a:tab pos="222250" algn="l"/>
              </a:tabLst>
            </a:pPr>
            <a:r>
              <a:rPr sz="2000" spc="-95" dirty="0">
                <a:latin typeface="American Typewriter"/>
                <a:cs typeface="American Typewriter"/>
              </a:rPr>
              <a:t>Depict</a:t>
            </a:r>
            <a:r>
              <a:rPr sz="2000" spc="-55" dirty="0">
                <a:latin typeface="American Typewriter"/>
                <a:cs typeface="American Typewriter"/>
              </a:rPr>
              <a:t>i</a:t>
            </a:r>
            <a:r>
              <a:rPr sz="2000" spc="-75" dirty="0">
                <a:latin typeface="American Typewriter"/>
                <a:cs typeface="American Typewriter"/>
              </a:rPr>
              <a:t>ng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229" dirty="0">
                <a:latin typeface="American Typewriter"/>
                <a:cs typeface="American Typewriter"/>
              </a:rPr>
              <a:t>V</a:t>
            </a:r>
            <a:r>
              <a:rPr sz="2000" spc="-85" dirty="0">
                <a:latin typeface="American Typewriter"/>
                <a:cs typeface="American Typewriter"/>
              </a:rPr>
              <a:t>erb</a:t>
            </a:r>
            <a:r>
              <a:rPr sz="2000" spc="45" dirty="0">
                <a:latin typeface="American Typewriter"/>
                <a:cs typeface="American Typewriter"/>
              </a:rPr>
              <a:t>-</a:t>
            </a:r>
            <a:r>
              <a:rPr sz="2000" spc="55" dirty="0">
                <a:latin typeface="American Typewriter"/>
                <a:cs typeface="American Typewriter"/>
              </a:rPr>
              <a:t> </a:t>
            </a:r>
            <a:r>
              <a:rPr sz="2000" spc="10" dirty="0">
                <a:latin typeface="American Typewriter"/>
                <a:cs typeface="American Typewriter"/>
              </a:rPr>
              <a:t>Used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before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cla</a:t>
            </a:r>
            <a:r>
              <a:rPr sz="2000" spc="-45" dirty="0">
                <a:latin typeface="American Typewriter"/>
                <a:cs typeface="American Typewriter"/>
              </a:rPr>
              <a:t>s</a:t>
            </a:r>
            <a:r>
              <a:rPr sz="2000" spc="-125" dirty="0">
                <a:latin typeface="American Typewriter"/>
                <a:cs typeface="American Typewriter"/>
              </a:rPr>
              <a:t>sifier</a:t>
            </a:r>
            <a:r>
              <a:rPr sz="2000" spc="4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to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20" dirty="0">
                <a:latin typeface="American Typewriter"/>
                <a:cs typeface="American Typewriter"/>
              </a:rPr>
              <a:t>s</a:t>
            </a:r>
            <a:r>
              <a:rPr sz="2000" spc="-114" dirty="0">
                <a:latin typeface="American Typewriter"/>
                <a:cs typeface="American Typewriter"/>
              </a:rPr>
              <a:t>tate</a:t>
            </a:r>
            <a:r>
              <a:rPr sz="2000" spc="-60" dirty="0">
                <a:latin typeface="American Typewriter"/>
                <a:cs typeface="American Typewriter"/>
              </a:rPr>
              <a:t> </a:t>
            </a:r>
            <a:r>
              <a:rPr sz="2000" spc="-120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noun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80" dirty="0">
                <a:latin typeface="American Typewriter"/>
                <a:cs typeface="American Typewriter"/>
              </a:rPr>
              <a:t>tha</a:t>
            </a:r>
            <a:r>
              <a:rPr sz="2000" spc="-130" dirty="0">
                <a:latin typeface="American Typewriter"/>
                <a:cs typeface="American Typewriter"/>
              </a:rPr>
              <a:t>t</a:t>
            </a:r>
            <a:r>
              <a:rPr sz="2000" spc="65" dirty="0">
                <a:latin typeface="American Typewriter"/>
                <a:cs typeface="American Typewriter"/>
              </a:rPr>
              <a:t> </a:t>
            </a:r>
            <a:r>
              <a:rPr sz="2000" spc="-70" dirty="0">
                <a:latin typeface="American Typewriter"/>
                <a:cs typeface="American Typewriter"/>
              </a:rPr>
              <a:t>i</a:t>
            </a:r>
            <a:r>
              <a:rPr sz="2000" spc="-100" dirty="0">
                <a:latin typeface="American Typewriter"/>
                <a:cs typeface="American Typewriter"/>
              </a:rPr>
              <a:t>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0" dirty="0">
                <a:latin typeface="American Typewriter"/>
                <a:cs typeface="American Typewriter"/>
              </a:rPr>
              <a:t>represente</a:t>
            </a:r>
            <a:r>
              <a:rPr sz="2000" spc="-100" dirty="0">
                <a:latin typeface="American Typewriter"/>
                <a:cs typeface="American Typewriter"/>
              </a:rPr>
              <a:t>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0" dirty="0">
                <a:latin typeface="American Typewriter"/>
                <a:cs typeface="American Typewriter"/>
              </a:rPr>
              <a:t>by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30" dirty="0">
                <a:latin typeface="American Typewriter"/>
                <a:cs typeface="American Typewriter"/>
              </a:rPr>
              <a:t>c</a:t>
            </a:r>
            <a:r>
              <a:rPr sz="2000" spc="-70" dirty="0">
                <a:latin typeface="American Typewriter"/>
                <a:cs typeface="American Typewriter"/>
              </a:rPr>
              <a:t>l</a:t>
            </a:r>
            <a:r>
              <a:rPr sz="2000" spc="-85" dirty="0">
                <a:latin typeface="American Typewriter"/>
                <a:cs typeface="American Typewriter"/>
              </a:rPr>
              <a:t>assif</a:t>
            </a:r>
            <a:r>
              <a:rPr sz="2000" spc="-60" dirty="0">
                <a:latin typeface="American Typewriter"/>
                <a:cs typeface="American Typewriter"/>
              </a:rPr>
              <a:t>i</a:t>
            </a:r>
            <a:r>
              <a:rPr sz="2000" spc="55" dirty="0">
                <a:latin typeface="American Typewriter"/>
                <a:cs typeface="American Typewriter"/>
              </a:rPr>
              <a:t>e</a:t>
            </a:r>
            <a:r>
              <a:rPr sz="2000" spc="-430" dirty="0">
                <a:latin typeface="American Typewriter"/>
                <a:cs typeface="American Typewriter"/>
              </a:rPr>
              <a:t>r</a:t>
            </a:r>
            <a:r>
              <a:rPr sz="2000" spc="10" dirty="0">
                <a:latin typeface="American Typewriter"/>
                <a:cs typeface="American Typewriter"/>
              </a:rPr>
              <a:t>.</a:t>
            </a:r>
            <a:r>
              <a:rPr sz="2000" spc="5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The</a:t>
            </a:r>
            <a:r>
              <a:rPr sz="2000" spc="-25" dirty="0">
                <a:latin typeface="American Typewriter"/>
                <a:cs typeface="American Typewriter"/>
              </a:rPr>
              <a:t> </a:t>
            </a:r>
            <a:r>
              <a:rPr sz="2000" spc="-125" dirty="0">
                <a:latin typeface="American Typewriter"/>
                <a:cs typeface="American Typewriter"/>
              </a:rPr>
              <a:t>verb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is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25" dirty="0">
                <a:latin typeface="American Typewriter"/>
                <a:cs typeface="American Typewriter"/>
              </a:rPr>
              <a:t>then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20" dirty="0">
                <a:latin typeface="American Typewriter"/>
                <a:cs typeface="American Typewriter"/>
              </a:rPr>
              <a:t>s</a:t>
            </a:r>
            <a:r>
              <a:rPr sz="2000" spc="-120" dirty="0">
                <a:latin typeface="American Typewriter"/>
                <a:cs typeface="American Typewriter"/>
              </a:rPr>
              <a:t>hown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35" dirty="0">
                <a:latin typeface="American Typewriter"/>
                <a:cs typeface="American Typewriter"/>
              </a:rPr>
              <a:t>through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5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cla</a:t>
            </a:r>
            <a:r>
              <a:rPr sz="2000" spc="-45" dirty="0">
                <a:latin typeface="American Typewriter"/>
                <a:cs typeface="American Typewriter"/>
              </a:rPr>
              <a:t>s</a:t>
            </a:r>
            <a:r>
              <a:rPr sz="2000" spc="-125" dirty="0">
                <a:latin typeface="American Typewriter"/>
                <a:cs typeface="American Typewriter"/>
              </a:rPr>
              <a:t>sifier</a:t>
            </a:r>
            <a:r>
              <a:rPr sz="2000" spc="40" dirty="0">
                <a:latin typeface="American Typewriter"/>
                <a:cs typeface="American Typewriter"/>
              </a:rPr>
              <a:t> </a:t>
            </a:r>
            <a:r>
              <a:rPr sz="2000" spc="-245" dirty="0">
                <a:latin typeface="American Typewriter"/>
                <a:cs typeface="American Typewriter"/>
              </a:rPr>
              <a:t>(</a:t>
            </a:r>
            <a:r>
              <a:rPr sz="2000" spc="-125" dirty="0">
                <a:latin typeface="American Typewriter"/>
                <a:cs typeface="American Typewriter"/>
              </a:rPr>
              <a:t>Lidel</a:t>
            </a:r>
            <a:r>
              <a:rPr sz="2000" spc="-80" dirty="0">
                <a:latin typeface="American Typewriter"/>
                <a:cs typeface="American Typewriter"/>
              </a:rPr>
              <a:t>l</a:t>
            </a:r>
            <a:r>
              <a:rPr sz="2000" spc="10" dirty="0">
                <a:latin typeface="American Typewriter"/>
                <a:cs typeface="American Typewriter"/>
              </a:rPr>
              <a:t>, </a:t>
            </a:r>
            <a:r>
              <a:rPr sz="2000" spc="-190" dirty="0">
                <a:latin typeface="American Typewriter"/>
                <a:cs typeface="American Typewriter"/>
              </a:rPr>
              <a:t>2003)</a:t>
            </a:r>
            <a:endParaRPr sz="2000">
              <a:latin typeface="American Typewriter"/>
              <a:cs typeface="American Typewriter"/>
            </a:endParaRPr>
          </a:p>
          <a:p>
            <a:pPr marL="221615" marR="52705" indent="-208915">
              <a:lnSpc>
                <a:spcPct val="100800"/>
              </a:lnSpc>
              <a:spcBef>
                <a:spcPts val="545"/>
              </a:spcBef>
              <a:buClr>
                <a:srgbClr val="2E82BA"/>
              </a:buClr>
              <a:buFont typeface="American Typewriter"/>
              <a:buChar char="•"/>
              <a:tabLst>
                <a:tab pos="222250" algn="l"/>
              </a:tabLst>
            </a:pPr>
            <a:r>
              <a:rPr sz="2000" spc="-90" dirty="0">
                <a:latin typeface="American Typewriter"/>
                <a:cs typeface="American Typewriter"/>
              </a:rPr>
              <a:t>Constructed</a:t>
            </a:r>
            <a:r>
              <a:rPr sz="2000" spc="-55" dirty="0">
                <a:latin typeface="American Typewriter"/>
                <a:cs typeface="American Typewriter"/>
              </a:rPr>
              <a:t> </a:t>
            </a:r>
            <a:r>
              <a:rPr sz="2000" spc="-150" dirty="0">
                <a:latin typeface="American Typewriter"/>
                <a:cs typeface="American Typewriter"/>
              </a:rPr>
              <a:t>Acti</a:t>
            </a:r>
            <a:r>
              <a:rPr sz="2000" spc="-75" dirty="0">
                <a:latin typeface="American Typewriter"/>
                <a:cs typeface="American Typewriter"/>
              </a:rPr>
              <a:t>on</a:t>
            </a:r>
            <a:r>
              <a:rPr sz="2000" spc="45" dirty="0">
                <a:latin typeface="American Typewriter"/>
                <a:cs typeface="American Typewriter"/>
              </a:rPr>
              <a:t>-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signe</a:t>
            </a:r>
            <a:r>
              <a:rPr sz="2000" spc="-15" dirty="0">
                <a:latin typeface="American Typewriter"/>
                <a:cs typeface="American Typewriter"/>
              </a:rPr>
              <a:t>r</a:t>
            </a:r>
            <a:r>
              <a:rPr sz="2000" spc="-110" dirty="0">
                <a:latin typeface="American Typewriter"/>
                <a:cs typeface="American Typewriter"/>
              </a:rPr>
              <a:t>’</a:t>
            </a:r>
            <a:r>
              <a:rPr sz="2000" spc="15" dirty="0">
                <a:latin typeface="American Typewriter"/>
                <a:cs typeface="American Typewriter"/>
              </a:rPr>
              <a:t>s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20" dirty="0">
                <a:latin typeface="American Typewriter"/>
                <a:cs typeface="American Typewriter"/>
              </a:rPr>
              <a:t>face,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45" dirty="0">
                <a:latin typeface="American Typewriter"/>
                <a:cs typeface="American Typewriter"/>
              </a:rPr>
              <a:t>head,</a:t>
            </a:r>
            <a:r>
              <a:rPr sz="2000" spc="-2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bod</a:t>
            </a:r>
            <a:r>
              <a:rPr sz="2000" spc="-355" dirty="0">
                <a:latin typeface="American Typewriter"/>
                <a:cs typeface="American Typewriter"/>
              </a:rPr>
              <a:t>y</a:t>
            </a:r>
            <a:r>
              <a:rPr sz="2000" spc="10" dirty="0">
                <a:latin typeface="American Typewriter"/>
                <a:cs typeface="American Typewriter"/>
              </a:rPr>
              <a:t>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5" dirty="0">
                <a:latin typeface="American Typewriter"/>
                <a:cs typeface="American Typewriter"/>
              </a:rPr>
              <a:t>hands,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30" dirty="0">
                <a:latin typeface="American Typewriter"/>
                <a:cs typeface="American Typewriter"/>
              </a:rPr>
              <a:t>and/or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25" dirty="0">
                <a:latin typeface="American Typewriter"/>
                <a:cs typeface="American Typewriter"/>
              </a:rPr>
              <a:t>other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non</a:t>
            </a:r>
            <a:r>
              <a:rPr sz="2000" spc="40" dirty="0">
                <a:latin typeface="American Typewriter"/>
                <a:cs typeface="American Typewriter"/>
              </a:rPr>
              <a:t>-</a:t>
            </a:r>
            <a:r>
              <a:rPr sz="2000" spc="-110" dirty="0">
                <a:latin typeface="American Typewriter"/>
                <a:cs typeface="American Typewriter"/>
              </a:rPr>
              <a:t>manual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cues</a:t>
            </a:r>
            <a:r>
              <a:rPr sz="2000" spc="65" dirty="0">
                <a:latin typeface="American Typewriter"/>
                <a:cs typeface="American Typewriter"/>
              </a:rPr>
              <a:t> </a:t>
            </a:r>
            <a:r>
              <a:rPr sz="2000" spc="-185" dirty="0">
                <a:latin typeface="American Typewriter"/>
                <a:cs typeface="American Typewriter"/>
              </a:rPr>
              <a:t>a</a:t>
            </a:r>
            <a:r>
              <a:rPr sz="2000" spc="-170" dirty="0">
                <a:latin typeface="American Typewriter"/>
                <a:cs typeface="American Typewriter"/>
              </a:rPr>
              <a:t>r</a:t>
            </a:r>
            <a:r>
              <a:rPr sz="2000" spc="60" dirty="0">
                <a:latin typeface="American Typewriter"/>
                <a:cs typeface="American Typewriter"/>
              </a:rPr>
              <a:t>e</a:t>
            </a:r>
            <a:r>
              <a:rPr sz="2000" spc="30" dirty="0">
                <a:latin typeface="American Typewriter"/>
                <a:cs typeface="American Typewriter"/>
              </a:rPr>
              <a:t> </a:t>
            </a:r>
            <a:r>
              <a:rPr sz="2000" spc="-35" dirty="0">
                <a:latin typeface="American Typewriter"/>
                <a:cs typeface="American Typewriter"/>
              </a:rPr>
              <a:t>used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to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represent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ac</a:t>
            </a:r>
            <a:r>
              <a:rPr sz="2000" spc="-90" dirty="0">
                <a:latin typeface="American Typewriter"/>
                <a:cs typeface="American Typewriter"/>
              </a:rPr>
              <a:t>tions,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0" dirty="0">
                <a:latin typeface="American Typewriter"/>
                <a:cs typeface="American Typewriter"/>
              </a:rPr>
              <a:t>utterances,</a:t>
            </a:r>
            <a:r>
              <a:rPr sz="2000" spc="-45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thoughts</a:t>
            </a:r>
            <a:r>
              <a:rPr sz="2000" spc="-50" dirty="0">
                <a:latin typeface="American Typewriter"/>
                <a:cs typeface="American Typewriter"/>
              </a:rPr>
              <a:t>,</a:t>
            </a:r>
            <a:r>
              <a:rPr sz="2000" spc="65" dirty="0">
                <a:latin typeface="American Typewriter"/>
                <a:cs typeface="American Typewriter"/>
              </a:rPr>
              <a:t> </a:t>
            </a:r>
            <a:r>
              <a:rPr sz="2000" spc="-60" dirty="0">
                <a:latin typeface="American Typewriter"/>
                <a:cs typeface="American Typewriter"/>
              </a:rPr>
              <a:t>feeling</a:t>
            </a:r>
            <a:r>
              <a:rPr sz="2000" spc="-55" dirty="0">
                <a:latin typeface="American Typewriter"/>
                <a:cs typeface="American Typewriter"/>
              </a:rPr>
              <a:t>s</a:t>
            </a:r>
            <a:r>
              <a:rPr sz="2000" spc="10" dirty="0">
                <a:latin typeface="American Typewriter"/>
                <a:cs typeface="American Typewriter"/>
              </a:rPr>
              <a:t>,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and/o</a:t>
            </a:r>
            <a:r>
              <a:rPr sz="2000" spc="-120" dirty="0">
                <a:latin typeface="American Typewriter"/>
                <a:cs typeface="American Typewriter"/>
              </a:rPr>
              <a:t>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90" dirty="0">
                <a:latin typeface="American Typewriter"/>
                <a:cs typeface="American Typewriter"/>
              </a:rPr>
              <a:t>att</a:t>
            </a:r>
            <a:r>
              <a:rPr sz="2000" spc="-125" dirty="0">
                <a:latin typeface="American Typewriter"/>
                <a:cs typeface="American Typewriter"/>
              </a:rPr>
              <a:t>i</a:t>
            </a:r>
            <a:r>
              <a:rPr sz="2000" spc="-85" dirty="0">
                <a:latin typeface="American Typewriter"/>
                <a:cs typeface="American Typewriter"/>
              </a:rPr>
              <a:t>tude</a:t>
            </a:r>
            <a:r>
              <a:rPr sz="2000" spc="-70" dirty="0">
                <a:latin typeface="American Typewriter"/>
                <a:cs typeface="American Typewriter"/>
              </a:rPr>
              <a:t>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75" dirty="0">
                <a:latin typeface="American Typewriter"/>
                <a:cs typeface="American Typewriter"/>
              </a:rPr>
              <a:t>o</a:t>
            </a:r>
            <a:r>
              <a:rPr sz="2000" spc="-45" dirty="0">
                <a:latin typeface="American Typewriter"/>
                <a:cs typeface="American Typewriter"/>
              </a:rPr>
              <a:t>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20" dirty="0">
                <a:latin typeface="American Typewriter"/>
                <a:cs typeface="American Typewriter"/>
              </a:rPr>
              <a:t>the</a:t>
            </a:r>
            <a:r>
              <a:rPr sz="2000" spc="-60" dirty="0">
                <a:latin typeface="American Typewriter"/>
                <a:cs typeface="American Typewriter"/>
              </a:rPr>
              <a:t> </a:t>
            </a:r>
            <a:r>
              <a:rPr sz="2000" spc="-120" dirty="0">
                <a:latin typeface="American Typewriter"/>
                <a:cs typeface="American Typewriter"/>
              </a:rPr>
              <a:t>referent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50" dirty="0">
                <a:latin typeface="American Typewriter"/>
                <a:cs typeface="American Typewriter"/>
              </a:rPr>
              <a:t>(</a:t>
            </a:r>
            <a:r>
              <a:rPr sz="2000" spc="-80" dirty="0">
                <a:latin typeface="American Typewriter"/>
                <a:cs typeface="American Typewriter"/>
              </a:rPr>
              <a:t>Dudi</a:t>
            </a:r>
            <a:r>
              <a:rPr sz="2000" spc="-65" dirty="0">
                <a:latin typeface="American Typewriter"/>
                <a:cs typeface="American Typewriter"/>
              </a:rPr>
              <a:t>s</a:t>
            </a:r>
            <a:r>
              <a:rPr sz="2000" spc="10" dirty="0">
                <a:latin typeface="American Typewriter"/>
                <a:cs typeface="American Typewriter"/>
              </a:rPr>
              <a:t>,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145" dirty="0">
                <a:latin typeface="American Typewriter"/>
                <a:cs typeface="American Typewriter"/>
              </a:rPr>
              <a:t>2007).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6109" y="10673322"/>
            <a:ext cx="5977255" cy="419100"/>
          </a:xfrm>
          <a:custGeom>
            <a:avLst/>
            <a:gdLst/>
            <a:ahLst/>
            <a:cxnLst/>
            <a:rect l="l" t="t" r="r" b="b"/>
            <a:pathLst>
              <a:path w="5977255" h="419100">
                <a:moveTo>
                  <a:pt x="0" y="418835"/>
                </a:moveTo>
                <a:lnTo>
                  <a:pt x="5976781" y="418835"/>
                </a:lnTo>
                <a:lnTo>
                  <a:pt x="5976781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9F9E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90943" y="10715314"/>
            <a:ext cx="144018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Meth</a:t>
            </a:r>
            <a:r>
              <a:rPr sz="2750" b="1" spc="-3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2921" y="11205421"/>
            <a:ext cx="5600700" cy="2432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0800"/>
              </a:lnSpc>
              <a:buClr>
                <a:srgbClr val="2E82BA"/>
              </a:buClr>
              <a:buFont typeface="American Typewriter"/>
              <a:buChar char="•"/>
              <a:tabLst>
                <a:tab pos="222250" algn="l"/>
              </a:tabLst>
            </a:pPr>
            <a:r>
              <a:rPr sz="2000" spc="-150" dirty="0">
                <a:latin typeface="American Typewriter"/>
                <a:cs typeface="American Typewriter"/>
              </a:rPr>
              <a:t>A</a:t>
            </a:r>
            <a:r>
              <a:rPr sz="2000" spc="-5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sampl</a:t>
            </a:r>
            <a:r>
              <a:rPr sz="2000" spc="60" dirty="0">
                <a:latin typeface="American Typewriter"/>
                <a:cs typeface="American Typewriter"/>
              </a:rPr>
              <a:t>e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60" dirty="0">
                <a:latin typeface="American Typewriter"/>
                <a:cs typeface="American Typewriter"/>
              </a:rPr>
              <a:t>video,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25" dirty="0">
                <a:latin typeface="American Typewriter"/>
                <a:cs typeface="American Typewriter"/>
              </a:rPr>
              <a:t>1:54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80" dirty="0">
                <a:latin typeface="American Typewriter"/>
                <a:cs typeface="American Typewriter"/>
              </a:rPr>
              <a:t>m</a:t>
            </a:r>
            <a:r>
              <a:rPr sz="2000" spc="-90" dirty="0">
                <a:latin typeface="American Typewriter"/>
                <a:cs typeface="American Typewriter"/>
              </a:rPr>
              <a:t>i</a:t>
            </a:r>
            <a:r>
              <a:rPr sz="2000" spc="-70" dirty="0">
                <a:latin typeface="American Typewriter"/>
                <a:cs typeface="American Typewriter"/>
              </a:rPr>
              <a:t>nutes,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was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analy</a:t>
            </a:r>
            <a:r>
              <a:rPr sz="2000" spc="-90" dirty="0">
                <a:latin typeface="American Typewriter"/>
                <a:cs typeface="American Typewriter"/>
              </a:rPr>
              <a:t>z</a:t>
            </a:r>
            <a:r>
              <a:rPr sz="2000" spc="-15" dirty="0">
                <a:latin typeface="American Typewriter"/>
                <a:cs typeface="American Typewriter"/>
              </a:rPr>
              <a:t>ed</a:t>
            </a:r>
            <a:r>
              <a:rPr sz="2000" spc="-5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for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com</a:t>
            </a:r>
            <a:r>
              <a:rPr sz="2000" spc="-105" dirty="0">
                <a:latin typeface="American Typewriter"/>
                <a:cs typeface="American Typewriter"/>
              </a:rPr>
              <a:t>parison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depicti</a:t>
            </a:r>
            <a:r>
              <a:rPr sz="2000" spc="-75" dirty="0">
                <a:latin typeface="American Typewriter"/>
                <a:cs typeface="American Typewriter"/>
              </a:rPr>
              <a:t>on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85" dirty="0">
                <a:latin typeface="American Typewriter"/>
                <a:cs typeface="American Typewriter"/>
              </a:rPr>
              <a:t>with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depicting</a:t>
            </a:r>
            <a:r>
              <a:rPr sz="2000" spc="-50" dirty="0">
                <a:latin typeface="American Typewriter"/>
                <a:cs typeface="American Typewriter"/>
              </a:rPr>
              <a:t> </a:t>
            </a:r>
            <a:r>
              <a:rPr sz="2000" spc="-125" dirty="0">
                <a:latin typeface="American Typewriter"/>
                <a:cs typeface="American Typewriter"/>
              </a:rPr>
              <a:t>verb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constructed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action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5" dirty="0">
                <a:latin typeface="American Typewriter"/>
                <a:cs typeface="American Typewriter"/>
              </a:rPr>
              <a:t>from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Hearing</a:t>
            </a:r>
            <a:r>
              <a:rPr sz="2000" spc="-45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Interpreter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Deaf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Interpreter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5" dirty="0">
                <a:latin typeface="American Typewriter"/>
                <a:cs typeface="American Typewriter"/>
              </a:rPr>
              <a:t>whi</a:t>
            </a:r>
            <a:r>
              <a:rPr sz="2000" spc="-60" dirty="0">
                <a:latin typeface="American Typewriter"/>
                <a:cs typeface="American Typewriter"/>
              </a:rPr>
              <a:t>le dis</a:t>
            </a:r>
            <a:r>
              <a:rPr sz="2000" spc="-70" dirty="0">
                <a:latin typeface="American Typewriter"/>
                <a:cs typeface="American Typewriter"/>
              </a:rPr>
              <a:t>c</a:t>
            </a:r>
            <a:r>
              <a:rPr sz="2000" spc="-65" dirty="0">
                <a:latin typeface="American Typewriter"/>
                <a:cs typeface="American Typewriter"/>
              </a:rPr>
              <a:t>ussing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topic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20" dirty="0">
                <a:latin typeface="American Typewriter"/>
                <a:cs typeface="American Typewriter"/>
              </a:rPr>
              <a:t>nutrit</a:t>
            </a:r>
            <a:r>
              <a:rPr sz="2000" spc="-140" dirty="0">
                <a:latin typeface="American Typewriter"/>
                <a:cs typeface="American Typewriter"/>
              </a:rPr>
              <a:t>i</a:t>
            </a:r>
            <a:r>
              <a:rPr sz="2000" spc="-40" dirty="0">
                <a:latin typeface="American Typewriter"/>
                <a:cs typeface="American Typewriter"/>
              </a:rPr>
              <a:t>on.</a:t>
            </a:r>
            <a:r>
              <a:rPr sz="2000" spc="15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04" dirty="0">
                <a:latin typeface="American Typewriter"/>
                <a:cs typeface="American Typewriter"/>
              </a:rPr>
              <a:t>v</a:t>
            </a:r>
            <a:r>
              <a:rPr sz="2000" spc="-40" dirty="0">
                <a:latin typeface="American Typewriter"/>
                <a:cs typeface="American Typewriter"/>
              </a:rPr>
              <a:t>ideo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that</a:t>
            </a:r>
            <a:r>
              <a:rPr sz="2000" spc="-80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was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0" dirty="0">
                <a:latin typeface="American Typewriter"/>
                <a:cs typeface="American Typewriter"/>
              </a:rPr>
              <a:t>analyzed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was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5" dirty="0">
                <a:latin typeface="American Typewriter"/>
                <a:cs typeface="American Typewriter"/>
              </a:rPr>
              <a:t>“NE</a:t>
            </a:r>
            <a:r>
              <a:rPr sz="2000" spc="-105" dirty="0">
                <a:latin typeface="American Typewriter"/>
                <a:cs typeface="American Typewriter"/>
              </a:rPr>
              <a:t>W</a:t>
            </a:r>
            <a:r>
              <a:rPr sz="2000" spc="-285" dirty="0">
                <a:latin typeface="American Typewriter"/>
                <a:cs typeface="American Typewriter"/>
              </a:rPr>
              <a:t>!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I</a:t>
            </a:r>
            <a:r>
              <a:rPr sz="2000" spc="-240" dirty="0">
                <a:latin typeface="American Typewriter"/>
                <a:cs typeface="American Typewriter"/>
              </a:rPr>
              <a:t>n</a:t>
            </a:r>
            <a:r>
              <a:rPr sz="2000" spc="-145" dirty="0">
                <a:latin typeface="American Typewriter"/>
                <a:cs typeface="American Typewriter"/>
              </a:rPr>
              <a:t>teractiv</a:t>
            </a:r>
            <a:r>
              <a:rPr sz="2000" spc="60" dirty="0">
                <a:latin typeface="American Typewriter"/>
                <a:cs typeface="American Typewriter"/>
              </a:rPr>
              <a:t>e </a:t>
            </a:r>
            <a:r>
              <a:rPr sz="2000" spc="-55" dirty="0">
                <a:latin typeface="American Typewriter"/>
                <a:cs typeface="American Typewriter"/>
              </a:rPr>
              <a:t>Discourse</a:t>
            </a:r>
            <a:r>
              <a:rPr sz="2000" spc="-25" dirty="0">
                <a:latin typeface="American Typewriter"/>
                <a:cs typeface="American Typewriter"/>
              </a:rPr>
              <a:t> </a:t>
            </a:r>
            <a:r>
              <a:rPr sz="2000" spc="-40" dirty="0">
                <a:latin typeface="American Typewriter"/>
                <a:cs typeface="American Typewriter"/>
              </a:rPr>
              <a:t>Series: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Certified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Deaf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Interpreter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70" dirty="0">
                <a:latin typeface="American Typewriter"/>
                <a:cs typeface="American Typewriter"/>
              </a:rPr>
              <a:t>Sample”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5" dirty="0">
                <a:latin typeface="American Typewriter"/>
                <a:cs typeface="American Typewriter"/>
              </a:rPr>
              <a:t>from</a:t>
            </a:r>
            <a:r>
              <a:rPr sz="2000" spc="-65" dirty="0">
                <a:latin typeface="American Typewriter"/>
                <a:cs typeface="American Typewriter"/>
              </a:rPr>
              <a:t> </a:t>
            </a:r>
            <a:r>
              <a:rPr sz="2000" spc="-310" dirty="0">
                <a:latin typeface="American Typewriter"/>
                <a:cs typeface="American Typewriter"/>
              </a:rPr>
              <a:t>Y</a:t>
            </a:r>
            <a:r>
              <a:rPr sz="2000" spc="-50" dirty="0">
                <a:latin typeface="American Typewriter"/>
                <a:cs typeface="American Typewriter"/>
              </a:rPr>
              <a:t>ou</a:t>
            </a:r>
            <a:r>
              <a:rPr sz="2000" spc="-135" dirty="0">
                <a:latin typeface="American Typewriter"/>
                <a:cs typeface="American Typewriter"/>
              </a:rPr>
              <a:t>T</a:t>
            </a:r>
            <a:r>
              <a:rPr sz="2000" spc="-20" dirty="0">
                <a:latin typeface="American Typewriter"/>
                <a:cs typeface="American Typewriter"/>
              </a:rPr>
              <a:t>ube.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3578644" y="2827138"/>
            <a:ext cx="5977255" cy="419100"/>
          </a:xfrm>
          <a:custGeom>
            <a:avLst/>
            <a:gdLst/>
            <a:ahLst/>
            <a:cxnLst/>
            <a:rect l="l" t="t" r="r" b="b"/>
            <a:pathLst>
              <a:path w="5977255" h="419100">
                <a:moveTo>
                  <a:pt x="0" y="418835"/>
                </a:moveTo>
                <a:lnTo>
                  <a:pt x="5976781" y="418835"/>
                </a:lnTo>
                <a:lnTo>
                  <a:pt x="5976781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2E82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3734059" y="2868839"/>
            <a:ext cx="2099945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Discu</a:t>
            </a:r>
            <a:r>
              <a:rPr sz="2750" b="1" spc="-30" dirty="0">
                <a:solidFill>
                  <a:srgbClr val="FFFFFF"/>
                </a:solidFill>
                <a:latin typeface="Arial Black"/>
                <a:cs typeface="Arial Black"/>
              </a:rPr>
              <a:t>s</a:t>
            </a: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sion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578644" y="10673322"/>
            <a:ext cx="5977255" cy="419100"/>
          </a:xfrm>
          <a:custGeom>
            <a:avLst/>
            <a:gdLst/>
            <a:ahLst/>
            <a:cxnLst/>
            <a:rect l="l" t="t" r="r" b="b"/>
            <a:pathLst>
              <a:path w="5977255" h="419100">
                <a:moveTo>
                  <a:pt x="0" y="418835"/>
                </a:moveTo>
                <a:lnTo>
                  <a:pt x="5976781" y="418835"/>
                </a:lnTo>
                <a:lnTo>
                  <a:pt x="5976781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A4AB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3734059" y="10715314"/>
            <a:ext cx="212979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Con</a:t>
            </a:r>
            <a:r>
              <a:rPr sz="2750" b="1" spc="-105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2750" b="1" spc="-15" dirty="0">
                <a:solidFill>
                  <a:srgbClr val="FFFFFF"/>
                </a:solidFill>
                <a:latin typeface="Arial Black"/>
                <a:cs typeface="Arial Black"/>
              </a:rPr>
              <a:t>lusion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734059" y="11205421"/>
            <a:ext cx="5759450" cy="1817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0800"/>
              </a:lnSpc>
              <a:buClr>
                <a:srgbClr val="2E82BA"/>
              </a:buClr>
              <a:buFont typeface="American Typewriter"/>
              <a:buChar char="•"/>
              <a:tabLst>
                <a:tab pos="222250" algn="l"/>
              </a:tabLst>
            </a:pPr>
            <a:r>
              <a:rPr sz="2000" spc="-145" dirty="0">
                <a:latin typeface="American Typewriter"/>
                <a:cs typeface="American Typewriter"/>
              </a:rPr>
              <a:t>I</a:t>
            </a:r>
            <a:r>
              <a:rPr sz="2000" spc="-229" dirty="0">
                <a:latin typeface="American Typewriter"/>
                <a:cs typeface="American Typewriter"/>
              </a:rPr>
              <a:t>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0" dirty="0">
                <a:latin typeface="American Typewriter"/>
                <a:cs typeface="American Typewriter"/>
              </a:rPr>
              <a:t>conc</a:t>
            </a:r>
            <a:r>
              <a:rPr sz="2000" spc="-40" dirty="0">
                <a:latin typeface="American Typewriter"/>
                <a:cs typeface="American Typewriter"/>
              </a:rPr>
              <a:t>l</a:t>
            </a:r>
            <a:r>
              <a:rPr sz="2000" spc="-70" dirty="0">
                <a:latin typeface="American Typewriter"/>
                <a:cs typeface="American Typewriter"/>
              </a:rPr>
              <a:t>usion,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50" dirty="0">
                <a:latin typeface="American Typewriter"/>
                <a:cs typeface="American Typewriter"/>
              </a:rPr>
              <a:t>working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85" dirty="0">
                <a:latin typeface="American Typewriter"/>
                <a:cs typeface="American Typewriter"/>
              </a:rPr>
              <a:t>with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Deaf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Interpreter</a:t>
            </a:r>
            <a:r>
              <a:rPr sz="2000" spc="-8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allows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for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70" dirty="0">
                <a:latin typeface="American Typewriter"/>
                <a:cs typeface="American Typewriter"/>
              </a:rPr>
              <a:t>accomm</a:t>
            </a:r>
            <a:r>
              <a:rPr sz="2000" spc="-95" dirty="0">
                <a:latin typeface="American Typewriter"/>
                <a:cs typeface="American Typewriter"/>
              </a:rPr>
              <a:t>odation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45" dirty="0">
                <a:latin typeface="American Typewriter"/>
                <a:cs typeface="American Typewriter"/>
              </a:rPr>
              <a:t>language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20" dirty="0">
                <a:latin typeface="American Typewriter"/>
                <a:cs typeface="American Typewriter"/>
              </a:rPr>
              <a:t>s</a:t>
            </a:r>
            <a:r>
              <a:rPr sz="2000" spc="-140" dirty="0">
                <a:latin typeface="American Typewriter"/>
                <a:cs typeface="American Typewriter"/>
              </a:rPr>
              <a:t>tyle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50" dirty="0">
                <a:latin typeface="American Typewriter"/>
                <a:cs typeface="American Typewriter"/>
              </a:rPr>
              <a:t>t</a:t>
            </a:r>
            <a:r>
              <a:rPr sz="2000" spc="-140" dirty="0">
                <a:latin typeface="American Typewriter"/>
                <a:cs typeface="American Typewriter"/>
              </a:rPr>
              <a:t>hat</a:t>
            </a:r>
            <a:r>
              <a:rPr sz="2000" spc="-65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is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more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p</a:t>
            </a:r>
            <a:r>
              <a:rPr sz="2000" spc="-85" dirty="0">
                <a:latin typeface="American Typewriter"/>
                <a:cs typeface="American Typewriter"/>
              </a:rPr>
              <a:t>recis</a:t>
            </a:r>
            <a:r>
              <a:rPr sz="2000" spc="60" dirty="0">
                <a:latin typeface="American Typewriter"/>
                <a:cs typeface="American Typewriter"/>
              </a:rPr>
              <a:t>e </a:t>
            </a:r>
            <a:r>
              <a:rPr sz="2000" spc="-250" dirty="0">
                <a:latin typeface="American Typewriter"/>
                <a:cs typeface="American Typewriter"/>
              </a:rPr>
              <a:t>t</a:t>
            </a:r>
            <a:r>
              <a:rPr sz="2000" spc="-114" dirty="0">
                <a:latin typeface="American Typewriter"/>
                <a:cs typeface="American Typewriter"/>
              </a:rPr>
              <a:t>han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5" dirty="0">
                <a:latin typeface="American Typewriter"/>
                <a:cs typeface="American Typewriter"/>
              </a:rPr>
              <a:t>from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Hearing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Interprete</a:t>
            </a:r>
            <a:r>
              <a:rPr sz="2000" spc="-430" dirty="0">
                <a:latin typeface="American Typewriter"/>
                <a:cs typeface="American Typewriter"/>
              </a:rPr>
              <a:t>r</a:t>
            </a:r>
            <a:r>
              <a:rPr sz="2000" spc="10" dirty="0">
                <a:latin typeface="American Typewriter"/>
                <a:cs typeface="American Typewriter"/>
              </a:rPr>
              <a:t>. </a:t>
            </a:r>
            <a:r>
              <a:rPr sz="2000" spc="-60" dirty="0">
                <a:latin typeface="American Typewriter"/>
                <a:cs typeface="American Typewriter"/>
              </a:rPr>
              <a:t>Acc</a:t>
            </a:r>
            <a:r>
              <a:rPr sz="2000" spc="-114" dirty="0">
                <a:latin typeface="American Typewriter"/>
                <a:cs typeface="American Typewriter"/>
              </a:rPr>
              <a:t>ording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to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20" dirty="0">
                <a:latin typeface="American Typewriter"/>
                <a:cs typeface="American Typewriter"/>
              </a:rPr>
              <a:t>th</a:t>
            </a:r>
            <a:r>
              <a:rPr sz="2000" spc="-130" dirty="0">
                <a:latin typeface="American Typewriter"/>
                <a:cs typeface="American Typewriter"/>
              </a:rPr>
              <a:t>i</a:t>
            </a:r>
            <a:r>
              <a:rPr sz="2000" spc="15" dirty="0">
                <a:latin typeface="American Typewriter"/>
                <a:cs typeface="American Typewriter"/>
              </a:rPr>
              <a:t>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75" dirty="0">
                <a:latin typeface="American Typewriter"/>
                <a:cs typeface="American Typewriter"/>
              </a:rPr>
              <a:t>research,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Deaf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Interpreter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35" dirty="0">
                <a:latin typeface="American Typewriter"/>
                <a:cs typeface="American Typewriter"/>
              </a:rPr>
              <a:t>used</a:t>
            </a:r>
            <a:r>
              <a:rPr sz="2000" spc="-15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more</a:t>
            </a:r>
            <a:r>
              <a:rPr sz="2000" spc="55" dirty="0">
                <a:latin typeface="American Typewriter"/>
                <a:cs typeface="American Typewriter"/>
              </a:rPr>
              <a:t> </a:t>
            </a:r>
            <a:r>
              <a:rPr sz="2000" spc="-110" dirty="0">
                <a:latin typeface="American Typewriter"/>
                <a:cs typeface="American Typewriter"/>
              </a:rPr>
              <a:t>depict</a:t>
            </a:r>
            <a:r>
              <a:rPr sz="2000" spc="-65" dirty="0">
                <a:latin typeface="American Typewriter"/>
                <a:cs typeface="American Typewriter"/>
              </a:rPr>
              <a:t>i</a:t>
            </a:r>
            <a:r>
              <a:rPr sz="2000" spc="-35" dirty="0">
                <a:latin typeface="American Typewriter"/>
                <a:cs typeface="American Typewriter"/>
              </a:rPr>
              <a:t>ons</a:t>
            </a:r>
            <a:r>
              <a:rPr sz="2000" spc="55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when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70" dirty="0">
                <a:latin typeface="American Typewriter"/>
                <a:cs typeface="American Typewriter"/>
              </a:rPr>
              <a:t>disc</a:t>
            </a:r>
            <a:r>
              <a:rPr sz="2000" spc="-65" dirty="0">
                <a:latin typeface="American Typewriter"/>
                <a:cs typeface="American Typewriter"/>
              </a:rPr>
              <a:t>ussing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25" dirty="0">
                <a:latin typeface="American Typewriter"/>
                <a:cs typeface="American Typewriter"/>
              </a:rPr>
              <a:t>topi</a:t>
            </a:r>
            <a:r>
              <a:rPr sz="2000" spc="-25" dirty="0">
                <a:latin typeface="American Typewriter"/>
                <a:cs typeface="American Typewriter"/>
              </a:rPr>
              <a:t>c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-30" dirty="0">
                <a:latin typeface="American Typewriter"/>
                <a:cs typeface="American Typewriter"/>
              </a:rPr>
              <a:t> </a:t>
            </a:r>
            <a:r>
              <a:rPr sz="2000" spc="-175" dirty="0">
                <a:latin typeface="American Typewriter"/>
                <a:cs typeface="American Typewriter"/>
              </a:rPr>
              <a:t>nutrition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0" dirty="0">
                <a:latin typeface="American Typewriter"/>
                <a:cs typeface="American Typewriter"/>
              </a:rPr>
              <a:t>than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Hearing</a:t>
            </a:r>
            <a:r>
              <a:rPr sz="2000" spc="55" dirty="0">
                <a:latin typeface="American Typewriter"/>
                <a:cs typeface="American Typewriter"/>
              </a:rPr>
              <a:t> </a:t>
            </a:r>
            <a:r>
              <a:rPr sz="2000" spc="-150" dirty="0">
                <a:latin typeface="American Typewriter"/>
                <a:cs typeface="American Typewriter"/>
              </a:rPr>
              <a:t>interpreter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did.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734059" y="3358772"/>
            <a:ext cx="5730240" cy="273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0800"/>
              </a:lnSpc>
              <a:buClr>
                <a:srgbClr val="2E82BA"/>
              </a:buClr>
              <a:buFont typeface="American Typewriter"/>
              <a:buChar char="•"/>
              <a:tabLst>
                <a:tab pos="222250" algn="l"/>
              </a:tabLst>
            </a:pPr>
            <a:r>
              <a:rPr sz="2000" spc="-110" dirty="0">
                <a:latin typeface="American Typewriter"/>
                <a:cs typeface="American Typewriter"/>
              </a:rPr>
              <a:t>Through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30" dirty="0">
                <a:latin typeface="American Typewriter"/>
                <a:cs typeface="American Typewriter"/>
              </a:rPr>
              <a:t>watchi</a:t>
            </a:r>
            <a:r>
              <a:rPr sz="2000" spc="-75" dirty="0">
                <a:latin typeface="American Typewriter"/>
                <a:cs typeface="American Typewriter"/>
              </a:rPr>
              <a:t>ng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70" dirty="0">
                <a:latin typeface="American Typewriter"/>
                <a:cs typeface="American Typewriter"/>
              </a:rPr>
              <a:t>“NEW</a:t>
            </a:r>
            <a:r>
              <a:rPr sz="2000" spc="-285" dirty="0">
                <a:latin typeface="American Typewriter"/>
                <a:cs typeface="American Typewriter"/>
              </a:rPr>
              <a:t>!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I</a:t>
            </a:r>
            <a:r>
              <a:rPr sz="2000" spc="-240" dirty="0">
                <a:latin typeface="American Typewriter"/>
                <a:cs typeface="American Typewriter"/>
              </a:rPr>
              <a:t>n</a:t>
            </a:r>
            <a:r>
              <a:rPr sz="2000" spc="-145" dirty="0">
                <a:latin typeface="American Typewriter"/>
                <a:cs typeface="American Typewriter"/>
              </a:rPr>
              <a:t>teractiv</a:t>
            </a:r>
            <a:r>
              <a:rPr sz="2000" spc="60" dirty="0">
                <a:latin typeface="American Typewriter"/>
                <a:cs typeface="American Typewriter"/>
              </a:rPr>
              <a:t>e </a:t>
            </a:r>
            <a:r>
              <a:rPr sz="2000" spc="-55" dirty="0">
                <a:latin typeface="American Typewriter"/>
                <a:cs typeface="American Typewriter"/>
              </a:rPr>
              <a:t>Discourse</a:t>
            </a:r>
            <a:r>
              <a:rPr sz="2000" spc="-25" dirty="0">
                <a:latin typeface="American Typewriter"/>
                <a:cs typeface="American Typewriter"/>
              </a:rPr>
              <a:t> </a:t>
            </a:r>
            <a:r>
              <a:rPr sz="2000" spc="-40" dirty="0">
                <a:latin typeface="American Typewriter"/>
                <a:cs typeface="American Typewriter"/>
              </a:rPr>
              <a:t>Series: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Certified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Deaf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Interpreter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5" dirty="0">
                <a:latin typeface="American Typewriter"/>
                <a:cs typeface="American Typewriter"/>
              </a:rPr>
              <a:t>Sample”,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-55" dirty="0">
                <a:latin typeface="American Typewriter"/>
                <a:cs typeface="American Typewriter"/>
              </a:rPr>
              <a:t> </a:t>
            </a:r>
            <a:r>
              <a:rPr sz="2000" spc="-150" dirty="0">
                <a:latin typeface="American Typewriter"/>
                <a:cs typeface="American Typewriter"/>
              </a:rPr>
              <a:t>di</a:t>
            </a:r>
            <a:r>
              <a:rPr sz="2000" spc="-155" dirty="0">
                <a:latin typeface="American Typewriter"/>
                <a:cs typeface="American Typewriter"/>
              </a:rPr>
              <a:t>f</a:t>
            </a:r>
            <a:r>
              <a:rPr sz="2000" spc="-65" dirty="0">
                <a:latin typeface="American Typewriter"/>
                <a:cs typeface="American Typewriter"/>
              </a:rPr>
              <a:t>ference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0" dirty="0">
                <a:latin typeface="American Typewriter"/>
                <a:cs typeface="American Typewriter"/>
              </a:rPr>
              <a:t>between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75" dirty="0">
                <a:latin typeface="American Typewriter"/>
                <a:cs typeface="American Typewriter"/>
              </a:rPr>
              <a:t>i</a:t>
            </a:r>
            <a:r>
              <a:rPr sz="2000" spc="-145" dirty="0">
                <a:latin typeface="American Typewriter"/>
                <a:cs typeface="American Typewriter"/>
              </a:rPr>
              <a:t>nterpretation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DI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-35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25" dirty="0">
                <a:latin typeface="American Typewriter"/>
                <a:cs typeface="American Typewriter"/>
              </a:rPr>
              <a:t>H</a:t>
            </a:r>
            <a:r>
              <a:rPr sz="2000" spc="-110" dirty="0">
                <a:latin typeface="American Typewriter"/>
                <a:cs typeface="American Typewriter"/>
              </a:rPr>
              <a:t>I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0" dirty="0">
                <a:latin typeface="American Typewriter"/>
                <a:cs typeface="American Typewriter"/>
              </a:rPr>
              <a:t>wa</a:t>
            </a:r>
            <a:r>
              <a:rPr sz="2000" spc="-40" dirty="0">
                <a:latin typeface="American Typewriter"/>
                <a:cs typeface="American Typewriter"/>
              </a:rPr>
              <a:t>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30" dirty="0">
                <a:latin typeface="American Typewriter"/>
                <a:cs typeface="American Typewriter"/>
              </a:rPr>
              <a:t>indic</a:t>
            </a:r>
            <a:r>
              <a:rPr sz="2000" spc="-70" dirty="0">
                <a:latin typeface="American Typewriter"/>
                <a:cs typeface="American Typewriter"/>
              </a:rPr>
              <a:t>ated</a:t>
            </a:r>
            <a:r>
              <a:rPr sz="2000" spc="-35" dirty="0">
                <a:latin typeface="American Typewriter"/>
                <a:cs typeface="American Typewriter"/>
              </a:rPr>
              <a:t>.</a:t>
            </a:r>
            <a:r>
              <a:rPr sz="2000" spc="15" dirty="0">
                <a:latin typeface="American Typewriter"/>
                <a:cs typeface="American Typewriter"/>
              </a:rPr>
              <a:t> </a:t>
            </a:r>
            <a:r>
              <a:rPr sz="2000" spc="-90" dirty="0">
                <a:latin typeface="American Typewriter"/>
                <a:cs typeface="American Typewriter"/>
              </a:rPr>
              <a:t>Ther</a:t>
            </a:r>
            <a:r>
              <a:rPr sz="2000" spc="-75" dirty="0">
                <a:latin typeface="American Typewriter"/>
                <a:cs typeface="American Typewriter"/>
              </a:rPr>
              <a:t>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75" dirty="0">
                <a:latin typeface="American Typewriter"/>
                <a:cs typeface="American Typewriter"/>
              </a:rPr>
              <a:t>i</a:t>
            </a:r>
            <a:r>
              <a:rPr sz="2000" spc="15" dirty="0">
                <a:latin typeface="American Typewriter"/>
                <a:cs typeface="American Typewriter"/>
              </a:rPr>
              <a:t>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</a:t>
            </a:r>
            <a:r>
              <a:rPr sz="2000" spc="-90" dirty="0">
                <a:latin typeface="American Typewriter"/>
                <a:cs typeface="American Typewriter"/>
              </a:rPr>
              <a:t>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0" dirty="0">
                <a:latin typeface="American Typewriter"/>
                <a:cs typeface="American Typewriter"/>
              </a:rPr>
              <a:t>increa</a:t>
            </a:r>
            <a:r>
              <a:rPr sz="2000" spc="-80" dirty="0">
                <a:latin typeface="American Typewriter"/>
                <a:cs typeface="American Typewriter"/>
              </a:rPr>
              <a:t>s</a:t>
            </a:r>
            <a:r>
              <a:rPr sz="2000" spc="60" dirty="0">
                <a:latin typeface="American Typewriter"/>
                <a:cs typeface="American Typewriter"/>
              </a:rPr>
              <a:t>e </a:t>
            </a:r>
            <a:r>
              <a:rPr sz="2000" spc="-120" dirty="0">
                <a:latin typeface="American Typewriter"/>
                <a:cs typeface="American Typewriter"/>
              </a:rPr>
              <a:t>i</a:t>
            </a:r>
            <a:r>
              <a:rPr sz="2000" spc="-229" dirty="0">
                <a:latin typeface="American Typewriter"/>
                <a:cs typeface="American Typewriter"/>
              </a:rPr>
              <a:t>n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20" dirty="0">
                <a:latin typeface="American Typewriter"/>
                <a:cs typeface="American Typewriter"/>
              </a:rPr>
              <a:t>the</a:t>
            </a:r>
            <a:r>
              <a:rPr sz="2000" spc="-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use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depiction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90" dirty="0">
                <a:latin typeface="American Typewriter"/>
                <a:cs typeface="American Typewriter"/>
              </a:rPr>
              <a:t>f</a:t>
            </a:r>
            <a:r>
              <a:rPr sz="2000" spc="-280" dirty="0">
                <a:latin typeface="American Typewriter"/>
                <a:cs typeface="American Typewriter"/>
              </a:rPr>
              <a:t>r</a:t>
            </a:r>
            <a:r>
              <a:rPr sz="2000" spc="-75" dirty="0">
                <a:latin typeface="American Typewriter"/>
                <a:cs typeface="American Typewriter"/>
              </a:rPr>
              <a:t>om</a:t>
            </a:r>
            <a:r>
              <a:rPr sz="2000" spc="55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5" dirty="0">
                <a:latin typeface="American Typewriter"/>
                <a:cs typeface="American Typewriter"/>
              </a:rPr>
              <a:t>DI.</a:t>
            </a:r>
            <a:r>
              <a:rPr sz="2000" spc="20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DI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dirty="0">
                <a:latin typeface="American Typewriter"/>
                <a:cs typeface="American Typewriter"/>
              </a:rPr>
              <a:t>sep</a:t>
            </a:r>
            <a:r>
              <a:rPr sz="2000" spc="-10" dirty="0">
                <a:latin typeface="American Typewriter"/>
                <a:cs typeface="American Typewriter"/>
              </a:rPr>
              <a:t>a</a:t>
            </a:r>
            <a:r>
              <a:rPr sz="2000" spc="-114" dirty="0">
                <a:latin typeface="American Typewriter"/>
                <a:cs typeface="American Typewriter"/>
              </a:rPr>
              <a:t>rated</a:t>
            </a:r>
            <a:r>
              <a:rPr sz="2000" spc="-55" dirty="0">
                <a:latin typeface="American Typewriter"/>
                <a:cs typeface="American Typewriter"/>
              </a:rPr>
              <a:t> </a:t>
            </a:r>
            <a:r>
              <a:rPr sz="2000" spc="-185" dirty="0">
                <a:latin typeface="American Typewriter"/>
                <a:cs typeface="American Typewriter"/>
              </a:rPr>
              <a:t>further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5" dirty="0">
                <a:latin typeface="American Typewriter"/>
                <a:cs typeface="American Typewriter"/>
              </a:rPr>
              <a:t>from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English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5" dirty="0">
                <a:latin typeface="American Typewriter"/>
                <a:cs typeface="American Typewriter"/>
              </a:rPr>
              <a:t>grammar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150" dirty="0">
                <a:latin typeface="American Typewriter"/>
                <a:cs typeface="American Typewriter"/>
              </a:rPr>
              <a:t>than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5" dirty="0">
                <a:latin typeface="American Typewriter"/>
                <a:cs typeface="American Typewriter"/>
              </a:rPr>
              <a:t> </a:t>
            </a:r>
            <a:r>
              <a:rPr sz="2000" spc="-165" dirty="0">
                <a:latin typeface="American Typewriter"/>
                <a:cs typeface="American Typewriter"/>
              </a:rPr>
              <a:t>HI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did</a:t>
            </a:r>
            <a:r>
              <a:rPr sz="2000" spc="-120" dirty="0">
                <a:latin typeface="American Typewriter"/>
                <a:cs typeface="American Typewriter"/>
              </a:rPr>
              <a:t> which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allows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for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more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use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depicti</a:t>
            </a:r>
            <a:r>
              <a:rPr sz="2000" spc="-75" dirty="0">
                <a:latin typeface="American Typewriter"/>
                <a:cs typeface="American Typewriter"/>
              </a:rPr>
              <a:t>on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to</a:t>
            </a:r>
            <a:r>
              <a:rPr sz="2000" spc="-60" dirty="0">
                <a:latin typeface="American Typewriter"/>
                <a:cs typeface="American Typewriter"/>
              </a:rPr>
              <a:t> </a:t>
            </a:r>
            <a:r>
              <a:rPr sz="2000" spc="-90" dirty="0">
                <a:latin typeface="American Typewriter"/>
                <a:cs typeface="American Typewriter"/>
              </a:rPr>
              <a:t>descri</a:t>
            </a:r>
            <a:r>
              <a:rPr sz="2000" spc="20" dirty="0">
                <a:latin typeface="American Typewriter"/>
                <a:cs typeface="American Typewriter"/>
              </a:rPr>
              <a:t>be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45" dirty="0">
                <a:latin typeface="American Typewriter"/>
                <a:cs typeface="American Typewriter"/>
              </a:rPr>
              <a:t>what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0" dirty="0">
                <a:latin typeface="American Typewriter"/>
                <a:cs typeface="American Typewriter"/>
              </a:rPr>
              <a:t>something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is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0" dirty="0">
                <a:latin typeface="American Typewriter"/>
                <a:cs typeface="American Typewriter"/>
              </a:rPr>
              <a:t>or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5" dirty="0">
                <a:latin typeface="American Typewriter"/>
                <a:cs typeface="American Typewriter"/>
              </a:rPr>
              <a:t>what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is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being</a:t>
            </a:r>
            <a:r>
              <a:rPr sz="2000" spc="-25" dirty="0">
                <a:latin typeface="American Typewriter"/>
                <a:cs typeface="American Typewriter"/>
              </a:rPr>
              <a:t> </a:t>
            </a:r>
            <a:r>
              <a:rPr sz="2000" spc="-40" dirty="0">
                <a:latin typeface="American Typewriter"/>
                <a:cs typeface="American Typewriter"/>
              </a:rPr>
              <a:t>done.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578644" y="6596657"/>
            <a:ext cx="5977255" cy="608965"/>
          </a:xfrm>
          <a:custGeom>
            <a:avLst/>
            <a:gdLst/>
            <a:ahLst/>
            <a:cxnLst/>
            <a:rect l="l" t="t" r="r" b="b"/>
            <a:pathLst>
              <a:path w="5977255" h="608965">
                <a:moveTo>
                  <a:pt x="0" y="608474"/>
                </a:moveTo>
                <a:lnTo>
                  <a:pt x="5976781" y="608474"/>
                </a:lnTo>
                <a:lnTo>
                  <a:pt x="5976781" y="0"/>
                </a:lnTo>
                <a:lnTo>
                  <a:pt x="0" y="0"/>
                </a:lnTo>
                <a:lnTo>
                  <a:pt x="0" y="608474"/>
                </a:lnTo>
                <a:close/>
              </a:path>
            </a:pathLst>
          </a:custGeom>
          <a:solidFill>
            <a:srgbClr val="689C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34059" y="6746403"/>
            <a:ext cx="5688965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dirty="0">
                <a:solidFill>
                  <a:srgbClr val="FFFFFF"/>
                </a:solidFill>
                <a:latin typeface="Arial Black"/>
                <a:cs typeface="Arial Black"/>
              </a:rPr>
              <a:t>Limit</a:t>
            </a:r>
            <a:r>
              <a:rPr sz="2500" b="1" spc="-45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2500" b="1" dirty="0">
                <a:solidFill>
                  <a:srgbClr val="FFFFFF"/>
                </a:solidFill>
                <a:latin typeface="Arial Black"/>
                <a:cs typeface="Arial Black"/>
              </a:rPr>
              <a:t>tion</a:t>
            </a:r>
            <a:r>
              <a:rPr sz="2500" b="1" spc="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500" b="1" dirty="0"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  <a:r>
              <a:rPr sz="2500" b="1" spc="-6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500" b="1" dirty="0">
                <a:solidFill>
                  <a:srgbClr val="FFFFFF"/>
                </a:solidFill>
                <a:latin typeface="Arial Black"/>
                <a:cs typeface="Arial Black"/>
              </a:rPr>
              <a:t>ec</a:t>
            </a:r>
            <a:r>
              <a:rPr sz="2500" b="1" spc="-1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2500" b="1" dirty="0">
                <a:solidFill>
                  <a:srgbClr val="FFFFFF"/>
                </a:solidFill>
                <a:latin typeface="Arial Black"/>
                <a:cs typeface="Arial Black"/>
              </a:rPr>
              <a:t>mmen</a:t>
            </a:r>
            <a:r>
              <a:rPr sz="2500" b="1" spc="-10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2500" b="1" spc="-50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2500" b="1" dirty="0">
                <a:solidFill>
                  <a:srgbClr val="FFFFFF"/>
                </a:solidFill>
                <a:latin typeface="Arial Black"/>
                <a:cs typeface="Arial Black"/>
              </a:rPr>
              <a:t>tion</a:t>
            </a:r>
            <a:endParaRPr sz="2500">
              <a:latin typeface="Arial Black"/>
              <a:cs typeface="Arial Black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34218" y="6028961"/>
            <a:ext cx="5977255" cy="419100"/>
          </a:xfrm>
          <a:custGeom>
            <a:avLst/>
            <a:gdLst/>
            <a:ahLst/>
            <a:cxnLst/>
            <a:rect l="l" t="t" r="r" b="b"/>
            <a:pathLst>
              <a:path w="5977255" h="419100">
                <a:moveTo>
                  <a:pt x="0" y="418835"/>
                </a:moveTo>
                <a:lnTo>
                  <a:pt x="5976781" y="418835"/>
                </a:lnTo>
                <a:lnTo>
                  <a:pt x="5976781" y="0"/>
                </a:lnTo>
                <a:lnTo>
                  <a:pt x="0" y="0"/>
                </a:lnTo>
                <a:lnTo>
                  <a:pt x="0" y="418835"/>
                </a:lnTo>
                <a:close/>
              </a:path>
            </a:pathLst>
          </a:custGeom>
          <a:solidFill>
            <a:srgbClr val="689C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89140" y="6070836"/>
            <a:ext cx="342519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b="1" spc="-15" dirty="0">
                <a:solidFill>
                  <a:srgbClr val="FFFFFF"/>
                </a:solidFill>
                <a:latin typeface="Arial Black"/>
                <a:cs typeface="Arial Black"/>
              </a:rPr>
              <a:t>Lite</a:t>
            </a:r>
            <a:r>
              <a:rPr sz="2750" b="1" spc="2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750" b="1" spc="-75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tu</a:t>
            </a:r>
            <a:r>
              <a:rPr sz="2750" b="1" spc="2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2750" b="1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750" b="1" spc="-8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750" b="1" spc="-9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2750" b="1" spc="-20" dirty="0">
                <a:solidFill>
                  <a:srgbClr val="FFFFFF"/>
                </a:solidFill>
                <a:latin typeface="Arial Black"/>
                <a:cs typeface="Arial Black"/>
              </a:rPr>
              <a:t>view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734059" y="7318163"/>
            <a:ext cx="5631180" cy="212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0800"/>
              </a:lnSpc>
              <a:buClr>
                <a:srgbClr val="2E82BA"/>
              </a:buClr>
              <a:buFont typeface="American Typewriter"/>
              <a:buChar char="•"/>
              <a:tabLst>
                <a:tab pos="222250" algn="l"/>
              </a:tabLst>
            </a:pPr>
            <a:r>
              <a:rPr sz="2000" spc="-50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00" dirty="0">
                <a:latin typeface="American Typewriter"/>
                <a:cs typeface="American Typewriter"/>
              </a:rPr>
              <a:t>lim</a:t>
            </a:r>
            <a:r>
              <a:rPr sz="2000" spc="-114" dirty="0">
                <a:latin typeface="American Typewriter"/>
                <a:cs typeface="American Typewriter"/>
              </a:rPr>
              <a:t>i</a:t>
            </a:r>
            <a:r>
              <a:rPr sz="2000" spc="-135" dirty="0">
                <a:latin typeface="American Typewriter"/>
                <a:cs typeface="American Typewriter"/>
              </a:rPr>
              <a:t>tation</a:t>
            </a:r>
            <a:r>
              <a:rPr sz="2000" spc="45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20" dirty="0">
                <a:latin typeface="American Typewriter"/>
                <a:cs typeface="American Typewriter"/>
              </a:rPr>
              <a:t>th</a:t>
            </a:r>
            <a:r>
              <a:rPr sz="2000" spc="-130" dirty="0">
                <a:latin typeface="American Typewriter"/>
                <a:cs typeface="American Typewriter"/>
              </a:rPr>
              <a:t>i</a:t>
            </a:r>
            <a:r>
              <a:rPr sz="2000" spc="15" dirty="0">
                <a:latin typeface="American Typewriter"/>
                <a:cs typeface="American Typewriter"/>
              </a:rPr>
              <a:t>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research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is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5" dirty="0">
                <a:latin typeface="American Typewriter"/>
                <a:cs typeface="American Typewriter"/>
              </a:rPr>
              <a:t>time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-55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amount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5" dirty="0">
                <a:latin typeface="American Typewriter"/>
                <a:cs typeface="American Typewriter"/>
              </a:rPr>
              <a:t>videos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35" dirty="0">
                <a:latin typeface="American Typewriter"/>
                <a:cs typeface="American Typewriter"/>
              </a:rPr>
              <a:t>used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for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20" dirty="0">
                <a:latin typeface="American Typewriter"/>
                <a:cs typeface="American Typewriter"/>
              </a:rPr>
              <a:t>s</a:t>
            </a:r>
            <a:r>
              <a:rPr sz="2000" spc="-155" dirty="0">
                <a:latin typeface="American Typewriter"/>
                <a:cs typeface="American Typewriter"/>
              </a:rPr>
              <a:t>tud</a:t>
            </a:r>
            <a:r>
              <a:rPr sz="2000" spc="-355" dirty="0">
                <a:latin typeface="American Typewriter"/>
                <a:cs typeface="American Typewriter"/>
              </a:rPr>
              <a:t>y</a:t>
            </a:r>
            <a:r>
              <a:rPr sz="2000" spc="10" dirty="0">
                <a:latin typeface="American Typewriter"/>
                <a:cs typeface="American Typewriter"/>
              </a:rPr>
              <a:t>.</a:t>
            </a:r>
            <a:r>
              <a:rPr sz="2000" spc="55" dirty="0">
                <a:latin typeface="American Typewriter"/>
                <a:cs typeface="American Typewriter"/>
              </a:rPr>
              <a:t> </a:t>
            </a:r>
            <a:r>
              <a:rPr sz="2000" spc="-229" dirty="0">
                <a:latin typeface="American Typewriter"/>
                <a:cs typeface="American Typewriter"/>
              </a:rPr>
              <a:t>It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is</a:t>
            </a:r>
            <a:r>
              <a:rPr sz="2000" spc="-50" dirty="0">
                <a:latin typeface="American Typewriter"/>
                <a:cs typeface="American Typewriter"/>
              </a:rPr>
              <a:t> </a:t>
            </a:r>
            <a:r>
              <a:rPr sz="2000" spc="-75" dirty="0">
                <a:latin typeface="American Typewriter"/>
                <a:cs typeface="American Typewriter"/>
              </a:rPr>
              <a:t>recommended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that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more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5" dirty="0">
                <a:latin typeface="American Typewriter"/>
                <a:cs typeface="American Typewriter"/>
              </a:rPr>
              <a:t>videos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20" dirty="0">
                <a:latin typeface="American Typewriter"/>
                <a:cs typeface="American Typewriter"/>
              </a:rPr>
              <a:t>be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anal</a:t>
            </a:r>
            <a:r>
              <a:rPr sz="2000" spc="-70" dirty="0">
                <a:latin typeface="American Typewriter"/>
                <a:cs typeface="American Typewriter"/>
              </a:rPr>
              <a:t>yzed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75" dirty="0">
                <a:latin typeface="American Typewriter"/>
                <a:cs typeface="American Typewriter"/>
              </a:rPr>
              <a:t>in</a:t>
            </a:r>
            <a:r>
              <a:rPr sz="2000" spc="-90" dirty="0">
                <a:latin typeface="American Typewriter"/>
                <a:cs typeface="American Typewriter"/>
              </a:rPr>
              <a:t> </a:t>
            </a:r>
            <a:r>
              <a:rPr sz="2000" spc="-130" dirty="0">
                <a:latin typeface="American Typewriter"/>
                <a:cs typeface="American Typewriter"/>
              </a:rPr>
              <a:t>order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to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get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" dirty="0">
                <a:latin typeface="American Typewriter"/>
                <a:cs typeface="American Typewriter"/>
              </a:rPr>
              <a:t>a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more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0" dirty="0">
                <a:latin typeface="American Typewriter"/>
                <a:cs typeface="American Typewriter"/>
              </a:rPr>
              <a:t>well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325" dirty="0">
                <a:latin typeface="American Typewriter"/>
                <a:cs typeface="American Typewriter"/>
              </a:rPr>
              <a:t>r</a:t>
            </a:r>
            <a:r>
              <a:rPr sz="2000" spc="-60" dirty="0">
                <a:latin typeface="American Typewriter"/>
                <a:cs typeface="American Typewriter"/>
              </a:rPr>
              <a:t>ounded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0" dirty="0">
                <a:latin typeface="American Typewriter"/>
                <a:cs typeface="American Typewriter"/>
              </a:rPr>
              <a:t>understanding</a:t>
            </a:r>
            <a:r>
              <a:rPr sz="2000" spc="-50" dirty="0">
                <a:latin typeface="American Typewriter"/>
                <a:cs typeface="American Typewriter"/>
              </a:rPr>
              <a:t>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the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60" dirty="0">
                <a:latin typeface="American Typewriter"/>
                <a:cs typeface="American Typewriter"/>
              </a:rPr>
              <a:t>us</a:t>
            </a:r>
            <a:r>
              <a:rPr sz="2000" spc="60" dirty="0">
                <a:latin typeface="American Typewriter"/>
                <a:cs typeface="American Typewriter"/>
              </a:rPr>
              <a:t>e </a:t>
            </a:r>
            <a:r>
              <a:rPr sz="2000" spc="-55" dirty="0">
                <a:latin typeface="American Typewriter"/>
                <a:cs typeface="American Typewriter"/>
              </a:rPr>
              <a:t>of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5" dirty="0">
                <a:latin typeface="American Typewriter"/>
                <a:cs typeface="American Typewriter"/>
              </a:rPr>
              <a:t>depicti</a:t>
            </a:r>
            <a:r>
              <a:rPr sz="2000" spc="-75" dirty="0">
                <a:latin typeface="American Typewriter"/>
                <a:cs typeface="American Typewriter"/>
              </a:rPr>
              <a:t>on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55" dirty="0">
                <a:latin typeface="American Typewriter"/>
                <a:cs typeface="American Typewriter"/>
              </a:rPr>
              <a:t>from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55" dirty="0">
                <a:latin typeface="American Typewriter"/>
                <a:cs typeface="American Typewriter"/>
              </a:rPr>
              <a:t>t</a:t>
            </a:r>
            <a:r>
              <a:rPr sz="2000" spc="-254" dirty="0">
                <a:latin typeface="American Typewriter"/>
                <a:cs typeface="American Typewriter"/>
              </a:rPr>
              <a:t>h</a:t>
            </a:r>
            <a:r>
              <a:rPr sz="2000" spc="60" dirty="0">
                <a:latin typeface="American Typewriter"/>
                <a:cs typeface="American Typewriter"/>
              </a:rPr>
              <a:t>e </a:t>
            </a:r>
            <a:r>
              <a:rPr sz="2000" spc="-25" dirty="0">
                <a:latin typeface="American Typewriter"/>
                <a:cs typeface="American Typewriter"/>
              </a:rPr>
              <a:t>Deaf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60" dirty="0">
                <a:latin typeface="American Typewriter"/>
                <a:cs typeface="American Typewriter"/>
              </a:rPr>
              <a:t>Interpreter</a:t>
            </a:r>
            <a:r>
              <a:rPr sz="2000" spc="-8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00" dirty="0">
                <a:latin typeface="American Typewriter"/>
                <a:cs typeface="American Typewriter"/>
              </a:rPr>
              <a:t>Hearing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40" dirty="0">
                <a:latin typeface="American Typewriter"/>
                <a:cs typeface="American Typewriter"/>
              </a:rPr>
              <a:t>Interprete</a:t>
            </a:r>
            <a:r>
              <a:rPr sz="2000" spc="-430" dirty="0">
                <a:latin typeface="American Typewriter"/>
                <a:cs typeface="American Typewriter"/>
              </a:rPr>
              <a:t>r</a:t>
            </a:r>
            <a:r>
              <a:rPr sz="2000" spc="10" dirty="0">
                <a:latin typeface="American Typewriter"/>
                <a:cs typeface="American Typewriter"/>
              </a:rPr>
              <a:t>.</a:t>
            </a:r>
            <a:r>
              <a:rPr sz="2000" spc="25" dirty="0">
                <a:latin typeface="American Typewriter"/>
                <a:cs typeface="American Typewriter"/>
              </a:rPr>
              <a:t> </a:t>
            </a:r>
            <a:r>
              <a:rPr sz="2000" spc="-95" dirty="0">
                <a:latin typeface="American Typewriter"/>
                <a:cs typeface="American Typewriter"/>
              </a:rPr>
              <a:t>This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research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50" dirty="0">
                <a:latin typeface="American Typewriter"/>
                <a:cs typeface="American Typewriter"/>
              </a:rPr>
              <a:t>was</a:t>
            </a:r>
            <a:r>
              <a:rPr sz="2000" spc="-20" dirty="0">
                <a:latin typeface="American Typewriter"/>
                <a:cs typeface="American Typewriter"/>
              </a:rPr>
              <a:t> </a:t>
            </a:r>
            <a:r>
              <a:rPr sz="2000" spc="-70" dirty="0">
                <a:latin typeface="American Typewriter"/>
                <a:cs typeface="American Typewriter"/>
              </a:rPr>
              <a:t>conducted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70" dirty="0">
                <a:latin typeface="American Typewriter"/>
                <a:cs typeface="American Typewriter"/>
              </a:rPr>
              <a:t>wi</a:t>
            </a:r>
            <a:r>
              <a:rPr sz="2000" spc="-200" dirty="0">
                <a:latin typeface="American Typewriter"/>
                <a:cs typeface="American Typewriter"/>
              </a:rPr>
              <a:t>th</a:t>
            </a:r>
            <a:r>
              <a:rPr sz="2000" spc="50" dirty="0">
                <a:latin typeface="American Typewriter"/>
                <a:cs typeface="American Typewriter"/>
              </a:rPr>
              <a:t> </a:t>
            </a:r>
            <a:r>
              <a:rPr sz="2000" spc="-130" dirty="0">
                <a:latin typeface="American Typewriter"/>
                <a:cs typeface="American Typewriter"/>
              </a:rPr>
              <a:t>only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one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114" dirty="0">
                <a:latin typeface="American Typewriter"/>
                <a:cs typeface="American Typewriter"/>
              </a:rPr>
              <a:t>DI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85" dirty="0">
                <a:latin typeface="American Typewriter"/>
                <a:cs typeface="American Typewriter"/>
              </a:rPr>
              <a:t>and</a:t>
            </a:r>
            <a:r>
              <a:rPr sz="2000" spc="60" dirty="0">
                <a:latin typeface="American Typewriter"/>
                <a:cs typeface="American Typewriter"/>
              </a:rPr>
              <a:t> </a:t>
            </a:r>
            <a:r>
              <a:rPr sz="2000" spc="-25" dirty="0">
                <a:latin typeface="American Typewriter"/>
                <a:cs typeface="American Typewriter"/>
              </a:rPr>
              <a:t>one</a:t>
            </a:r>
            <a:r>
              <a:rPr sz="2000" spc="65" dirty="0">
                <a:latin typeface="American Typewriter"/>
                <a:cs typeface="American Typewriter"/>
              </a:rPr>
              <a:t> </a:t>
            </a:r>
            <a:r>
              <a:rPr sz="2000" spc="-110" dirty="0">
                <a:latin typeface="American Typewriter"/>
                <a:cs typeface="American Typewriter"/>
              </a:rPr>
              <a:t>HI.</a:t>
            </a:r>
            <a:endParaRPr sz="2000">
              <a:latin typeface="American Typewriter"/>
              <a:cs typeface="American Typewriter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6834637" y="2827138"/>
          <a:ext cx="6200799" cy="11619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434"/>
                <a:gridCol w="2124422"/>
                <a:gridCol w="1804943"/>
                <a:gridCol w="2074000"/>
              </a:tblGrid>
              <a:tr h="418835">
                <a:tc>
                  <a:txBody>
                    <a:bodyPr/>
                    <a:lstStyle/>
                    <a:p>
                      <a:endParaRPr sz="25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R w="26177">
                      <a:solidFill>
                        <a:srgbClr val="FFFFFF"/>
                      </a:solidFill>
                      <a:prstDash val="solid"/>
                    </a:lnR>
                    <a:solidFill>
                      <a:srgbClr val="9F9E30"/>
                    </a:solidFill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2750" b="1" spc="-7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R</a:t>
                      </a:r>
                      <a:r>
                        <a:rPr sz="2750" b="1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esults</a:t>
                      </a:r>
                      <a:endParaRPr sz="275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26177">
                      <a:solidFill>
                        <a:srgbClr val="FFFFFF"/>
                      </a:solidFill>
                      <a:prstDash val="solid"/>
                    </a:lnL>
                    <a:solidFill>
                      <a:srgbClr val="C8C54E"/>
                    </a:solidFill>
                  </a:tcPr>
                </a:tc>
                <a:tc>
                  <a:txBody>
                    <a:bodyPr/>
                    <a:lstStyle/>
                    <a:p>
                      <a:endParaRPr sz="275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solidFill>
                      <a:srgbClr val="C8C54E"/>
                    </a:solidFill>
                  </a:tcPr>
                </a:tc>
                <a:tc>
                  <a:txBody>
                    <a:bodyPr/>
                    <a:lstStyle/>
                    <a:p>
                      <a:endParaRPr sz="275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solidFill>
                      <a:srgbClr val="C8C54E"/>
                    </a:solidFill>
                  </a:tcPr>
                </a:tc>
              </a:tr>
              <a:tr h="2903343">
                <a:tc>
                  <a:txBody>
                    <a:bodyPr/>
                    <a:lstStyle/>
                    <a:p>
                      <a:endParaRPr sz="275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solidFill>
                      <a:srgbClr val="E9E8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03225" marR="165735" indent="-208915">
                        <a:lnSpc>
                          <a:spcPct val="100800"/>
                        </a:lnSpc>
                        <a:buClr>
                          <a:srgbClr val="2E82BA"/>
                        </a:buClr>
                        <a:buFont typeface="American Typewriter"/>
                        <a:buChar char="•"/>
                        <a:tabLst>
                          <a:tab pos="403860" algn="l"/>
                          <a:tab pos="3479165" algn="l"/>
                        </a:tabLst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Deaf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Interp</a:t>
                      </a:r>
                      <a:r>
                        <a:rPr sz="2000" spc="-1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eter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used	more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on</a:t>
                      </a:r>
                      <a:r>
                        <a:rPr sz="2000" spc="5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than 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th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Hearin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Interprete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throughou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th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ours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of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video.</a:t>
                      </a:r>
                      <a:r>
                        <a:rPr sz="2000" spc="2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DI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can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be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seen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using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depiction</a:t>
                      </a:r>
                      <a:r>
                        <a:rPr sz="200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5 times</a:t>
                      </a:r>
                      <a:r>
                        <a:rPr sz="2000" spc="5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while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HI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can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be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seen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us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ng</a:t>
                      </a:r>
                      <a:r>
                        <a:rPr sz="2000" spc="5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on only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one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time.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"/>
                        <a:cs typeface="Time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"/>
                        <a:cs typeface="Time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2150">
                        <a:latin typeface="Times"/>
                        <a:cs typeface="Times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merican Typewriter"/>
                          <a:cs typeface="American Typewriter"/>
                        </a:rPr>
                        <a:t>Figure</a:t>
                      </a:r>
                      <a:r>
                        <a:rPr sz="1800" spc="6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1:</a:t>
                      </a:r>
                      <a:r>
                        <a:rPr sz="1800" spc="5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Co</a:t>
                      </a:r>
                      <a:r>
                        <a:rPr sz="1800" spc="-1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ing</a:t>
                      </a:r>
                      <a:r>
                        <a:rPr sz="1800" spc="6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800" spc="5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Depictions</a:t>
                      </a:r>
                      <a:r>
                        <a:rPr sz="1800" spc="6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used</a:t>
                      </a:r>
                      <a:r>
                        <a:rPr sz="18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by</a:t>
                      </a:r>
                      <a:r>
                        <a:rPr sz="1800" spc="5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DI</a:t>
                      </a:r>
                      <a:r>
                        <a:rPr sz="18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and</a:t>
                      </a:r>
                      <a:r>
                        <a:rPr sz="1800" spc="5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00" dirty="0">
                          <a:latin typeface="American Typewriter"/>
                          <a:cs typeface="American Typewriter"/>
                        </a:rPr>
                        <a:t>HI</a:t>
                      </a:r>
                      <a:endParaRPr sz="18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08588">
                <a:tc>
                  <a:txBody>
                    <a:bodyPr/>
                    <a:lstStyle/>
                    <a:p>
                      <a:endParaRPr sz="18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C8C54E"/>
                      </a:solidFill>
                      <a:prstDash val="solid"/>
                    </a:lnL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689CC0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</a:pPr>
                      <a:r>
                        <a:rPr sz="2000" b="1" spc="-265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im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2000" b="1" spc="-275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Co</a:t>
                      </a:r>
                      <a:r>
                        <a:rPr sz="2000" b="1" spc="-229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e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689CC0"/>
                    </a:solidFill>
                  </a:tcPr>
                </a:tc>
                <a:tc>
                  <a:txBody>
                    <a:bodyPr/>
                    <a:lstStyle/>
                    <a:p>
                      <a:pPr marL="487680" marR="386080" indent="137160">
                        <a:lnSpc>
                          <a:spcPct val="100800"/>
                        </a:lnSpc>
                      </a:pPr>
                      <a:r>
                        <a:rPr sz="2000" b="1" spc="-375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2000" b="1" spc="-170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of D</a:t>
                      </a:r>
                      <a:r>
                        <a:rPr sz="2000" b="1" spc="-225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2000" b="1" spc="-170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American Typewriter"/>
                          <a:cs typeface="American Typewriter"/>
                        </a:rPr>
                        <a:t>ion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689CC0"/>
                    </a:solidFill>
                  </a:tcPr>
                </a:tc>
              </a:tr>
              <a:tr h="855296">
                <a:tc>
                  <a:txBody>
                    <a:bodyPr/>
                    <a:lstStyle/>
                    <a:p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on</a:t>
                      </a:r>
                      <a:r>
                        <a:rPr sz="200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#1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C8C54E"/>
                      </a:solidFill>
                      <a:prstDash val="solid"/>
                    </a:lnL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5F5E9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0:24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5F5E9"/>
                    </a:solidFill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ng</a:t>
                      </a:r>
                      <a:r>
                        <a:rPr sz="200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spc="-11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erb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5F5E9"/>
                    </a:solidFill>
                  </a:tcPr>
                </a:tc>
              </a:tr>
              <a:tr h="659200">
                <a:tc>
                  <a:txBody>
                    <a:bodyPr/>
                    <a:lstStyle/>
                    <a:p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H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on</a:t>
                      </a:r>
                      <a:r>
                        <a:rPr sz="200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#1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C8C54E"/>
                      </a:solidFill>
                      <a:prstDash val="solid"/>
                    </a:lnL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0:38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4375" marR="301625" indent="-334645">
                        <a:lnSpc>
                          <a:spcPct val="1008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Constructed Action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56175">
                <a:tc>
                  <a:txBody>
                    <a:bodyPr/>
                    <a:lstStyle/>
                    <a:p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on</a:t>
                      </a:r>
                      <a:r>
                        <a:rPr sz="200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#2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C8C54E"/>
                      </a:solidFill>
                      <a:prstDash val="solid"/>
                    </a:lnL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5F5E9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0:43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5F5E9"/>
                    </a:solidFill>
                  </a:tcPr>
                </a:tc>
                <a:tc>
                  <a:txBody>
                    <a:bodyPr/>
                    <a:lstStyle/>
                    <a:p>
                      <a:pPr marL="714375" marR="301625" indent="-334645">
                        <a:lnSpc>
                          <a:spcPct val="1008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Constructed Action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5F5E9"/>
                    </a:solidFill>
                  </a:tcPr>
                </a:tc>
              </a:tr>
              <a:tr h="612488">
                <a:tc>
                  <a:txBody>
                    <a:bodyPr/>
                    <a:lstStyle/>
                    <a:p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DI,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Depiction</a:t>
                      </a:r>
                      <a:r>
                        <a:rPr sz="200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#3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C8C54E"/>
                      </a:solidFill>
                      <a:prstDash val="solid"/>
                    </a:lnL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1:07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ng</a:t>
                      </a:r>
                      <a:r>
                        <a:rPr sz="2000" spc="5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spc="-11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erb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56175">
                <a:tc>
                  <a:txBody>
                    <a:bodyPr/>
                    <a:lstStyle/>
                    <a:p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DI,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Depiction</a:t>
                      </a:r>
                      <a:r>
                        <a:rPr sz="200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#4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C8C54E"/>
                      </a:solidFill>
                      <a:prstDash val="solid"/>
                    </a:lnL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5F5E9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1:22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5F5E9"/>
                    </a:solidFill>
                  </a:tcPr>
                </a:tc>
                <a:tc>
                  <a:txBody>
                    <a:bodyPr/>
                    <a:lstStyle/>
                    <a:p>
                      <a:pPr marL="714375" marR="301625" indent="-334645">
                        <a:lnSpc>
                          <a:spcPct val="1008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Constructed Action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5F5E9"/>
                    </a:solidFill>
                  </a:tcPr>
                </a:tc>
              </a:tr>
              <a:tr h="656175">
                <a:tc>
                  <a:txBody>
                    <a:bodyPr/>
                    <a:lstStyle/>
                    <a:p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DI</a:t>
                      </a:r>
                      <a:r>
                        <a:rPr sz="2000" spc="6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Depict</a:t>
                      </a:r>
                      <a:r>
                        <a:rPr sz="2000" spc="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on</a:t>
                      </a:r>
                      <a:r>
                        <a:rPr sz="200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dirty="0">
                          <a:latin typeface="American Typewriter"/>
                          <a:cs typeface="American Typewriter"/>
                        </a:rPr>
                        <a:t>#5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merican Typewriter"/>
                          <a:cs typeface="American Typewriter"/>
                        </a:rPr>
                        <a:t>1:32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4375" marR="301625" indent="-334645">
                        <a:lnSpc>
                          <a:spcPct val="100800"/>
                        </a:lnSpc>
                      </a:pPr>
                      <a:r>
                        <a:rPr sz="2000" dirty="0">
                          <a:latin typeface="American Typewriter"/>
                          <a:cs typeface="American Typewriter"/>
                        </a:rPr>
                        <a:t>Constructed Action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R w="5817">
                      <a:solidFill>
                        <a:srgbClr val="C8C54E"/>
                      </a:solidFill>
                      <a:prstDash val="solid"/>
                    </a:lnR>
                    <a:lnT w="5817">
                      <a:solidFill>
                        <a:srgbClr val="C8C54E"/>
                      </a:solidFill>
                      <a:prstDash val="solid"/>
                    </a:lnT>
                    <a:lnB w="5817">
                      <a:solidFill>
                        <a:srgbClr val="C8C54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266721">
                <a:tc gridSpan="4">
                  <a:txBody>
                    <a:bodyPr/>
                    <a:lstStyle/>
                    <a:p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8330">
                <a:tc gridSpan="4">
                  <a:txBody>
                    <a:bodyPr/>
                    <a:lstStyle/>
                    <a:p>
                      <a:pPr marL="338455">
                        <a:lnSpc>
                          <a:spcPts val="1730"/>
                        </a:lnSpc>
                      </a:pPr>
                      <a:r>
                        <a:rPr sz="1450" b="1" spc="-4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R</a:t>
                      </a:r>
                      <a:r>
                        <a:rPr sz="1450" b="1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e</a:t>
                      </a:r>
                      <a:r>
                        <a:rPr sz="1450" b="1" spc="-3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f</a:t>
                      </a:r>
                      <a:r>
                        <a:rPr sz="1450" b="1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e</a:t>
                      </a:r>
                      <a:r>
                        <a:rPr sz="1450" b="1" spc="2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r</a:t>
                      </a:r>
                      <a:r>
                        <a:rPr sz="1450" b="1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ences</a:t>
                      </a:r>
                      <a:endParaRPr sz="145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solidFill>
                      <a:srgbClr val="9F9E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10410">
                <a:tc gridSpan="4">
                  <a:txBody>
                    <a:bodyPr/>
                    <a:lstStyle/>
                    <a:p>
                      <a:pPr marL="542925" marR="795655" indent="-258445">
                        <a:lnSpc>
                          <a:spcPct val="101099"/>
                        </a:lnSpc>
                      </a:pPr>
                      <a:r>
                        <a:rPr sz="1450" dirty="0">
                          <a:latin typeface="American Typewriter"/>
                          <a:cs typeface="American Typewriter"/>
                        </a:rPr>
                        <a:t>Dud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s,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Pa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45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(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2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0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0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7).</a:t>
                      </a:r>
                      <a:r>
                        <a:rPr sz="1450" spc="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spc="-85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ypes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Dep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ction</a:t>
                      </a:r>
                      <a:r>
                        <a:rPr sz="1450" spc="4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in</a:t>
                      </a:r>
                      <a:r>
                        <a:rPr sz="1450" spc="-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ASL.</a:t>
                      </a:r>
                      <a:r>
                        <a:rPr sz="1450" spc="4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Down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145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rom </a:t>
                      </a:r>
                      <a:r>
                        <a:rPr sz="1450" dirty="0">
                          <a:latin typeface="American Typewriter"/>
                          <a:cs typeface="American Typewriter"/>
                          <a:hlinkClick r:id="rId3"/>
                        </a:rPr>
                        <a:t>ht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  <a:hlinkClick r:id="rId3"/>
                        </a:rPr>
                        <a:t>t</a:t>
                      </a:r>
                      <a:r>
                        <a:rPr sz="1450" dirty="0">
                          <a:latin typeface="American Typewriter"/>
                          <a:cs typeface="American Typewriter"/>
                          <a:hlinkClick r:id="rId3"/>
                        </a:rPr>
                        <a:t>p: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  <a:hlinkClick r:id="rId3"/>
                        </a:rPr>
                        <a:t>/</a:t>
                      </a:r>
                      <a:r>
                        <a:rPr sz="1450" dirty="0">
                          <a:latin typeface="American Typewriter"/>
                          <a:cs typeface="American Typewriter"/>
                          <a:hlinkClick r:id="rId3"/>
                        </a:rPr>
                        <a:t>/dr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  <a:hlinkClick r:id="rId3"/>
                        </a:rPr>
                        <a:t>l</a:t>
                      </a:r>
                      <a:r>
                        <a:rPr sz="1450" dirty="0">
                          <a:latin typeface="American Typewriter"/>
                          <a:cs typeface="American Typewriter"/>
                          <a:hlinkClick r:id="rId3"/>
                        </a:rPr>
                        <a:t>.Gal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  <a:hlinkClick r:id="rId3"/>
                        </a:rPr>
                        <a:t>l</a:t>
                      </a:r>
                      <a:r>
                        <a:rPr sz="1450" dirty="0">
                          <a:latin typeface="American Typewriter"/>
                          <a:cs typeface="American Typewriter"/>
                          <a:hlinkClick r:id="rId3"/>
                        </a:rPr>
                        <a:t>a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  <a:hlinkClick r:id="rId3"/>
                        </a:rPr>
                        <a:t>u</a:t>
                      </a:r>
                      <a:r>
                        <a:rPr sz="1450" dirty="0">
                          <a:latin typeface="American Typewriter"/>
                          <a:cs typeface="American Typewriter"/>
                          <a:hlinkClick r:id="rId3"/>
                        </a:rPr>
                        <a:t>d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  <a:hlinkClick r:id="rId3"/>
                        </a:rPr>
                        <a:t>e</a:t>
                      </a:r>
                      <a:r>
                        <a:rPr sz="1450" dirty="0">
                          <a:latin typeface="American Typewriter"/>
                          <a:cs typeface="American Typewriter"/>
                          <a:hlinkClick r:id="rId3"/>
                        </a:rPr>
                        <a:t>t.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  <a:hlinkClick r:id="rId3"/>
                        </a:rPr>
                        <a:t>e</a:t>
                      </a:r>
                      <a:r>
                        <a:rPr sz="1450" dirty="0">
                          <a:latin typeface="American Typewriter"/>
                          <a:cs typeface="American Typewriter"/>
                          <a:hlinkClick r:id="rId3"/>
                        </a:rPr>
                        <a:t>du</a:t>
                      </a:r>
                      <a:r>
                        <a:rPr sz="1450" spc="25" dirty="0">
                          <a:latin typeface="American Typewriter"/>
                          <a:cs typeface="American Typewriter"/>
                          <a:hlinkClick r:id="rId3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Em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450" spc="-11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Kar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n,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Bori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stei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Hels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,</a:t>
                      </a:r>
                      <a:endParaRPr sz="1450">
                        <a:latin typeface="American Typewriter"/>
                        <a:cs typeface="American Typewriter"/>
                      </a:endParaRPr>
                    </a:p>
                    <a:p>
                      <a:pPr marL="284480" marR="673735">
                        <a:lnSpc>
                          <a:spcPct val="101099"/>
                        </a:lnSpc>
                      </a:pPr>
                      <a:r>
                        <a:rPr sz="1450" dirty="0">
                          <a:latin typeface="American Typewriter"/>
                          <a:cs typeface="American Typewriter"/>
                        </a:rPr>
                        <a:t>Th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son,</a:t>
                      </a:r>
                      <a:r>
                        <a:rPr sz="1450" spc="2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Rob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45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&amp;</a:t>
                      </a:r>
                      <a:r>
                        <a:rPr sz="1450" spc="1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spc="-17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ar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Goll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450" spc="4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(2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0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0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8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).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Bim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45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il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lism. Bil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lism:</a:t>
                      </a:r>
                      <a:r>
                        <a:rPr sz="145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ge</a:t>
                      </a:r>
                      <a:r>
                        <a:rPr sz="1450" spc="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d </a:t>
                      </a:r>
                      <a:r>
                        <a:rPr sz="1450" spc="8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Cog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iti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n,</a:t>
                      </a:r>
                      <a:r>
                        <a:rPr sz="1450" spc="4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spc="-114" dirty="0">
                          <a:latin typeface="American Typewriter"/>
                          <a:cs typeface="American Typewriter"/>
                        </a:rPr>
                        <a:t>1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1</a:t>
                      </a:r>
                      <a:r>
                        <a:rPr sz="145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(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1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),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4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3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-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61</a:t>
                      </a:r>
                      <a:endParaRPr sz="1450">
                        <a:latin typeface="American Typewriter"/>
                        <a:cs typeface="American Typewriter"/>
                      </a:endParaRPr>
                    </a:p>
                    <a:p>
                      <a:pPr marL="542925" marR="229870" indent="-259079">
                        <a:lnSpc>
                          <a:spcPct val="101099"/>
                        </a:lnSpc>
                      </a:pPr>
                      <a:r>
                        <a:rPr sz="1450" dirty="0">
                          <a:latin typeface="American Typewriter"/>
                          <a:cs typeface="American Typewriter"/>
                        </a:rPr>
                        <a:t>Li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el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45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S.</a:t>
                      </a:r>
                      <a:r>
                        <a:rPr sz="145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K.</a:t>
                      </a:r>
                      <a:r>
                        <a:rPr sz="1450" spc="4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(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2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0</a:t>
                      </a:r>
                      <a:r>
                        <a:rPr sz="1450" spc="-5" dirty="0">
                          <a:latin typeface="American Typewriter"/>
                          <a:cs typeface="American Typewriter"/>
                        </a:rPr>
                        <a:t>0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3.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i="1" spc="200" dirty="0">
                          <a:latin typeface="Athelas"/>
                          <a:cs typeface="Athelas"/>
                        </a:rPr>
                        <a:t>G</a:t>
                      </a:r>
                      <a:r>
                        <a:rPr sz="1450" i="1" spc="85" dirty="0">
                          <a:latin typeface="Athelas"/>
                          <a:cs typeface="Athelas"/>
                        </a:rPr>
                        <a:t>r</a:t>
                      </a:r>
                      <a:r>
                        <a:rPr sz="1450" i="1" spc="145" dirty="0">
                          <a:latin typeface="Athelas"/>
                          <a:cs typeface="Athelas"/>
                        </a:rPr>
                        <a:t>a</a:t>
                      </a:r>
                      <a:r>
                        <a:rPr sz="1450" i="1" spc="110" dirty="0">
                          <a:latin typeface="Athelas"/>
                          <a:cs typeface="Athelas"/>
                        </a:rPr>
                        <a:t>m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m</a:t>
                      </a:r>
                      <a:r>
                        <a:rPr sz="1450" i="1" spc="2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145" dirty="0">
                          <a:latin typeface="Athelas"/>
                          <a:cs typeface="Athelas"/>
                        </a:rPr>
                        <a:t>a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r, </a:t>
                      </a:r>
                      <a:r>
                        <a:rPr sz="1450" i="1" spc="-14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70" dirty="0">
                          <a:latin typeface="Athelas"/>
                          <a:cs typeface="Athelas"/>
                        </a:rPr>
                        <a:t>g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e</a:t>
                      </a:r>
                      <a:r>
                        <a:rPr sz="1450" i="1" spc="-9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130" dirty="0">
                          <a:latin typeface="Athelas"/>
                          <a:cs typeface="Athelas"/>
                        </a:rPr>
                        <a:t>s</a:t>
                      </a:r>
                      <a:r>
                        <a:rPr sz="1450" i="1" spc="70" dirty="0">
                          <a:latin typeface="Athelas"/>
                          <a:cs typeface="Athelas"/>
                        </a:rPr>
                        <a:t>t</a:t>
                      </a:r>
                      <a:r>
                        <a:rPr sz="1450" i="1" spc="145" dirty="0">
                          <a:latin typeface="Athelas"/>
                          <a:cs typeface="Athelas"/>
                        </a:rPr>
                        <a:t>u</a:t>
                      </a:r>
                      <a:r>
                        <a:rPr sz="1450" i="1" spc="85" dirty="0">
                          <a:latin typeface="Athelas"/>
                          <a:cs typeface="Athelas"/>
                        </a:rPr>
                        <a:t>r</a:t>
                      </a:r>
                      <a:r>
                        <a:rPr sz="1450" i="1" spc="145" dirty="0">
                          <a:latin typeface="Athelas"/>
                          <a:cs typeface="Athelas"/>
                        </a:rPr>
                        <a:t>e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, </a:t>
                      </a:r>
                      <a:r>
                        <a:rPr sz="1450" i="1" spc="-14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70" dirty="0">
                          <a:latin typeface="Athelas"/>
                          <a:cs typeface="Athelas"/>
                        </a:rPr>
                        <a:t>a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n</a:t>
                      </a:r>
                      <a:r>
                        <a:rPr sz="1450" i="1" spc="-9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d </a:t>
                      </a:r>
                      <a:r>
                        <a:rPr sz="1450" i="1" spc="-65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m</a:t>
                      </a:r>
                      <a:r>
                        <a:rPr sz="1450" i="1" spc="-9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140" dirty="0">
                          <a:latin typeface="Athelas"/>
                          <a:cs typeface="Athelas"/>
                        </a:rPr>
                        <a:t>e</a:t>
                      </a:r>
                      <a:r>
                        <a:rPr sz="1450" i="1" spc="70" dirty="0">
                          <a:latin typeface="Athelas"/>
                          <a:cs typeface="Athelas"/>
                        </a:rPr>
                        <a:t>a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n</a:t>
                      </a:r>
                      <a:r>
                        <a:rPr sz="1450" i="1" spc="-95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60" dirty="0">
                          <a:latin typeface="Athelas"/>
                          <a:cs typeface="Athelas"/>
                        </a:rPr>
                        <a:t>i</a:t>
                      </a:r>
                      <a:r>
                        <a:rPr sz="1450" i="1" spc="70" dirty="0">
                          <a:latin typeface="Athelas"/>
                          <a:cs typeface="Athelas"/>
                        </a:rPr>
                        <a:t>n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g </a:t>
                      </a:r>
                      <a:r>
                        <a:rPr sz="1450" i="1" spc="1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60" dirty="0">
                          <a:latin typeface="Athelas"/>
                          <a:cs typeface="Athelas"/>
                        </a:rPr>
                        <a:t>i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n </a:t>
                      </a:r>
                      <a:r>
                        <a:rPr sz="1450" i="1" spc="-114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175" dirty="0">
                          <a:latin typeface="Athelas"/>
                          <a:cs typeface="Athelas"/>
                        </a:rPr>
                        <a:t>A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m</a:t>
                      </a:r>
                      <a:r>
                        <a:rPr sz="1450" i="1" spc="-9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140" dirty="0">
                          <a:latin typeface="Athelas"/>
                          <a:cs typeface="Athelas"/>
                        </a:rPr>
                        <a:t>e</a:t>
                      </a:r>
                      <a:r>
                        <a:rPr sz="1450" i="1" spc="40" dirty="0">
                          <a:latin typeface="Athelas"/>
                          <a:cs typeface="Athelas"/>
                        </a:rPr>
                        <a:t>r</a:t>
                      </a:r>
                      <a:r>
                        <a:rPr sz="1450" i="1" spc="100" dirty="0">
                          <a:latin typeface="Athelas"/>
                          <a:cs typeface="Athelas"/>
                        </a:rPr>
                        <a:t>i</a:t>
                      </a:r>
                      <a:r>
                        <a:rPr sz="1450" i="1" spc="65" dirty="0">
                          <a:latin typeface="Athelas"/>
                          <a:cs typeface="Athelas"/>
                        </a:rPr>
                        <a:t>ca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n </a:t>
                      </a:r>
                      <a:r>
                        <a:rPr sz="1450" i="1" spc="8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S</a:t>
                      </a:r>
                      <a:r>
                        <a:rPr sz="1450" i="1" spc="-135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spc="60" dirty="0">
                          <a:latin typeface="Athelas"/>
                          <a:cs typeface="Athelas"/>
                        </a:rPr>
                        <a:t>i</a:t>
                      </a:r>
                      <a:r>
                        <a:rPr sz="1450" i="1" spc="140" dirty="0">
                          <a:latin typeface="Athelas"/>
                          <a:cs typeface="Athelas"/>
                        </a:rPr>
                        <a:t>g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n </a:t>
                      </a:r>
                      <a:r>
                        <a:rPr sz="1450" i="1" spc="70" dirty="0">
                          <a:latin typeface="Athelas"/>
                          <a:cs typeface="Athelas"/>
                        </a:rPr>
                        <a:t>Languag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e </a:t>
                      </a:r>
                      <a:r>
                        <a:rPr sz="1450" i="1" spc="45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i="1" dirty="0">
                          <a:latin typeface="Athelas"/>
                          <a:cs typeface="Athelas"/>
                        </a:rPr>
                        <a:t>. </a:t>
                      </a:r>
                      <a:r>
                        <a:rPr sz="1450" i="1" spc="-14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Cam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rid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e: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Cam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rid</a:t>
                      </a:r>
                      <a:r>
                        <a:rPr sz="1450" spc="-1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450" spc="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University</a:t>
                      </a:r>
                      <a:r>
                        <a:rPr sz="1450" spc="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450" dirty="0">
                          <a:latin typeface="American Typewriter"/>
                          <a:cs typeface="American Typewriter"/>
                        </a:rPr>
                        <a:t>Press.</a:t>
                      </a:r>
                      <a:endParaRPr sz="145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544</Words>
  <Application>Microsoft Macintosh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American Typewriter</vt:lpstr>
      <vt:lpstr>Arial Black</vt:lpstr>
      <vt:lpstr>Athelas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Differentiating Between Depiction Use of DI's and HI's</dc:title>
  <dc:subject>Lauren Mullahey - Power Points</dc:subject>
  <dc:creator>Mullahey, Lauren (DDS)</dc:creator>
  <cp:lastModifiedBy>Microsoft Office User</cp:lastModifiedBy>
  <cp:revision>1</cp:revision>
  <dcterms:created xsi:type="dcterms:W3CDTF">2017-07-19T15:23:51Z</dcterms:created>
  <dcterms:modified xsi:type="dcterms:W3CDTF">2017-07-19T19:24:27Z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2017-04-26T00:00:00Z</vt:filetime>
  </property>
  <property fmtid="{D5CDD505-2E9C-101B-9397-08002B2CF9AE}" pid="3" name="LastSaved">
    <vt:filetime>2017-07-19T00:00:00Z</vt:filetime>
  </property>
</Properties>
</file>