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8254" y="495300"/>
            <a:ext cx="9041892" cy="6781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9834" y="1092600"/>
            <a:ext cx="5758731" cy="578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067" y="2191020"/>
            <a:ext cx="7982264" cy="4313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7492" y="6784838"/>
            <a:ext cx="279400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0330">
              <a:lnSpc>
                <a:spcPct val="100000"/>
              </a:lnSpc>
            </a:pPr>
            <a:fld id="{81D60167-4931-47E6-BA6A-407CBD079E47}" type="slidenum">
              <a:rPr dirty="0" spc="1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pepnet.org/reslistserv.php" TargetMode="External"/><Relationship Id="rId4" Type="http://schemas.openxmlformats.org/officeDocument/2006/relationships/hyperlink" Target="mailto:bambi.riehl@pepnet.org" TargetMode="External"/><Relationship Id="rId5" Type="http://schemas.openxmlformats.org/officeDocument/2006/relationships/hyperlink" Target="http://www.pepnet.org/" TargetMode="External"/><Relationship Id="rId6" Type="http://schemas.openxmlformats.org/officeDocument/2006/relationships/notesSlide" Target="../notesSlides/notesSlide12.xml"/><Relationship Id="rId7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1432" y="1360169"/>
            <a:ext cx="7181850" cy="4901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41239" y="1550250"/>
            <a:ext cx="6802672" cy="4521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0192" y="678483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14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7717" y="1244546"/>
            <a:ext cx="7128509" cy="904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8640" marR="5080" indent="-536575">
              <a:lnSpc>
                <a:spcPts val="3760"/>
              </a:lnSpc>
            </a:pPr>
            <a:r>
              <a:rPr dirty="0" sz="3150" spc="-5" b="1">
                <a:latin typeface="Arial"/>
                <a:cs typeface="Arial"/>
              </a:rPr>
              <a:t>2.Ca</a:t>
            </a:r>
            <a:r>
              <a:rPr dirty="0" sz="3150" b="1">
                <a:latin typeface="Arial"/>
                <a:cs typeface="Arial"/>
              </a:rPr>
              <a:t>n</a:t>
            </a:r>
            <a:r>
              <a:rPr dirty="0" sz="3150" spc="5" b="1">
                <a:latin typeface="Arial"/>
                <a:cs typeface="Arial"/>
              </a:rPr>
              <a:t> </a:t>
            </a:r>
            <a:r>
              <a:rPr dirty="0" sz="3150" b="1">
                <a:latin typeface="Arial"/>
                <a:cs typeface="Arial"/>
              </a:rPr>
              <a:t>we/should</a:t>
            </a:r>
            <a:r>
              <a:rPr dirty="0" sz="3150" spc="-5" b="1">
                <a:latin typeface="Arial"/>
                <a:cs typeface="Arial"/>
              </a:rPr>
              <a:t> </a:t>
            </a:r>
            <a:r>
              <a:rPr dirty="0" sz="3150" b="1">
                <a:latin typeface="Arial"/>
                <a:cs typeface="Arial"/>
              </a:rPr>
              <a:t>we </a:t>
            </a:r>
            <a:r>
              <a:rPr dirty="0" sz="3150" spc="-5" b="1">
                <a:latin typeface="Arial"/>
                <a:cs typeface="Arial"/>
              </a:rPr>
              <a:t>creat</a:t>
            </a:r>
            <a:r>
              <a:rPr dirty="0" sz="3150" b="1">
                <a:latin typeface="Arial"/>
                <a:cs typeface="Arial"/>
              </a:rPr>
              <a:t>e</a:t>
            </a:r>
            <a:r>
              <a:rPr dirty="0" sz="3150" spc="5" b="1">
                <a:latin typeface="Arial"/>
                <a:cs typeface="Arial"/>
              </a:rPr>
              <a:t> </a:t>
            </a:r>
            <a:r>
              <a:rPr dirty="0" sz="3150" b="1">
                <a:latin typeface="Arial"/>
                <a:cs typeface="Arial"/>
              </a:rPr>
              <a:t>a national</a:t>
            </a:r>
            <a:r>
              <a:rPr dirty="0" sz="3150" b="1">
                <a:latin typeface="Arial"/>
                <a:cs typeface="Arial"/>
              </a:rPr>
              <a:t> network</a:t>
            </a:r>
            <a:r>
              <a:rPr dirty="0" sz="3150" spc="-5" b="1">
                <a:latin typeface="Arial"/>
                <a:cs typeface="Arial"/>
              </a:rPr>
              <a:t> </a:t>
            </a:r>
            <a:r>
              <a:rPr dirty="0" sz="3150" b="1">
                <a:latin typeface="Arial"/>
                <a:cs typeface="Arial"/>
              </a:rPr>
              <a:t>of postsecondary</a:t>
            </a:r>
            <a:r>
              <a:rPr dirty="0" sz="3150" spc="-10" b="1">
                <a:latin typeface="Arial"/>
                <a:cs typeface="Arial"/>
              </a:rPr>
              <a:t> </a:t>
            </a:r>
            <a:r>
              <a:rPr dirty="0" sz="3150" b="1">
                <a:latin typeface="Arial"/>
                <a:cs typeface="Arial"/>
              </a:rPr>
              <a:t>VRI?</a:t>
            </a:r>
            <a:endParaRPr sz="3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4316" y="2458973"/>
            <a:ext cx="7328916" cy="4216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3141" y="2605201"/>
            <a:ext cx="5945505" cy="3245485"/>
          </a:xfrm>
          <a:custGeom>
            <a:avLst/>
            <a:gdLst/>
            <a:ahLst/>
            <a:cxnLst/>
            <a:rect l="l" t="t" r="r" b="b"/>
            <a:pathLst>
              <a:path w="5945505" h="3245485">
                <a:moveTo>
                  <a:pt x="0" y="3245243"/>
                </a:moveTo>
                <a:lnTo>
                  <a:pt x="5945047" y="3245243"/>
                </a:lnTo>
                <a:lnTo>
                  <a:pt x="5945047" y="0"/>
                </a:lnTo>
                <a:lnTo>
                  <a:pt x="0" y="0"/>
                </a:lnTo>
                <a:lnTo>
                  <a:pt x="0" y="3245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3141" y="2605201"/>
            <a:ext cx="5945042" cy="3245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3792" y="2386255"/>
            <a:ext cx="6388100" cy="3686810"/>
          </a:xfrm>
          <a:custGeom>
            <a:avLst/>
            <a:gdLst/>
            <a:ahLst/>
            <a:cxnLst/>
            <a:rect l="l" t="t" r="r" b="b"/>
            <a:pathLst>
              <a:path w="6388100" h="3686810">
                <a:moveTo>
                  <a:pt x="0" y="0"/>
                </a:moveTo>
                <a:lnTo>
                  <a:pt x="6387786" y="0"/>
                </a:lnTo>
                <a:lnTo>
                  <a:pt x="6387786" y="3686450"/>
                </a:lnTo>
                <a:lnTo>
                  <a:pt x="0" y="3686450"/>
                </a:lnTo>
                <a:lnTo>
                  <a:pt x="0" y="0"/>
                </a:lnTo>
                <a:close/>
              </a:path>
            </a:pathLst>
          </a:custGeom>
          <a:ln w="324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">
              <a:lnSpc>
                <a:spcPct val="100000"/>
              </a:lnSpc>
            </a:pPr>
            <a:r>
              <a:rPr dirty="0" spc="15"/>
              <a:t>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8988" y="713683"/>
            <a:ext cx="5524500" cy="113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2475" marR="5080" indent="-2010410">
              <a:lnSpc>
                <a:spcPct val="100000"/>
              </a:lnSpc>
            </a:pPr>
            <a:r>
              <a:rPr dirty="0" sz="3950" spc="-5" b="1">
                <a:latin typeface="Arial"/>
                <a:cs typeface="Arial"/>
              </a:rPr>
              <a:t>3</a:t>
            </a:r>
            <a:r>
              <a:rPr dirty="0" sz="3950" b="1">
                <a:latin typeface="Arial"/>
                <a:cs typeface="Arial"/>
              </a:rPr>
              <a:t>. </a:t>
            </a:r>
            <a:r>
              <a:rPr dirty="0" sz="3950" spc="-5" b="1">
                <a:latin typeface="Arial"/>
                <a:cs typeface="Arial"/>
              </a:rPr>
              <a:t>D</a:t>
            </a:r>
            <a:r>
              <a:rPr dirty="0" sz="3950" b="1">
                <a:latin typeface="Arial"/>
                <a:cs typeface="Arial"/>
              </a:rPr>
              <a:t>o </a:t>
            </a:r>
            <a:r>
              <a:rPr dirty="0" sz="3950" spc="-5" b="1">
                <a:latin typeface="Arial"/>
                <a:cs typeface="Arial"/>
              </a:rPr>
              <a:t>yo</a:t>
            </a:r>
            <a:r>
              <a:rPr dirty="0" sz="3950" b="1">
                <a:latin typeface="Arial"/>
                <a:cs typeface="Arial"/>
              </a:rPr>
              <a:t>u </a:t>
            </a:r>
            <a:r>
              <a:rPr dirty="0" sz="3950" spc="-5" b="1">
                <a:latin typeface="Arial"/>
                <a:cs typeface="Arial"/>
              </a:rPr>
              <a:t>se</a:t>
            </a:r>
            <a:r>
              <a:rPr dirty="0" sz="3950" b="1">
                <a:latin typeface="Arial"/>
                <a:cs typeface="Arial"/>
              </a:rPr>
              <a:t>e pros</a:t>
            </a:r>
            <a:r>
              <a:rPr dirty="0" sz="3950" spc="-5" b="1">
                <a:latin typeface="Arial"/>
                <a:cs typeface="Arial"/>
              </a:rPr>
              <a:t> and</a:t>
            </a:r>
            <a:r>
              <a:rPr dirty="0" sz="3950" spc="-5" b="1">
                <a:latin typeface="Arial"/>
                <a:cs typeface="Arial"/>
              </a:rPr>
              <a:t> cons?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5472" y="2228430"/>
            <a:ext cx="2731401" cy="389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">
              <a:lnSpc>
                <a:spcPct val="100000"/>
              </a:lnSpc>
            </a:pPr>
            <a:r>
              <a:rPr dirty="0" spc="15"/>
              <a:t>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585" y="894948"/>
            <a:ext cx="2764100" cy="952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42260">
              <a:lnSpc>
                <a:spcPts val="5175"/>
              </a:lnSpc>
            </a:pPr>
            <a:r>
              <a:rPr dirty="0" spc="-5"/>
              <a:t>Details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">
              <a:lnSpc>
                <a:spcPct val="100000"/>
              </a:lnSpc>
            </a:pPr>
            <a:r>
              <a:rPr dirty="0" spc="15"/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067" y="2191020"/>
            <a:ext cx="7882890" cy="4313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1155" indent="-338455">
              <a:lnSpc>
                <a:spcPct val="100000"/>
              </a:lnSpc>
              <a:buFont typeface="Wingdings"/>
              <a:buChar char=""/>
              <a:tabLst>
                <a:tab pos="351790" algn="l"/>
              </a:tabLst>
            </a:pPr>
            <a:r>
              <a:rPr dirty="0" sz="2650">
                <a:latin typeface="Arial"/>
                <a:cs typeface="Arial"/>
              </a:rPr>
              <a:t>Presentation </a:t>
            </a:r>
            <a:r>
              <a:rPr dirty="0" sz="2650" spc="-5">
                <a:latin typeface="Arial"/>
                <a:cs typeface="Arial"/>
              </a:rPr>
              <a:t>documen</a:t>
            </a:r>
            <a:r>
              <a:rPr dirty="0" sz="2650">
                <a:latin typeface="Arial"/>
                <a:cs typeface="Arial"/>
              </a:rPr>
              <a:t>t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wil</a:t>
            </a:r>
            <a:r>
              <a:rPr dirty="0" sz="2650">
                <a:latin typeface="Arial"/>
                <a:cs typeface="Arial"/>
              </a:rPr>
              <a:t>l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b</a:t>
            </a:r>
            <a:r>
              <a:rPr dirty="0" sz="2650">
                <a:latin typeface="Arial"/>
                <a:cs typeface="Arial"/>
              </a:rPr>
              <a:t>e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availabl</a:t>
            </a:r>
            <a:r>
              <a:rPr dirty="0" sz="2650">
                <a:latin typeface="Arial"/>
                <a:cs typeface="Arial"/>
              </a:rPr>
              <a:t>e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online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  <a:buFont typeface="Wingdings"/>
              <a:buChar char=""/>
            </a:pPr>
            <a:endParaRPr sz="3650">
              <a:latin typeface="Times New Roman"/>
              <a:cs typeface="Times New Roman"/>
            </a:endParaRPr>
          </a:p>
          <a:p>
            <a:pPr marL="351155" marR="983615" indent="-338455">
              <a:lnSpc>
                <a:spcPts val="3020"/>
              </a:lnSpc>
              <a:buFont typeface="Wingdings"/>
              <a:buChar char=""/>
              <a:tabLst>
                <a:tab pos="351790" algn="l"/>
              </a:tabLst>
            </a:pPr>
            <a:r>
              <a:rPr dirty="0" sz="2650">
                <a:latin typeface="Arial"/>
                <a:cs typeface="Arial"/>
              </a:rPr>
              <a:t>Pepnet 2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ha</a:t>
            </a:r>
            <a:r>
              <a:rPr dirty="0" sz="2650">
                <a:latin typeface="Arial"/>
                <a:cs typeface="Arial"/>
              </a:rPr>
              <a:t>s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a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liv</a:t>
            </a:r>
            <a:r>
              <a:rPr dirty="0" sz="2650">
                <a:latin typeface="Arial"/>
                <a:cs typeface="Arial"/>
              </a:rPr>
              <a:t>e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chat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an</a:t>
            </a:r>
            <a:r>
              <a:rPr dirty="0" sz="2650">
                <a:latin typeface="Arial"/>
                <a:cs typeface="Arial"/>
              </a:rPr>
              <a:t>d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listserv</a:t>
            </a:r>
            <a:r>
              <a:rPr dirty="0" sz="2650">
                <a:latin typeface="Arial"/>
                <a:cs typeface="Arial"/>
              </a:rPr>
              <a:t>:</a:t>
            </a:r>
            <a:r>
              <a:rPr dirty="0" sz="2650" spc="10">
                <a:latin typeface="Arial"/>
                <a:cs typeface="Arial"/>
              </a:rPr>
              <a:t> </a:t>
            </a:r>
            <a:r>
              <a:rPr dirty="0" sz="2650" spc="100" u="heavy">
                <a:solidFill>
                  <a:srgbClr val="0A31FF"/>
                </a:solidFill>
                <a:latin typeface="Calibri"/>
                <a:cs typeface="Calibri"/>
              </a:rPr>
              <a:t>h/p://</a:t>
            </a:r>
            <a:r>
              <a:rPr dirty="0" sz="2650" spc="50">
                <a:solidFill>
                  <a:srgbClr val="0A31FF"/>
                </a:solidFill>
                <a:latin typeface="Calibri"/>
                <a:cs typeface="Calibri"/>
              </a:rPr>
              <a:t> </a:t>
            </a:r>
            <a:r>
              <a:rPr dirty="0" sz="2650" spc="1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2650" spc="1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2650" spc="-17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z="2650" spc="-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.pepn</a:t>
            </a:r>
            <a:r>
              <a:rPr dirty="0" sz="2650" spc="-1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z="265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t.o</a:t>
            </a:r>
            <a:r>
              <a:rPr dirty="0" sz="2650" spc="-4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2650" spc="9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z="2650" spc="-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z="2650" spc="-3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265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esli</a:t>
            </a:r>
            <a:r>
              <a:rPr dirty="0" sz="2650" spc="-3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z="265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tse</a:t>
            </a:r>
            <a:r>
              <a:rPr dirty="0" sz="2650" spc="2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z="2650" spc="-220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z="2650" spc="-5" u="heavy">
                <a:solidFill>
                  <a:srgbClr val="0A31FF"/>
                </a:solidFill>
                <a:latin typeface="Calibri"/>
                <a:cs typeface="Calibri"/>
                <a:hlinkClick r:id="rId3"/>
              </a:rPr>
              <a:t>.php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Wingdings"/>
              <a:buChar char=""/>
            </a:pPr>
            <a:endParaRPr sz="3600">
              <a:latin typeface="Times New Roman"/>
              <a:cs typeface="Times New Roman"/>
            </a:endParaRPr>
          </a:p>
          <a:p>
            <a:pPr marL="351155" marR="5080" indent="-338455">
              <a:lnSpc>
                <a:spcPts val="3020"/>
              </a:lnSpc>
              <a:buFont typeface="Wingdings"/>
              <a:buChar char=""/>
              <a:tabLst>
                <a:tab pos="351790" algn="l"/>
              </a:tabLst>
            </a:pPr>
            <a:r>
              <a:rPr dirty="0" sz="2650" spc="-5">
                <a:latin typeface="Arial"/>
                <a:cs typeface="Arial"/>
              </a:rPr>
              <a:t>Lis</a:t>
            </a:r>
            <a:r>
              <a:rPr dirty="0" sz="2650">
                <a:latin typeface="Arial"/>
                <a:cs typeface="Arial"/>
              </a:rPr>
              <a:t>a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Caringe</a:t>
            </a:r>
            <a:r>
              <a:rPr dirty="0" sz="2650">
                <a:latin typeface="Arial"/>
                <a:cs typeface="Arial"/>
              </a:rPr>
              <a:t>r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wil</a:t>
            </a:r>
            <a:r>
              <a:rPr dirty="0" sz="2650">
                <a:latin typeface="Arial"/>
                <a:cs typeface="Arial"/>
              </a:rPr>
              <a:t>l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lea</a:t>
            </a:r>
            <a:r>
              <a:rPr dirty="0" sz="2650">
                <a:latin typeface="Arial"/>
                <a:cs typeface="Arial"/>
              </a:rPr>
              <a:t>d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par</a:t>
            </a:r>
            <a:r>
              <a:rPr dirty="0" sz="2650">
                <a:latin typeface="Arial"/>
                <a:cs typeface="Arial"/>
              </a:rPr>
              <a:t>t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2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o</a:t>
            </a:r>
            <a:r>
              <a:rPr dirty="0" sz="2650">
                <a:latin typeface="Arial"/>
                <a:cs typeface="Arial"/>
              </a:rPr>
              <a:t>f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the </a:t>
            </a:r>
            <a:r>
              <a:rPr dirty="0" sz="2650" spc="-5">
                <a:latin typeface="Arial"/>
                <a:cs typeface="Arial"/>
              </a:rPr>
              <a:t>postsecondary</a:t>
            </a:r>
            <a:r>
              <a:rPr dirty="0" sz="2650" spc="-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VRI</a:t>
            </a:r>
            <a:r>
              <a:rPr dirty="0" sz="2650" spc="5">
                <a:latin typeface="Arial"/>
                <a:cs typeface="Arial"/>
              </a:rPr>
              <a:t> </a:t>
            </a:r>
            <a:r>
              <a:rPr dirty="0" sz="2650">
                <a:latin typeface="Arial"/>
                <a:cs typeface="Arial"/>
              </a:rPr>
              <a:t>symposium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Wingdings"/>
              <a:buChar char=""/>
            </a:pPr>
            <a:endParaRPr sz="3400">
              <a:latin typeface="Times New Roman"/>
              <a:cs typeface="Times New Roman"/>
            </a:endParaRPr>
          </a:p>
          <a:p>
            <a:pPr marL="351155" indent="-338455">
              <a:lnSpc>
                <a:spcPct val="100000"/>
              </a:lnSpc>
              <a:buFont typeface="Wingdings"/>
              <a:buChar char=""/>
              <a:tabLst>
                <a:tab pos="351790" algn="l"/>
                <a:tab pos="2443480" algn="l"/>
              </a:tabLst>
            </a:pPr>
            <a:r>
              <a:rPr dirty="0" sz="2650" spc="-5">
                <a:latin typeface="Arial"/>
                <a:cs typeface="Arial"/>
              </a:rPr>
              <a:t>Contac</a:t>
            </a:r>
            <a:r>
              <a:rPr dirty="0" sz="2650">
                <a:latin typeface="Arial"/>
                <a:cs typeface="Arial"/>
              </a:rPr>
              <a:t>t</a:t>
            </a:r>
            <a:r>
              <a:rPr dirty="0" sz="2650" spc="10">
                <a:latin typeface="Arial"/>
                <a:cs typeface="Arial"/>
              </a:rPr>
              <a:t> </a:t>
            </a:r>
            <a:r>
              <a:rPr dirty="0" sz="2650" spc="-5">
                <a:latin typeface="Arial"/>
                <a:cs typeface="Arial"/>
              </a:rPr>
              <a:t>info</a:t>
            </a:r>
            <a:r>
              <a:rPr dirty="0" sz="2650">
                <a:latin typeface="Arial"/>
                <a:cs typeface="Arial"/>
              </a:rPr>
              <a:t>:	</a:t>
            </a:r>
            <a:r>
              <a:rPr dirty="0" sz="2650" spc="-5" u="heavy">
                <a:solidFill>
                  <a:srgbClr val="0A31FF"/>
                </a:solidFill>
                <a:latin typeface="Arial"/>
                <a:cs typeface="Arial"/>
                <a:hlinkClick r:id="rId4"/>
              </a:rPr>
              <a:t>bambi.riehl@pepnet.org</a:t>
            </a:r>
            <a:endParaRPr sz="265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475"/>
              </a:spcBef>
              <a:buFont typeface="Wingdings"/>
              <a:buChar char=""/>
              <a:tabLst>
                <a:tab pos="351790" algn="l"/>
              </a:tabLst>
            </a:pPr>
            <a:r>
              <a:rPr dirty="0" sz="2650" spc="-5">
                <a:latin typeface="Arial"/>
                <a:cs typeface="Arial"/>
                <a:hlinkClick r:id="rId5"/>
              </a:rPr>
              <a:t>ww</a:t>
            </a:r>
            <a:r>
              <a:rPr dirty="0" sz="2650" spc="-145">
                <a:latin typeface="Arial"/>
                <a:cs typeface="Arial"/>
                <a:hlinkClick r:id="rId5"/>
              </a:rPr>
              <a:t>w</a:t>
            </a:r>
            <a:r>
              <a:rPr dirty="0" sz="2650">
                <a:latin typeface="Arial"/>
                <a:cs typeface="Arial"/>
                <a:hlinkClick r:id="rId5"/>
              </a:rPr>
              <a:t>.pepnet.org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7197" y="689158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solidFill>
                  <a:srgbClr val="9B9B9B"/>
                </a:solidFill>
                <a:latin typeface="Calibri"/>
                <a:cs typeface="Calibri"/>
              </a:rPr>
              <a:t>26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046" y="1776305"/>
            <a:ext cx="6752323" cy="3808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0890" y="6935544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15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029" y="1625600"/>
            <a:ext cx="6442341" cy="429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5541" y="6709485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16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7094" y="1776310"/>
            <a:ext cx="6404673" cy="4321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4843" y="678483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17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697" y="2429129"/>
            <a:ext cx="7755407" cy="3190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6239" y="678483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18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126" y="2876165"/>
            <a:ext cx="231457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950" spc="-5" b="1">
                <a:latin typeface="Arial"/>
                <a:cs typeface="Arial"/>
              </a:rPr>
              <a:t>Bi</a:t>
            </a:r>
            <a:r>
              <a:rPr dirty="0" sz="3950" b="1">
                <a:latin typeface="Arial"/>
                <a:cs typeface="Arial"/>
              </a:rPr>
              <a:t>g Pipes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7105" y="1550250"/>
            <a:ext cx="3707561" cy="2788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6395" y="3434079"/>
            <a:ext cx="3089313" cy="2562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65233" y="4341695"/>
            <a:ext cx="2538095" cy="5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50" spc="-25" b="1">
                <a:latin typeface="Calibri"/>
                <a:cs typeface="Calibri"/>
              </a:rPr>
              <a:t>Bandwidth</a:t>
            </a:r>
            <a:endParaRPr sz="4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541" y="678483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19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2394" y="1047074"/>
            <a:ext cx="4509135" cy="57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50" spc="-5" b="1">
                <a:latin typeface="Arial"/>
                <a:cs typeface="Arial"/>
              </a:rPr>
              <a:t>Cours</a:t>
            </a:r>
            <a:r>
              <a:rPr dirty="0" sz="4350" b="1">
                <a:latin typeface="Arial"/>
                <a:cs typeface="Arial"/>
              </a:rPr>
              <a:t>e</a:t>
            </a:r>
            <a:r>
              <a:rPr dirty="0" sz="4350" spc="5" b="1">
                <a:latin typeface="Arial"/>
                <a:cs typeface="Arial"/>
              </a:rPr>
              <a:t> </a:t>
            </a:r>
            <a:r>
              <a:rPr dirty="0" sz="4350" spc="-235" b="1">
                <a:latin typeface="Arial"/>
                <a:cs typeface="Arial"/>
              </a:rPr>
              <a:t>V</a:t>
            </a:r>
            <a:r>
              <a:rPr dirty="0" sz="4350" spc="-5" b="1">
                <a:latin typeface="Arial"/>
                <a:cs typeface="Arial"/>
              </a:rPr>
              <a:t>ariables</a:t>
            </a:r>
            <a:endParaRPr sz="4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8028" y="1851660"/>
            <a:ext cx="3922863" cy="3889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0192" y="6558778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20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Cours</a:t>
            </a:r>
            <a:r>
              <a:rPr dirty="0"/>
              <a:t>e</a:t>
            </a:r>
            <a:r>
              <a:rPr dirty="0" spc="5"/>
              <a:t> </a:t>
            </a:r>
            <a:r>
              <a:rPr dirty="0"/>
              <a:t>Format</a:t>
            </a:r>
          </a:p>
        </p:txBody>
      </p:sp>
      <p:sp>
        <p:nvSpPr>
          <p:cNvPr id="3" name="object 3"/>
          <p:cNvSpPr/>
          <p:nvPr/>
        </p:nvSpPr>
        <p:spPr>
          <a:xfrm>
            <a:off x="2908122" y="2096566"/>
            <a:ext cx="4242154" cy="357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4843" y="6709485"/>
            <a:ext cx="17843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>
                <a:latin typeface="Calibri"/>
                <a:cs typeface="Calibri"/>
              </a:rPr>
              <a:t>21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0340">
              <a:lnSpc>
                <a:spcPct val="100000"/>
              </a:lnSpc>
            </a:pPr>
            <a:r>
              <a:rPr dirty="0"/>
              <a:t>Questions</a:t>
            </a:r>
            <a:r>
              <a:rPr dirty="0" spc="-10"/>
              <a:t> </a:t>
            </a:r>
            <a:r>
              <a:rPr dirty="0"/>
              <a:t>to ponder</a:t>
            </a:r>
          </a:p>
        </p:txBody>
      </p:sp>
      <p:sp>
        <p:nvSpPr>
          <p:cNvPr id="3" name="object 3"/>
          <p:cNvSpPr/>
          <p:nvPr/>
        </p:nvSpPr>
        <p:spPr>
          <a:xfrm>
            <a:off x="809650" y="2153069"/>
            <a:ext cx="3592906" cy="387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56220" y="2478347"/>
            <a:ext cx="3502660" cy="206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</a:pPr>
            <a:r>
              <a:rPr dirty="0" sz="2750" spc="-5" b="1">
                <a:latin typeface="Arial"/>
                <a:cs typeface="Arial"/>
              </a:rPr>
              <a:t>1</a:t>
            </a:r>
            <a:r>
              <a:rPr dirty="0" sz="2750" b="1">
                <a:latin typeface="Arial"/>
                <a:cs typeface="Arial"/>
              </a:rPr>
              <a:t>.</a:t>
            </a:r>
            <a:r>
              <a:rPr dirty="0" sz="2750" spc="5" b="1">
                <a:latin typeface="Arial"/>
                <a:cs typeface="Arial"/>
              </a:rPr>
              <a:t> </a:t>
            </a:r>
            <a:r>
              <a:rPr dirty="0" sz="2750" spc="-5" b="1">
                <a:latin typeface="Arial"/>
                <a:cs typeface="Arial"/>
              </a:rPr>
              <a:t>Jus</a:t>
            </a:r>
            <a:r>
              <a:rPr dirty="0" sz="2750" b="1">
                <a:latin typeface="Arial"/>
                <a:cs typeface="Arial"/>
              </a:rPr>
              <a:t>t</a:t>
            </a:r>
            <a:r>
              <a:rPr dirty="0" sz="2750" spc="5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because</a:t>
            </a:r>
            <a:r>
              <a:rPr dirty="0" sz="2750" spc="-5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VRI</a:t>
            </a:r>
            <a:r>
              <a:rPr dirty="0" sz="2750" b="1">
                <a:latin typeface="Arial"/>
                <a:cs typeface="Arial"/>
              </a:rPr>
              <a:t> is </a:t>
            </a:r>
            <a:r>
              <a:rPr dirty="0" sz="2750" spc="-5" b="1">
                <a:latin typeface="Arial"/>
                <a:cs typeface="Arial"/>
              </a:rPr>
              <a:t>available</a:t>
            </a:r>
            <a:r>
              <a:rPr dirty="0" sz="2750" b="1">
                <a:latin typeface="Arial"/>
                <a:cs typeface="Arial"/>
              </a:rPr>
              <a:t>,</a:t>
            </a:r>
            <a:r>
              <a:rPr dirty="0" sz="2750" spc="10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does</a:t>
            </a:r>
            <a:r>
              <a:rPr dirty="0" sz="2750" b="1">
                <a:latin typeface="Arial"/>
                <a:cs typeface="Arial"/>
              </a:rPr>
              <a:t> that</a:t>
            </a:r>
            <a:r>
              <a:rPr dirty="0" sz="2750" spc="5" b="1">
                <a:latin typeface="Arial"/>
                <a:cs typeface="Arial"/>
              </a:rPr>
              <a:t> </a:t>
            </a:r>
            <a:r>
              <a:rPr dirty="0" sz="2750" spc="-5" b="1">
                <a:latin typeface="Arial"/>
                <a:cs typeface="Arial"/>
              </a:rPr>
              <a:t>mea</a:t>
            </a:r>
            <a:r>
              <a:rPr dirty="0" sz="2750" b="1">
                <a:latin typeface="Arial"/>
                <a:cs typeface="Arial"/>
              </a:rPr>
              <a:t>n</a:t>
            </a:r>
            <a:r>
              <a:rPr dirty="0" sz="2750" spc="5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we </a:t>
            </a:r>
            <a:r>
              <a:rPr dirty="0" sz="2750" spc="-5" b="1">
                <a:latin typeface="Arial"/>
                <a:cs typeface="Arial"/>
              </a:rPr>
              <a:t>should</a:t>
            </a:r>
            <a:r>
              <a:rPr dirty="0" sz="2750" spc="-5" b="1">
                <a:latin typeface="Arial"/>
                <a:cs typeface="Arial"/>
              </a:rPr>
              <a:t> </a:t>
            </a:r>
            <a:r>
              <a:rPr dirty="0" sz="2750" b="1">
                <a:latin typeface="Arial"/>
                <a:cs typeface="Arial"/>
              </a:rPr>
              <a:t>use it in</a:t>
            </a:r>
            <a:r>
              <a:rPr dirty="0" sz="2750" b="1">
                <a:latin typeface="Arial"/>
                <a:cs typeface="Arial"/>
              </a:rPr>
              <a:t> postsecondary?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0330">
              <a:lnSpc>
                <a:spcPct val="100000"/>
              </a:lnSpc>
            </a:pPr>
            <a:r>
              <a:rPr dirty="0" spc="15"/>
              <a:t>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Jaclyn Schreifels</dc:creator>
  <dc:subject>VRI Symposium, Spring 2012_Part 2</dc:subject>
  <dc:title>Postsecondary Video Remote Interpreting</dc:title>
  <dcterms:created xsi:type="dcterms:W3CDTF">2017-07-21T15:38:52Z</dcterms:created>
  <dcterms:modified xsi:type="dcterms:W3CDTF">2017-07-21T15:38:52Z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2012-05-25T00:00:00Z</vt:filetime>
  </property>
  <property fmtid="{D5CDD505-2E9C-101B-9397-08002B2CF9AE}" pid="3" name="LastSaved">
    <vt:filetime>2017-07-21T00:00:00Z</vt:filetime>
  </property>
</Properties>
</file>