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02127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rgbClr val="02127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02127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02127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8254" y="495300"/>
            <a:ext cx="9042400" cy="6781800"/>
          </a:xfrm>
          <a:custGeom>
            <a:avLst/>
            <a:gdLst/>
            <a:ahLst/>
            <a:cxnLst/>
            <a:rect l="l" t="t" r="r" b="b"/>
            <a:pathLst>
              <a:path w="9042400" h="6781800">
                <a:moveTo>
                  <a:pt x="0" y="6781800"/>
                </a:moveTo>
                <a:lnTo>
                  <a:pt x="9041892" y="6781800"/>
                </a:lnTo>
                <a:lnTo>
                  <a:pt x="9041892" y="0"/>
                </a:lnTo>
                <a:lnTo>
                  <a:pt x="0" y="0"/>
                </a:lnTo>
                <a:lnTo>
                  <a:pt x="0" y="6781800"/>
                </a:lnTo>
                <a:close/>
              </a:path>
            </a:pathLst>
          </a:custGeom>
          <a:solidFill>
            <a:srgbClr val="E5DA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933389" y="947419"/>
            <a:ext cx="527685" cy="452120"/>
          </a:xfrm>
          <a:custGeom>
            <a:avLst/>
            <a:gdLst/>
            <a:ahLst/>
            <a:cxnLst/>
            <a:rect l="l" t="t" r="r" b="b"/>
            <a:pathLst>
              <a:path w="527685" h="452119">
                <a:moveTo>
                  <a:pt x="0" y="452119"/>
                </a:moveTo>
                <a:lnTo>
                  <a:pt x="527443" y="452119"/>
                </a:lnTo>
                <a:lnTo>
                  <a:pt x="527443" y="0"/>
                </a:lnTo>
                <a:lnTo>
                  <a:pt x="0" y="0"/>
                </a:lnTo>
                <a:lnTo>
                  <a:pt x="0" y="452119"/>
                </a:lnTo>
                <a:close/>
              </a:path>
            </a:pathLst>
          </a:custGeom>
          <a:solidFill>
            <a:srgbClr val="002E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686880" y="947419"/>
            <a:ext cx="527685" cy="452120"/>
          </a:xfrm>
          <a:custGeom>
            <a:avLst/>
            <a:gdLst/>
            <a:ahLst/>
            <a:cxnLst/>
            <a:rect l="l" t="t" r="r" b="b"/>
            <a:pathLst>
              <a:path w="527684" h="452119">
                <a:moveTo>
                  <a:pt x="0" y="452119"/>
                </a:moveTo>
                <a:lnTo>
                  <a:pt x="527443" y="452119"/>
                </a:lnTo>
                <a:lnTo>
                  <a:pt x="527443" y="0"/>
                </a:lnTo>
                <a:lnTo>
                  <a:pt x="0" y="0"/>
                </a:lnTo>
                <a:lnTo>
                  <a:pt x="0" y="452119"/>
                </a:lnTo>
                <a:close/>
              </a:path>
            </a:pathLst>
          </a:custGeom>
          <a:solidFill>
            <a:srgbClr val="AB4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7440371" y="947419"/>
            <a:ext cx="527685" cy="452120"/>
          </a:xfrm>
          <a:custGeom>
            <a:avLst/>
            <a:gdLst/>
            <a:ahLst/>
            <a:cxnLst/>
            <a:rect l="l" t="t" r="r" b="b"/>
            <a:pathLst>
              <a:path w="527684" h="452119">
                <a:moveTo>
                  <a:pt x="0" y="452119"/>
                </a:moveTo>
                <a:lnTo>
                  <a:pt x="527443" y="452119"/>
                </a:lnTo>
                <a:lnTo>
                  <a:pt x="527443" y="0"/>
                </a:lnTo>
                <a:lnTo>
                  <a:pt x="0" y="0"/>
                </a:lnTo>
                <a:lnTo>
                  <a:pt x="0" y="452119"/>
                </a:lnTo>
                <a:close/>
              </a:path>
            </a:pathLst>
          </a:custGeom>
          <a:solidFill>
            <a:srgbClr val="D77A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7303" y="1753401"/>
            <a:ext cx="7603793" cy="1733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02127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08067" y="2651283"/>
            <a:ext cx="7842265" cy="3289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0" i="0">
                <a:solidFill>
                  <a:srgbClr val="02127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notesSlide" Target="../notesSlides/notesSlide10.xml"/><Relationship Id="rId4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Relationship Id="rId4" Type="http://schemas.openxmlformats.org/officeDocument/2006/relationships/notesSlide" Target="../notesSlides/notesSlide11.xml"/><Relationship Id="rId5" Type="http://schemas.openxmlformats.org/officeDocument/2006/relationships/slide" Target="slide1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notesSlide" Target="../notesSlides/notesSlide2.xml"/><Relationship Id="rId4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notesSlide" Target="../notesSlides/notesSlide3.xml"/><Relationship Id="rId4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notesSlide" Target="../notesSlides/notesSlide4.xml"/><Relationship Id="rId4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notesSlide" Target="../notesSlides/notesSlide5.xml"/><Relationship Id="rId4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notesSlide" Target="../notesSlides/notesSlide6.xml"/><Relationship Id="rId4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notesSlide" Target="../notesSlides/notesSlide7.xml"/><Relationship Id="rId4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notesSlide" Target="../notesSlides/notesSlide8.xml"/><Relationship Id="rId4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notesSlide" Target="../notesSlides/notesSlide9.xml"/><Relationship Id="rId4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27803" y="495300"/>
            <a:ext cx="4822825" cy="6781800"/>
          </a:xfrm>
          <a:custGeom>
            <a:avLst/>
            <a:gdLst/>
            <a:ahLst/>
            <a:cxnLst/>
            <a:rect l="l" t="t" r="r" b="b"/>
            <a:pathLst>
              <a:path w="4822825" h="6781800">
                <a:moveTo>
                  <a:pt x="0" y="6781800"/>
                </a:moveTo>
                <a:lnTo>
                  <a:pt x="4822342" y="6781800"/>
                </a:lnTo>
                <a:lnTo>
                  <a:pt x="4822342" y="0"/>
                </a:lnTo>
                <a:lnTo>
                  <a:pt x="0" y="0"/>
                </a:lnTo>
                <a:lnTo>
                  <a:pt x="0" y="6781800"/>
                </a:lnTo>
                <a:close/>
              </a:path>
            </a:pathLst>
          </a:custGeom>
          <a:solidFill>
            <a:srgbClr val="E5DA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83603" y="495300"/>
            <a:ext cx="4069079" cy="6781800"/>
          </a:xfrm>
          <a:custGeom>
            <a:avLst/>
            <a:gdLst/>
            <a:ahLst/>
            <a:cxnLst/>
            <a:rect l="l" t="t" r="r" b="b"/>
            <a:pathLst>
              <a:path w="4069079" h="6781800">
                <a:moveTo>
                  <a:pt x="0" y="6781800"/>
                </a:moveTo>
                <a:lnTo>
                  <a:pt x="4068851" y="6781800"/>
                </a:lnTo>
                <a:lnTo>
                  <a:pt x="4068851" y="0"/>
                </a:lnTo>
                <a:lnTo>
                  <a:pt x="0" y="0"/>
                </a:lnTo>
                <a:lnTo>
                  <a:pt x="0" y="6781800"/>
                </a:lnTo>
                <a:close/>
              </a:path>
            </a:pathLst>
          </a:custGeom>
          <a:solidFill>
            <a:srgbClr val="E5DA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8254" y="495300"/>
            <a:ext cx="75565" cy="6781800"/>
          </a:xfrm>
          <a:custGeom>
            <a:avLst/>
            <a:gdLst/>
            <a:ahLst/>
            <a:cxnLst/>
            <a:rect l="l" t="t" r="r" b="b"/>
            <a:pathLst>
              <a:path w="75565" h="6781800">
                <a:moveTo>
                  <a:pt x="0" y="6781800"/>
                </a:moveTo>
                <a:lnTo>
                  <a:pt x="75349" y="6781800"/>
                </a:lnTo>
                <a:lnTo>
                  <a:pt x="75349" y="0"/>
                </a:lnTo>
                <a:lnTo>
                  <a:pt x="0" y="0"/>
                </a:lnTo>
                <a:lnTo>
                  <a:pt x="0" y="6781800"/>
                </a:lnTo>
                <a:close/>
              </a:path>
            </a:pathLst>
          </a:custGeom>
          <a:solidFill>
            <a:srgbClr val="D84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08254" y="511509"/>
            <a:ext cx="65405" cy="0"/>
          </a:xfrm>
          <a:custGeom>
            <a:avLst/>
            <a:gdLst/>
            <a:ahLst/>
            <a:cxnLst/>
            <a:rect l="l" t="t" r="r" b="b"/>
            <a:pathLst>
              <a:path w="65404" h="0">
                <a:moveTo>
                  <a:pt x="0" y="0"/>
                </a:moveTo>
                <a:lnTo>
                  <a:pt x="64836" y="0"/>
                </a:lnTo>
              </a:path>
            </a:pathLst>
          </a:custGeom>
          <a:ln w="3175">
            <a:solidFill>
              <a:srgbClr val="D84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83603" y="495300"/>
            <a:ext cx="4134777" cy="6781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652454" y="495300"/>
            <a:ext cx="75565" cy="6781800"/>
          </a:xfrm>
          <a:custGeom>
            <a:avLst/>
            <a:gdLst/>
            <a:ahLst/>
            <a:cxnLst/>
            <a:rect l="l" t="t" r="r" b="b"/>
            <a:pathLst>
              <a:path w="75564" h="6781800">
                <a:moveTo>
                  <a:pt x="0" y="6781800"/>
                </a:moveTo>
                <a:lnTo>
                  <a:pt x="75349" y="6781800"/>
                </a:lnTo>
                <a:lnTo>
                  <a:pt x="75349" y="0"/>
                </a:lnTo>
                <a:lnTo>
                  <a:pt x="0" y="0"/>
                </a:lnTo>
                <a:lnTo>
                  <a:pt x="0" y="6781800"/>
                </a:lnTo>
                <a:close/>
              </a:path>
            </a:pathLst>
          </a:custGeom>
          <a:solidFill>
            <a:srgbClr val="D84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</a:pPr>
            <a:r>
              <a:rPr dirty="0" spc="-5"/>
              <a:t>Consumer</a:t>
            </a:r>
            <a:r>
              <a:rPr dirty="0"/>
              <a:t>s</a:t>
            </a:r>
            <a:r>
              <a:rPr dirty="0" spc="10"/>
              <a:t> </a:t>
            </a:r>
            <a:r>
              <a:rPr dirty="0"/>
              <a:t>&amp;</a:t>
            </a:r>
            <a:r>
              <a:rPr dirty="0"/>
              <a:t> </a:t>
            </a:r>
            <a:r>
              <a:rPr dirty="0" spc="-70"/>
              <a:t>V</a:t>
            </a:r>
            <a:r>
              <a:rPr dirty="0"/>
              <a:t>ideo</a:t>
            </a:r>
            <a:r>
              <a:rPr dirty="0" spc="-5"/>
              <a:t> Remote</a:t>
            </a:r>
            <a:r>
              <a:rPr dirty="0" spc="-5"/>
              <a:t> </a:t>
            </a:r>
            <a:r>
              <a:rPr dirty="0"/>
              <a:t>Interpreting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491512" y="4418476"/>
            <a:ext cx="3585845" cy="879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014094">
              <a:lnSpc>
                <a:spcPct val="101400"/>
              </a:lnSpc>
            </a:pPr>
            <a:r>
              <a:rPr dirty="0" sz="1950" spc="5">
                <a:solidFill>
                  <a:srgbClr val="021279"/>
                </a:solidFill>
                <a:latin typeface="Arial"/>
                <a:cs typeface="Arial"/>
              </a:rPr>
              <a:t>Howar</a:t>
            </a:r>
            <a:r>
              <a:rPr dirty="0" sz="1950" spc="10">
                <a:solidFill>
                  <a:srgbClr val="021279"/>
                </a:solidFill>
                <a:latin typeface="Arial"/>
                <a:cs typeface="Arial"/>
              </a:rPr>
              <a:t>d</a:t>
            </a:r>
            <a:r>
              <a:rPr dirty="0" sz="1950" spc="-100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1950" spc="5">
                <a:solidFill>
                  <a:srgbClr val="021279"/>
                </a:solidFill>
                <a:latin typeface="Arial"/>
                <a:cs typeface="Arial"/>
              </a:rPr>
              <a:t>A.</a:t>
            </a:r>
            <a:r>
              <a:rPr dirty="0" sz="19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1950" spc="5">
                <a:solidFill>
                  <a:srgbClr val="021279"/>
                </a:solidFill>
                <a:latin typeface="Arial"/>
                <a:cs typeface="Arial"/>
              </a:rPr>
              <a:t>Rosenblum</a:t>
            </a:r>
            <a:r>
              <a:rPr dirty="0" sz="1950">
                <a:solidFill>
                  <a:srgbClr val="021279"/>
                </a:solidFill>
                <a:latin typeface="Arial"/>
                <a:cs typeface="Arial"/>
              </a:rPr>
              <a:t> Chie</a:t>
            </a:r>
            <a:r>
              <a:rPr dirty="0" sz="1950" spc="5">
                <a:solidFill>
                  <a:srgbClr val="021279"/>
                </a:solidFill>
                <a:latin typeface="Arial"/>
                <a:cs typeface="Arial"/>
              </a:rPr>
              <a:t>f</a:t>
            </a:r>
            <a:r>
              <a:rPr dirty="0" sz="19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1950" spc="5">
                <a:solidFill>
                  <a:srgbClr val="021279"/>
                </a:solidFill>
                <a:latin typeface="Arial"/>
                <a:cs typeface="Arial"/>
              </a:rPr>
              <a:t>Executive</a:t>
            </a:r>
            <a:r>
              <a:rPr dirty="0" sz="19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1950" spc="15">
                <a:solidFill>
                  <a:srgbClr val="021279"/>
                </a:solidFill>
                <a:latin typeface="Arial"/>
                <a:cs typeface="Arial"/>
              </a:rPr>
              <a:t>O</a:t>
            </a:r>
            <a:r>
              <a:rPr dirty="0" sz="1950" spc="-30">
                <a:solidFill>
                  <a:srgbClr val="021279"/>
                </a:solidFill>
                <a:latin typeface="Arial"/>
                <a:cs typeface="Arial"/>
              </a:rPr>
              <a:t>f</a:t>
            </a:r>
            <a:r>
              <a:rPr dirty="0" sz="1950" spc="5">
                <a:solidFill>
                  <a:srgbClr val="021279"/>
                </a:solidFill>
                <a:latin typeface="Arial"/>
                <a:cs typeface="Arial"/>
              </a:rPr>
              <a:t>ficer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950">
                <a:solidFill>
                  <a:srgbClr val="021279"/>
                </a:solidFill>
                <a:latin typeface="Arial"/>
                <a:cs typeface="Arial"/>
              </a:rPr>
              <a:t>Nationa</a:t>
            </a:r>
            <a:r>
              <a:rPr dirty="0" sz="1950">
                <a:solidFill>
                  <a:srgbClr val="021279"/>
                </a:solidFill>
                <a:latin typeface="Arial"/>
                <a:cs typeface="Arial"/>
              </a:rPr>
              <a:t>l</a:t>
            </a:r>
            <a:r>
              <a:rPr dirty="0" sz="1950" spc="-100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1950" spc="5">
                <a:solidFill>
                  <a:srgbClr val="021279"/>
                </a:solidFill>
                <a:latin typeface="Arial"/>
                <a:cs typeface="Arial"/>
              </a:rPr>
              <a:t>Association</a:t>
            </a:r>
            <a:r>
              <a:rPr dirty="0" sz="19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1950" spc="5">
                <a:solidFill>
                  <a:srgbClr val="021279"/>
                </a:solidFill>
                <a:latin typeface="Arial"/>
                <a:cs typeface="Arial"/>
              </a:rPr>
              <a:t>o</a:t>
            </a:r>
            <a:r>
              <a:rPr dirty="0" sz="1950" spc="5">
                <a:solidFill>
                  <a:srgbClr val="021279"/>
                </a:solidFill>
                <a:latin typeface="Arial"/>
                <a:cs typeface="Arial"/>
              </a:rPr>
              <a:t>f</a:t>
            </a:r>
            <a:r>
              <a:rPr dirty="0" sz="19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1950" spc="5">
                <a:solidFill>
                  <a:srgbClr val="021279"/>
                </a:solidFill>
                <a:latin typeface="Arial"/>
                <a:cs typeface="Arial"/>
              </a:rPr>
              <a:t>the</a:t>
            </a:r>
            <a:r>
              <a:rPr dirty="0" sz="19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1950" spc="5">
                <a:solidFill>
                  <a:srgbClr val="021279"/>
                </a:solidFill>
                <a:latin typeface="Arial"/>
                <a:cs typeface="Arial"/>
              </a:rPr>
              <a:t>Deaf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93861" y="947419"/>
            <a:ext cx="527685" cy="471170"/>
          </a:xfrm>
          <a:custGeom>
            <a:avLst/>
            <a:gdLst/>
            <a:ahLst/>
            <a:cxnLst/>
            <a:rect l="l" t="t" r="r" b="b"/>
            <a:pathLst>
              <a:path w="527684" h="471169">
                <a:moveTo>
                  <a:pt x="0" y="470954"/>
                </a:moveTo>
                <a:lnTo>
                  <a:pt x="527443" y="470954"/>
                </a:lnTo>
                <a:lnTo>
                  <a:pt x="527443" y="0"/>
                </a:lnTo>
                <a:lnTo>
                  <a:pt x="0" y="0"/>
                </a:lnTo>
                <a:lnTo>
                  <a:pt x="0" y="470954"/>
                </a:lnTo>
                <a:close/>
              </a:path>
            </a:pathLst>
          </a:custGeom>
          <a:solidFill>
            <a:srgbClr val="FFD4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443852" y="947621"/>
            <a:ext cx="528320" cy="452755"/>
          </a:xfrm>
          <a:custGeom>
            <a:avLst/>
            <a:gdLst/>
            <a:ahLst/>
            <a:cxnLst/>
            <a:rect l="l" t="t" r="r" b="b"/>
            <a:pathLst>
              <a:path w="528320" h="452755">
                <a:moveTo>
                  <a:pt x="0" y="0"/>
                </a:moveTo>
                <a:lnTo>
                  <a:pt x="527708" y="0"/>
                </a:lnTo>
                <a:lnTo>
                  <a:pt x="527708" y="452322"/>
                </a:lnTo>
                <a:lnTo>
                  <a:pt x="0" y="452322"/>
                </a:lnTo>
                <a:lnTo>
                  <a:pt x="0" y="0"/>
                </a:lnTo>
                <a:close/>
              </a:path>
            </a:pathLst>
          </a:custGeom>
          <a:ln w="12564">
            <a:solidFill>
              <a:srgbClr val="D77A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87792" y="947420"/>
            <a:ext cx="4243095" cy="44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3407" rIns="0" bIns="0" rtlCol="0" vert="horz">
            <a:spAutoFit/>
          </a:bodyPr>
          <a:lstStyle/>
          <a:p>
            <a:pPr marL="274955">
              <a:lnSpc>
                <a:spcPts val="4700"/>
              </a:lnSpc>
            </a:pPr>
            <a:r>
              <a:rPr dirty="0" spc="-5"/>
              <a:t>Bes</a:t>
            </a:r>
            <a:r>
              <a:rPr dirty="0"/>
              <a:t>t Practices</a:t>
            </a:r>
            <a:r>
              <a:rPr dirty="0" spc="-5"/>
              <a:t> </a:t>
            </a:r>
            <a:r>
              <a:rPr dirty="0"/>
              <a:t>– Options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40860" y="2726637"/>
            <a:ext cx="6892925" cy="3441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8290" marR="5080" indent="-275590">
              <a:lnSpc>
                <a:spcPct val="100299"/>
              </a:lnSpc>
              <a:buClr>
                <a:srgbClr val="021279"/>
              </a:buClr>
              <a:buFont typeface="Arial"/>
              <a:buChar char="•"/>
              <a:tabLst>
                <a:tab pos="292735" algn="l"/>
              </a:tabLst>
            </a:pP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Nee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d</a:t>
            </a:r>
            <a:r>
              <a:rPr dirty="0" sz="31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to be prepared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to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addres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s</a:t>
            </a:r>
            <a:r>
              <a:rPr dirty="0" sz="31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all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VRI technological</a:t>
            </a:r>
            <a:r>
              <a:rPr dirty="0" sz="31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an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d</a:t>
            </a:r>
            <a:r>
              <a:rPr dirty="0" sz="31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personnel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challenge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s</a:t>
            </a:r>
            <a:r>
              <a:rPr dirty="0" sz="3150" spc="10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(including</a:t>
            </a:r>
            <a:r>
              <a:rPr dirty="0" sz="31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back up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equipmen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t</a:t>
            </a:r>
            <a:r>
              <a:rPr dirty="0" sz="3150" spc="10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an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d</a:t>
            </a:r>
            <a:r>
              <a:rPr dirty="0" sz="31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24/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7</a:t>
            </a:r>
            <a:r>
              <a:rPr dirty="0" sz="31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staff)</a:t>
            </a:r>
            <a:endParaRPr sz="3150">
              <a:latin typeface="Arial"/>
              <a:cs typeface="Arial"/>
            </a:endParaRPr>
          </a:p>
          <a:p>
            <a:pPr marL="288290" marR="812800" indent="-275590">
              <a:lnSpc>
                <a:spcPts val="3760"/>
              </a:lnSpc>
              <a:spcBef>
                <a:spcPts val="1405"/>
              </a:spcBef>
              <a:buClr>
                <a:srgbClr val="021279"/>
              </a:buClr>
              <a:buFont typeface="Arial"/>
              <a:buChar char="•"/>
              <a:tabLst>
                <a:tab pos="292735" algn="l"/>
              </a:tabLst>
            </a:pP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Nee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d</a:t>
            </a:r>
            <a:r>
              <a:rPr dirty="0" sz="31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to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ensur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e</a:t>
            </a:r>
            <a:r>
              <a:rPr dirty="0" sz="31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quality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of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 interpreters</a:t>
            </a:r>
            <a:r>
              <a:rPr dirty="0" sz="3150" spc="-10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matc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h</a:t>
            </a:r>
            <a:r>
              <a:rPr dirty="0" sz="31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specialized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language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 an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d</a:t>
            </a:r>
            <a:r>
              <a:rPr dirty="0" sz="31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regiona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l</a:t>
            </a:r>
            <a:r>
              <a:rPr dirty="0" sz="3150" spc="10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signs</a:t>
            </a:r>
            <a:endParaRPr sz="3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43852" y="947621"/>
            <a:ext cx="528320" cy="452755"/>
          </a:xfrm>
          <a:custGeom>
            <a:avLst/>
            <a:gdLst/>
            <a:ahLst/>
            <a:cxnLst/>
            <a:rect l="l" t="t" r="r" b="b"/>
            <a:pathLst>
              <a:path w="528320" h="452755">
                <a:moveTo>
                  <a:pt x="0" y="0"/>
                </a:moveTo>
                <a:lnTo>
                  <a:pt x="527708" y="0"/>
                </a:lnTo>
                <a:lnTo>
                  <a:pt x="527708" y="452322"/>
                </a:lnTo>
                <a:lnTo>
                  <a:pt x="0" y="452322"/>
                </a:lnTo>
                <a:lnTo>
                  <a:pt x="0" y="0"/>
                </a:lnTo>
                <a:close/>
              </a:path>
            </a:pathLst>
          </a:custGeom>
          <a:ln w="12564">
            <a:solidFill>
              <a:srgbClr val="D77A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193861" y="947419"/>
            <a:ext cx="527685" cy="471170"/>
          </a:xfrm>
          <a:custGeom>
            <a:avLst/>
            <a:gdLst/>
            <a:ahLst/>
            <a:cxnLst/>
            <a:rect l="l" t="t" r="r" b="b"/>
            <a:pathLst>
              <a:path w="527684" h="471169">
                <a:moveTo>
                  <a:pt x="0" y="470954"/>
                </a:moveTo>
                <a:lnTo>
                  <a:pt x="527443" y="470954"/>
                </a:lnTo>
                <a:lnTo>
                  <a:pt x="527443" y="0"/>
                </a:lnTo>
                <a:lnTo>
                  <a:pt x="0" y="0"/>
                </a:lnTo>
                <a:lnTo>
                  <a:pt x="0" y="470954"/>
                </a:lnTo>
                <a:close/>
              </a:path>
            </a:pathLst>
          </a:custGeom>
          <a:solidFill>
            <a:srgbClr val="FFD4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87792" y="947420"/>
            <a:ext cx="4243095" cy="44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30300" rIns="0" bIns="0" rtlCol="0" vert="horz">
            <a:spAutoFit/>
          </a:bodyPr>
          <a:lstStyle/>
          <a:p>
            <a:pPr marL="2346960">
              <a:lnSpc>
                <a:spcPct val="100000"/>
              </a:lnSpc>
            </a:pPr>
            <a:r>
              <a:rPr dirty="0"/>
              <a:t>Questions?</a:t>
            </a:r>
          </a:p>
        </p:txBody>
      </p:sp>
      <p:sp>
        <p:nvSpPr>
          <p:cNvPr id="6" name="object 6"/>
          <p:cNvSpPr/>
          <p:nvPr/>
        </p:nvSpPr>
        <p:spPr>
          <a:xfrm>
            <a:off x="3974312" y="3961552"/>
            <a:ext cx="1808378" cy="18084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43852" y="947621"/>
            <a:ext cx="528320" cy="452755"/>
          </a:xfrm>
          <a:custGeom>
            <a:avLst/>
            <a:gdLst/>
            <a:ahLst/>
            <a:cxnLst/>
            <a:rect l="l" t="t" r="r" b="b"/>
            <a:pathLst>
              <a:path w="528320" h="452755">
                <a:moveTo>
                  <a:pt x="0" y="0"/>
                </a:moveTo>
                <a:lnTo>
                  <a:pt x="527708" y="0"/>
                </a:lnTo>
                <a:lnTo>
                  <a:pt x="527708" y="452322"/>
                </a:lnTo>
                <a:lnTo>
                  <a:pt x="0" y="452322"/>
                </a:lnTo>
                <a:lnTo>
                  <a:pt x="0" y="0"/>
                </a:lnTo>
                <a:close/>
              </a:path>
            </a:pathLst>
          </a:custGeom>
          <a:ln w="12564">
            <a:solidFill>
              <a:srgbClr val="D77A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193861" y="947419"/>
            <a:ext cx="527685" cy="471170"/>
          </a:xfrm>
          <a:custGeom>
            <a:avLst/>
            <a:gdLst/>
            <a:ahLst/>
            <a:cxnLst/>
            <a:rect l="l" t="t" r="r" b="b"/>
            <a:pathLst>
              <a:path w="527684" h="471169">
                <a:moveTo>
                  <a:pt x="0" y="470954"/>
                </a:moveTo>
                <a:lnTo>
                  <a:pt x="527443" y="470954"/>
                </a:lnTo>
                <a:lnTo>
                  <a:pt x="527443" y="0"/>
                </a:lnTo>
                <a:lnTo>
                  <a:pt x="0" y="0"/>
                </a:lnTo>
                <a:lnTo>
                  <a:pt x="0" y="470954"/>
                </a:lnTo>
                <a:close/>
              </a:path>
            </a:pathLst>
          </a:custGeom>
          <a:solidFill>
            <a:srgbClr val="FFD4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37094" y="947420"/>
            <a:ext cx="4393793" cy="44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3407" rIns="0" bIns="0" rtlCol="0" vert="horz">
            <a:spAutoFit/>
          </a:bodyPr>
          <a:lstStyle/>
          <a:p>
            <a:pPr marL="200025">
              <a:lnSpc>
                <a:spcPts val="4700"/>
              </a:lnSpc>
            </a:pPr>
            <a:r>
              <a:rPr dirty="0" spc="-5"/>
              <a:t>Consumers</a:t>
            </a:r>
            <a:r>
              <a:rPr dirty="0"/>
              <a:t>’</a:t>
            </a:r>
            <a:r>
              <a:rPr dirty="0" spc="-210"/>
              <a:t> </a:t>
            </a:r>
            <a:r>
              <a:rPr dirty="0" spc="-5"/>
              <a:t>vie</a:t>
            </a:r>
            <a:r>
              <a:rPr dirty="0"/>
              <a:t>w</a:t>
            </a:r>
            <a:r>
              <a:rPr dirty="0" spc="5"/>
              <a:t> </a:t>
            </a:r>
            <a:r>
              <a:rPr dirty="0"/>
              <a:t>of VRI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39463" y="2882109"/>
            <a:ext cx="5488305" cy="2185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21279"/>
              </a:buClr>
              <a:buFont typeface="Arial"/>
              <a:buChar char="•"/>
              <a:tabLst>
                <a:tab pos="281305" algn="l"/>
              </a:tabLst>
            </a:pPr>
            <a:r>
              <a:rPr dirty="0" sz="3350" b="1">
                <a:solidFill>
                  <a:srgbClr val="021279"/>
                </a:solidFill>
                <a:latin typeface="Arial"/>
                <a:cs typeface="Arial"/>
              </a:rPr>
              <a:t>Legal</a:t>
            </a:r>
            <a:r>
              <a:rPr dirty="0" sz="3350" spc="-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350" b="1">
                <a:solidFill>
                  <a:srgbClr val="021279"/>
                </a:solidFill>
                <a:latin typeface="Arial"/>
                <a:cs typeface="Arial"/>
              </a:rPr>
              <a:t>Mandate</a:t>
            </a:r>
            <a:endParaRPr sz="335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625"/>
              </a:spcBef>
              <a:buClr>
                <a:srgbClr val="021279"/>
              </a:buClr>
              <a:buFont typeface="Arial"/>
              <a:buChar char="•"/>
              <a:tabLst>
                <a:tab pos="281305" algn="l"/>
              </a:tabLst>
            </a:pPr>
            <a:r>
              <a:rPr dirty="0" sz="3350" spc="-5" b="1">
                <a:solidFill>
                  <a:srgbClr val="021279"/>
                </a:solidFill>
                <a:latin typeface="Arial"/>
                <a:cs typeface="Arial"/>
              </a:rPr>
              <a:t>Regulator</a:t>
            </a:r>
            <a:r>
              <a:rPr dirty="0" sz="3350" b="1">
                <a:solidFill>
                  <a:srgbClr val="021279"/>
                </a:solidFill>
                <a:latin typeface="Arial"/>
                <a:cs typeface="Arial"/>
              </a:rPr>
              <a:t>y</a:t>
            </a:r>
            <a:r>
              <a:rPr dirty="0" sz="3350" spc="10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350" spc="-5" b="1">
                <a:solidFill>
                  <a:srgbClr val="021279"/>
                </a:solidFill>
                <a:latin typeface="Arial"/>
                <a:cs typeface="Arial"/>
              </a:rPr>
              <a:t>Requirements</a:t>
            </a:r>
            <a:endParaRPr sz="335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625"/>
              </a:spcBef>
              <a:buClr>
                <a:srgbClr val="021279"/>
              </a:buClr>
              <a:buFont typeface="Arial"/>
              <a:buChar char="•"/>
              <a:tabLst>
                <a:tab pos="281305" algn="l"/>
              </a:tabLst>
            </a:pPr>
            <a:r>
              <a:rPr dirty="0" sz="3350" spc="-5" b="1">
                <a:solidFill>
                  <a:srgbClr val="021279"/>
                </a:solidFill>
                <a:latin typeface="Arial"/>
                <a:cs typeface="Arial"/>
              </a:rPr>
              <a:t>Consume</a:t>
            </a:r>
            <a:r>
              <a:rPr dirty="0" sz="3350" b="1">
                <a:solidFill>
                  <a:srgbClr val="021279"/>
                </a:solidFill>
                <a:latin typeface="Arial"/>
                <a:cs typeface="Arial"/>
              </a:rPr>
              <a:t>r</a:t>
            </a:r>
            <a:r>
              <a:rPr dirty="0" sz="3350" spc="10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350" spc="-5" b="1">
                <a:solidFill>
                  <a:srgbClr val="021279"/>
                </a:solidFill>
                <a:latin typeface="Arial"/>
                <a:cs typeface="Arial"/>
              </a:rPr>
              <a:t>Concerns</a:t>
            </a:r>
            <a:endParaRPr sz="3350">
              <a:latin typeface="Arial"/>
              <a:cs typeface="Arial"/>
            </a:endParaRPr>
          </a:p>
          <a:p>
            <a:pPr marL="280670" indent="-267970">
              <a:lnSpc>
                <a:spcPts val="3990"/>
              </a:lnSpc>
              <a:spcBef>
                <a:spcPts val="525"/>
              </a:spcBef>
              <a:buClr>
                <a:srgbClr val="021279"/>
              </a:buClr>
              <a:buFont typeface="Arial"/>
              <a:buChar char="•"/>
              <a:tabLst>
                <a:tab pos="281305" algn="l"/>
              </a:tabLst>
            </a:pPr>
            <a:r>
              <a:rPr dirty="0" sz="3350" spc="-5" b="1">
                <a:solidFill>
                  <a:srgbClr val="021279"/>
                </a:solidFill>
                <a:latin typeface="Arial"/>
                <a:cs typeface="Arial"/>
              </a:rPr>
              <a:t>Bes</a:t>
            </a:r>
            <a:r>
              <a:rPr dirty="0" sz="3350" b="1">
                <a:solidFill>
                  <a:srgbClr val="021279"/>
                </a:solidFill>
                <a:latin typeface="Arial"/>
                <a:cs typeface="Arial"/>
              </a:rPr>
              <a:t>t</a:t>
            </a:r>
            <a:r>
              <a:rPr dirty="0" sz="33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350" b="1">
                <a:solidFill>
                  <a:srgbClr val="021279"/>
                </a:solidFill>
                <a:latin typeface="Arial"/>
                <a:cs typeface="Arial"/>
              </a:rPr>
              <a:t>Practices</a:t>
            </a:r>
            <a:endParaRPr sz="3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93861" y="947419"/>
            <a:ext cx="527685" cy="471170"/>
          </a:xfrm>
          <a:custGeom>
            <a:avLst/>
            <a:gdLst/>
            <a:ahLst/>
            <a:cxnLst/>
            <a:rect l="l" t="t" r="r" b="b"/>
            <a:pathLst>
              <a:path w="527684" h="471169">
                <a:moveTo>
                  <a:pt x="0" y="470954"/>
                </a:moveTo>
                <a:lnTo>
                  <a:pt x="527443" y="470954"/>
                </a:lnTo>
                <a:lnTo>
                  <a:pt x="527443" y="0"/>
                </a:lnTo>
                <a:lnTo>
                  <a:pt x="0" y="0"/>
                </a:lnTo>
                <a:lnTo>
                  <a:pt x="0" y="470954"/>
                </a:lnTo>
                <a:close/>
              </a:path>
            </a:pathLst>
          </a:custGeom>
          <a:solidFill>
            <a:srgbClr val="FFD4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443852" y="947621"/>
            <a:ext cx="528320" cy="452755"/>
          </a:xfrm>
          <a:custGeom>
            <a:avLst/>
            <a:gdLst/>
            <a:ahLst/>
            <a:cxnLst/>
            <a:rect l="l" t="t" r="r" b="b"/>
            <a:pathLst>
              <a:path w="528320" h="452755">
                <a:moveTo>
                  <a:pt x="0" y="0"/>
                </a:moveTo>
                <a:lnTo>
                  <a:pt x="527708" y="0"/>
                </a:lnTo>
                <a:lnTo>
                  <a:pt x="527708" y="452322"/>
                </a:lnTo>
                <a:lnTo>
                  <a:pt x="0" y="452322"/>
                </a:lnTo>
                <a:lnTo>
                  <a:pt x="0" y="0"/>
                </a:lnTo>
                <a:close/>
              </a:path>
            </a:pathLst>
          </a:custGeom>
          <a:ln w="12564">
            <a:solidFill>
              <a:srgbClr val="D77A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61744" y="947420"/>
            <a:ext cx="4469142" cy="44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39463" y="1645113"/>
            <a:ext cx="3166110" cy="452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225"/>
              </a:lnSpc>
            </a:pPr>
            <a:r>
              <a:rPr dirty="0" sz="3550" b="1">
                <a:solidFill>
                  <a:srgbClr val="021279"/>
                </a:solidFill>
                <a:latin typeface="Arial"/>
                <a:cs typeface="Arial"/>
              </a:rPr>
              <a:t>Legal</a:t>
            </a:r>
            <a:r>
              <a:rPr dirty="0" sz="3550" spc="-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550" b="1">
                <a:solidFill>
                  <a:srgbClr val="021279"/>
                </a:solidFill>
                <a:latin typeface="Arial"/>
                <a:cs typeface="Arial"/>
              </a:rPr>
              <a:t>Mandate</a:t>
            </a:r>
            <a:endParaRPr sz="3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05394" y="2293355"/>
            <a:ext cx="7771130" cy="4747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3204" indent="-230504">
              <a:lnSpc>
                <a:spcPts val="3770"/>
              </a:lnSpc>
              <a:buClr>
                <a:srgbClr val="021279"/>
              </a:buClr>
              <a:buFont typeface="Arial"/>
              <a:buChar char="•"/>
              <a:tabLst>
                <a:tab pos="243840" algn="l"/>
              </a:tabLst>
            </a:pP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Americans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wit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h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Disabilitie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s</a:t>
            </a:r>
            <a:r>
              <a:rPr dirty="0" sz="3150" spc="-160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Act</a:t>
            </a:r>
            <a:endParaRPr sz="3150">
              <a:latin typeface="Arial"/>
              <a:cs typeface="Arial"/>
            </a:endParaRPr>
          </a:p>
          <a:p>
            <a:pPr lvl="1" marL="709930" indent="-245745">
              <a:lnSpc>
                <a:spcPts val="3770"/>
              </a:lnSpc>
              <a:buClr>
                <a:srgbClr val="021279"/>
              </a:buClr>
              <a:buFont typeface="Arial"/>
              <a:buChar char="•"/>
              <a:tabLst>
                <a:tab pos="710565" algn="l"/>
              </a:tabLst>
            </a:pPr>
            <a:r>
              <a:rPr dirty="0" sz="3150" spc="-114">
                <a:solidFill>
                  <a:srgbClr val="021279"/>
                </a:solidFill>
                <a:latin typeface="Arial"/>
                <a:cs typeface="Arial"/>
              </a:rPr>
              <a:t>T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itl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e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I:</a:t>
            </a:r>
            <a:endParaRPr sz="3150">
              <a:latin typeface="Arial"/>
              <a:cs typeface="Arial"/>
            </a:endParaRPr>
          </a:p>
          <a:p>
            <a:pPr algn="just" lvl="2" marL="1192530" marR="5080" indent="-276225">
              <a:lnSpc>
                <a:spcPct val="100699"/>
              </a:lnSpc>
              <a:spcBef>
                <a:spcPts val="50"/>
              </a:spcBef>
              <a:buClr>
                <a:srgbClr val="021279"/>
              </a:buClr>
              <a:buFont typeface="Arial"/>
              <a:buChar char="•"/>
              <a:tabLst>
                <a:tab pos="1196340" algn="l"/>
              </a:tabLst>
            </a:pP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Employers (w/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15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+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employees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)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must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provid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e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reasonable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accommodations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 includin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g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interpreters</a:t>
            </a:r>
            <a:endParaRPr sz="3150">
              <a:latin typeface="Arial"/>
              <a:cs typeface="Arial"/>
            </a:endParaRPr>
          </a:p>
          <a:p>
            <a:pPr lvl="1" marL="709930" indent="-245745">
              <a:lnSpc>
                <a:spcPts val="3745"/>
              </a:lnSpc>
              <a:buClr>
                <a:srgbClr val="021279"/>
              </a:buClr>
              <a:buFont typeface="Arial"/>
              <a:buChar char="•"/>
              <a:tabLst>
                <a:tab pos="710565" algn="l"/>
              </a:tabLst>
            </a:pPr>
            <a:r>
              <a:rPr dirty="0" sz="3150" spc="-114">
                <a:solidFill>
                  <a:srgbClr val="021279"/>
                </a:solidFill>
                <a:latin typeface="Arial"/>
                <a:cs typeface="Arial"/>
              </a:rPr>
              <a:t>T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itle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s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II &amp; III:</a:t>
            </a:r>
            <a:endParaRPr sz="3150">
              <a:latin typeface="Arial"/>
              <a:cs typeface="Arial"/>
            </a:endParaRPr>
          </a:p>
          <a:p>
            <a:pPr algn="just" lvl="2" marL="1195705" indent="-279400">
              <a:lnSpc>
                <a:spcPts val="3770"/>
              </a:lnSpc>
              <a:buClr>
                <a:srgbClr val="021279"/>
              </a:buClr>
              <a:buFont typeface="Arial"/>
              <a:buChar char="•"/>
              <a:tabLst>
                <a:tab pos="1196340" algn="l"/>
              </a:tabLst>
            </a:pP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Medical,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lega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l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&amp;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educationa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l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service</a:t>
            </a:r>
            <a:endParaRPr sz="3150">
              <a:latin typeface="Arial"/>
              <a:cs typeface="Arial"/>
            </a:endParaRPr>
          </a:p>
          <a:p>
            <a:pPr marL="1192530" marR="71755">
              <a:lnSpc>
                <a:spcPct val="100699"/>
              </a:lnSpc>
              <a:spcBef>
                <a:spcPts val="50"/>
              </a:spcBef>
            </a:pP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provider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s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must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provid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e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auxiliar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y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aids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 an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d services to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ensur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e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e</a:t>
            </a:r>
            <a:r>
              <a:rPr dirty="0" sz="3150" spc="-55">
                <a:solidFill>
                  <a:srgbClr val="021279"/>
                </a:solidFill>
                <a:latin typeface="Arial"/>
                <a:cs typeface="Arial"/>
              </a:rPr>
              <a:t>f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fective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 communication</a:t>
            </a:r>
            <a:endParaRPr sz="3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93861" y="947419"/>
            <a:ext cx="527685" cy="471170"/>
          </a:xfrm>
          <a:custGeom>
            <a:avLst/>
            <a:gdLst/>
            <a:ahLst/>
            <a:cxnLst/>
            <a:rect l="l" t="t" r="r" b="b"/>
            <a:pathLst>
              <a:path w="527684" h="471169">
                <a:moveTo>
                  <a:pt x="0" y="470954"/>
                </a:moveTo>
                <a:lnTo>
                  <a:pt x="527443" y="470954"/>
                </a:lnTo>
                <a:lnTo>
                  <a:pt x="527443" y="0"/>
                </a:lnTo>
                <a:lnTo>
                  <a:pt x="0" y="0"/>
                </a:lnTo>
                <a:lnTo>
                  <a:pt x="0" y="470954"/>
                </a:lnTo>
                <a:close/>
              </a:path>
            </a:pathLst>
          </a:custGeom>
          <a:solidFill>
            <a:srgbClr val="FFD4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443852" y="947621"/>
            <a:ext cx="528320" cy="452755"/>
          </a:xfrm>
          <a:custGeom>
            <a:avLst/>
            <a:gdLst/>
            <a:ahLst/>
            <a:cxnLst/>
            <a:rect l="l" t="t" r="r" b="b"/>
            <a:pathLst>
              <a:path w="528320" h="452755">
                <a:moveTo>
                  <a:pt x="0" y="0"/>
                </a:moveTo>
                <a:lnTo>
                  <a:pt x="527708" y="0"/>
                </a:lnTo>
                <a:lnTo>
                  <a:pt x="527708" y="452322"/>
                </a:lnTo>
                <a:lnTo>
                  <a:pt x="0" y="452322"/>
                </a:lnTo>
                <a:lnTo>
                  <a:pt x="0" y="0"/>
                </a:lnTo>
                <a:close/>
              </a:path>
            </a:pathLst>
          </a:custGeom>
          <a:ln w="12564">
            <a:solidFill>
              <a:srgbClr val="D77A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87792" y="947420"/>
            <a:ext cx="4243095" cy="44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74955">
              <a:lnSpc>
                <a:spcPts val="4700"/>
              </a:lnSpc>
            </a:pPr>
            <a:r>
              <a:rPr dirty="0" spc="-5"/>
              <a:t>Regulator</a:t>
            </a:r>
            <a:r>
              <a:rPr dirty="0"/>
              <a:t>y</a:t>
            </a:r>
            <a:r>
              <a:rPr dirty="0" spc="10"/>
              <a:t> </a:t>
            </a:r>
            <a:r>
              <a:rPr dirty="0" spc="-5"/>
              <a:t>Requirements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14813" y="2651283"/>
            <a:ext cx="7960995" cy="2813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3204" indent="-230504">
              <a:lnSpc>
                <a:spcPts val="3770"/>
              </a:lnSpc>
              <a:buClr>
                <a:srgbClr val="021279"/>
              </a:buClr>
              <a:buFont typeface="Arial"/>
              <a:buChar char="•"/>
              <a:tabLst>
                <a:tab pos="243840" algn="l"/>
              </a:tabLst>
            </a:pP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Auxiliary</a:t>
            </a:r>
            <a:r>
              <a:rPr dirty="0" sz="3150" spc="-170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Aids &amp; Services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include:</a:t>
            </a:r>
            <a:endParaRPr sz="3150">
              <a:latin typeface="Arial"/>
              <a:cs typeface="Arial"/>
            </a:endParaRPr>
          </a:p>
          <a:p>
            <a:pPr lvl="1" marL="716915" indent="-252729">
              <a:lnSpc>
                <a:spcPts val="3770"/>
              </a:lnSpc>
              <a:buClr>
                <a:srgbClr val="021279"/>
              </a:buClr>
              <a:buFont typeface="Arial"/>
              <a:buChar char="•"/>
              <a:tabLst>
                <a:tab pos="717550" algn="l"/>
              </a:tabLst>
            </a:pP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“Qualified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interpreter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s</a:t>
            </a:r>
            <a:r>
              <a:rPr dirty="0" sz="3150" spc="10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on-sit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e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o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r through</a:t>
            </a:r>
            <a:endParaRPr sz="3150">
              <a:latin typeface="Arial"/>
              <a:cs typeface="Arial"/>
            </a:endParaRPr>
          </a:p>
          <a:p>
            <a:pPr marL="464820" marR="274320">
              <a:lnSpc>
                <a:spcPts val="3760"/>
              </a:lnSpc>
              <a:spcBef>
                <a:spcPts val="219"/>
              </a:spcBef>
            </a:pP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video remote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interpretin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g</a:t>
            </a:r>
            <a:r>
              <a:rPr dirty="0" sz="3150" spc="10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(VRI) services”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 (28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CF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R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35.104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,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36.104)</a:t>
            </a:r>
            <a:endParaRPr sz="3150">
              <a:latin typeface="Arial"/>
              <a:cs typeface="Arial"/>
            </a:endParaRPr>
          </a:p>
          <a:p>
            <a:pPr marL="12700" marR="5080" indent="-635">
              <a:lnSpc>
                <a:spcPts val="3760"/>
              </a:lnSpc>
              <a:spcBef>
                <a:spcPts val="95"/>
              </a:spcBef>
            </a:pP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•“Qualified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interpreter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”</a:t>
            </a:r>
            <a:r>
              <a:rPr dirty="0" sz="3150" spc="10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definitio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n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include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s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on-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site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an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d VRI (28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CF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R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35.</a:t>
            </a:r>
            <a:endParaRPr sz="3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93861" y="947419"/>
            <a:ext cx="527685" cy="471170"/>
          </a:xfrm>
          <a:custGeom>
            <a:avLst/>
            <a:gdLst/>
            <a:ahLst/>
            <a:cxnLst/>
            <a:rect l="l" t="t" r="r" b="b"/>
            <a:pathLst>
              <a:path w="527684" h="471169">
                <a:moveTo>
                  <a:pt x="0" y="470954"/>
                </a:moveTo>
                <a:lnTo>
                  <a:pt x="527443" y="470954"/>
                </a:lnTo>
                <a:lnTo>
                  <a:pt x="527443" y="0"/>
                </a:lnTo>
                <a:lnTo>
                  <a:pt x="0" y="0"/>
                </a:lnTo>
                <a:lnTo>
                  <a:pt x="0" y="470954"/>
                </a:lnTo>
                <a:close/>
              </a:path>
            </a:pathLst>
          </a:custGeom>
          <a:solidFill>
            <a:srgbClr val="FFD4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443852" y="947621"/>
            <a:ext cx="528320" cy="452755"/>
          </a:xfrm>
          <a:custGeom>
            <a:avLst/>
            <a:gdLst/>
            <a:ahLst/>
            <a:cxnLst/>
            <a:rect l="l" t="t" r="r" b="b"/>
            <a:pathLst>
              <a:path w="528320" h="452755">
                <a:moveTo>
                  <a:pt x="0" y="0"/>
                </a:moveTo>
                <a:lnTo>
                  <a:pt x="527708" y="0"/>
                </a:lnTo>
                <a:lnTo>
                  <a:pt x="527708" y="452322"/>
                </a:lnTo>
                <a:lnTo>
                  <a:pt x="0" y="452322"/>
                </a:lnTo>
                <a:lnTo>
                  <a:pt x="0" y="0"/>
                </a:lnTo>
                <a:close/>
              </a:path>
            </a:pathLst>
          </a:custGeom>
          <a:ln w="12564">
            <a:solidFill>
              <a:srgbClr val="D77A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87792" y="947420"/>
            <a:ext cx="4243095" cy="44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74955">
              <a:lnSpc>
                <a:spcPts val="4700"/>
              </a:lnSpc>
            </a:pPr>
            <a:r>
              <a:rPr dirty="0" spc="-5"/>
              <a:t>Regulator</a:t>
            </a:r>
            <a:r>
              <a:rPr dirty="0"/>
              <a:t>y</a:t>
            </a:r>
            <a:r>
              <a:rPr dirty="0" spc="10"/>
              <a:t> </a:t>
            </a:r>
            <a:r>
              <a:rPr dirty="0" spc="-5"/>
              <a:t>Requirements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14813" y="2651283"/>
            <a:ext cx="7266940" cy="4747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4795" indent="-252095">
              <a:lnSpc>
                <a:spcPts val="3770"/>
              </a:lnSpc>
              <a:buClr>
                <a:srgbClr val="021279"/>
              </a:buClr>
              <a:buFont typeface="Arial"/>
              <a:buChar char="•"/>
              <a:tabLst>
                <a:tab pos="265430" algn="l"/>
              </a:tabLst>
            </a:pP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VRI service minimum standards:</a:t>
            </a:r>
            <a:endParaRPr sz="3150">
              <a:latin typeface="Arial"/>
              <a:cs typeface="Arial"/>
            </a:endParaRPr>
          </a:p>
          <a:p>
            <a:pPr lvl="1" marL="716915" indent="-252729">
              <a:lnSpc>
                <a:spcPts val="3770"/>
              </a:lnSpc>
              <a:buClr>
                <a:srgbClr val="021279"/>
              </a:buClr>
              <a:buFont typeface="Arial"/>
              <a:buChar char="•"/>
              <a:tabLst>
                <a:tab pos="717550" algn="l"/>
              </a:tabLst>
            </a:pP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“(1)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Real-time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,</a:t>
            </a:r>
            <a:r>
              <a:rPr dirty="0" sz="3150" spc="10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full-motion</a:t>
            </a:r>
            <a:r>
              <a:rPr dirty="0" sz="3150" spc="-10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video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and</a:t>
            </a:r>
            <a:endParaRPr sz="3150">
              <a:latin typeface="Arial"/>
              <a:cs typeface="Arial"/>
            </a:endParaRPr>
          </a:p>
          <a:p>
            <a:pPr marL="464820" marR="5080">
              <a:lnSpc>
                <a:spcPct val="100299"/>
              </a:lnSpc>
              <a:spcBef>
                <a:spcPts val="65"/>
              </a:spcBef>
            </a:pP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audi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o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ove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r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a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dedicate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d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high-speed,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 wid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e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bandwidt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h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video connection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or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 wireles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s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connection that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deliver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s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high-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 qualit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y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video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image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s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that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d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o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not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 produc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e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lags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,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chop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p</a:t>
            </a:r>
            <a:r>
              <a:rPr dirty="0" sz="3150" spc="-235">
                <a:solidFill>
                  <a:srgbClr val="021279"/>
                </a:solidFill>
                <a:latin typeface="Arial"/>
                <a:cs typeface="Arial"/>
              </a:rPr>
              <a:t>y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,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blurr</a:t>
            </a:r>
            <a:r>
              <a:rPr dirty="0" sz="3150" spc="-229">
                <a:solidFill>
                  <a:srgbClr val="021279"/>
                </a:solidFill>
                <a:latin typeface="Arial"/>
                <a:cs typeface="Arial"/>
              </a:rPr>
              <a:t>y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,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o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r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grainy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 images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,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o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r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irregula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r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pause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s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in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communication”</a:t>
            </a:r>
            <a:endParaRPr sz="3150">
              <a:latin typeface="Arial"/>
              <a:cs typeface="Arial"/>
            </a:endParaRPr>
          </a:p>
          <a:p>
            <a:pPr marL="464820">
              <a:lnSpc>
                <a:spcPts val="3750"/>
              </a:lnSpc>
              <a:spcBef>
                <a:spcPts val="75"/>
              </a:spcBef>
            </a:pP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(28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CF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R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35.160(d)(1))</a:t>
            </a:r>
            <a:endParaRPr sz="3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93861" y="947419"/>
            <a:ext cx="527685" cy="471170"/>
          </a:xfrm>
          <a:custGeom>
            <a:avLst/>
            <a:gdLst/>
            <a:ahLst/>
            <a:cxnLst/>
            <a:rect l="l" t="t" r="r" b="b"/>
            <a:pathLst>
              <a:path w="527684" h="471169">
                <a:moveTo>
                  <a:pt x="0" y="470954"/>
                </a:moveTo>
                <a:lnTo>
                  <a:pt x="527443" y="470954"/>
                </a:lnTo>
                <a:lnTo>
                  <a:pt x="527443" y="0"/>
                </a:lnTo>
                <a:lnTo>
                  <a:pt x="0" y="0"/>
                </a:lnTo>
                <a:lnTo>
                  <a:pt x="0" y="470954"/>
                </a:lnTo>
                <a:close/>
              </a:path>
            </a:pathLst>
          </a:custGeom>
          <a:solidFill>
            <a:srgbClr val="FFD4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443852" y="947621"/>
            <a:ext cx="528320" cy="452755"/>
          </a:xfrm>
          <a:custGeom>
            <a:avLst/>
            <a:gdLst/>
            <a:ahLst/>
            <a:cxnLst/>
            <a:rect l="l" t="t" r="r" b="b"/>
            <a:pathLst>
              <a:path w="528320" h="452755">
                <a:moveTo>
                  <a:pt x="0" y="0"/>
                </a:moveTo>
                <a:lnTo>
                  <a:pt x="527708" y="0"/>
                </a:lnTo>
                <a:lnTo>
                  <a:pt x="527708" y="452322"/>
                </a:lnTo>
                <a:lnTo>
                  <a:pt x="0" y="452322"/>
                </a:lnTo>
                <a:lnTo>
                  <a:pt x="0" y="0"/>
                </a:lnTo>
                <a:close/>
              </a:path>
            </a:pathLst>
          </a:custGeom>
          <a:ln w="12564">
            <a:solidFill>
              <a:srgbClr val="D77A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87792" y="947420"/>
            <a:ext cx="4243095" cy="44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74955">
              <a:lnSpc>
                <a:spcPts val="4700"/>
              </a:lnSpc>
            </a:pPr>
            <a:r>
              <a:rPr dirty="0" spc="-5"/>
              <a:t>Regulator</a:t>
            </a:r>
            <a:r>
              <a:rPr dirty="0"/>
              <a:t>y</a:t>
            </a:r>
            <a:r>
              <a:rPr dirty="0" spc="10"/>
              <a:t> </a:t>
            </a:r>
            <a:r>
              <a:rPr dirty="0" spc="-5"/>
              <a:t>Requirements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71525" marR="5080">
              <a:lnSpc>
                <a:spcPct val="100400"/>
              </a:lnSpc>
              <a:buClr>
                <a:srgbClr val="021279"/>
              </a:buClr>
              <a:buFont typeface="Arial"/>
              <a:buChar char="•"/>
              <a:tabLst>
                <a:tab pos="1024255" algn="l"/>
              </a:tabLst>
            </a:pPr>
            <a:r>
              <a:rPr dirty="0"/>
              <a:t>“(2)</a:t>
            </a:r>
            <a:r>
              <a:rPr dirty="0" spc="-170"/>
              <a:t> </a:t>
            </a:r>
            <a:r>
              <a:rPr dirty="0"/>
              <a:t>A</a:t>
            </a:r>
            <a:r>
              <a:rPr dirty="0" spc="-170"/>
              <a:t> </a:t>
            </a:r>
            <a:r>
              <a:rPr dirty="0"/>
              <a:t>sharply </a:t>
            </a:r>
            <a:r>
              <a:rPr dirty="0" spc="-5"/>
              <a:t>delineate</a:t>
            </a:r>
            <a:r>
              <a:rPr dirty="0"/>
              <a:t>d</a:t>
            </a:r>
            <a:r>
              <a:rPr dirty="0" spc="5"/>
              <a:t> </a:t>
            </a:r>
            <a:r>
              <a:rPr dirty="0" spc="-5"/>
              <a:t>imag</a:t>
            </a:r>
            <a:r>
              <a:rPr dirty="0"/>
              <a:t>e</a:t>
            </a:r>
            <a:r>
              <a:rPr dirty="0" spc="5"/>
              <a:t> </a:t>
            </a:r>
            <a:r>
              <a:rPr dirty="0"/>
              <a:t>that </a:t>
            </a:r>
            <a:r>
              <a:rPr dirty="0" spc="-5"/>
              <a:t>is</a:t>
            </a:r>
            <a:r>
              <a:rPr dirty="0" spc="-5"/>
              <a:t> larg</a:t>
            </a:r>
            <a:r>
              <a:rPr dirty="0"/>
              <a:t>e</a:t>
            </a:r>
            <a:r>
              <a:rPr dirty="0" spc="5"/>
              <a:t> </a:t>
            </a:r>
            <a:r>
              <a:rPr dirty="0" spc="-5"/>
              <a:t>enoug</a:t>
            </a:r>
            <a:r>
              <a:rPr dirty="0"/>
              <a:t>h</a:t>
            </a:r>
            <a:r>
              <a:rPr dirty="0" spc="5"/>
              <a:t> </a:t>
            </a:r>
            <a:r>
              <a:rPr dirty="0"/>
              <a:t>to </a:t>
            </a:r>
            <a:r>
              <a:rPr dirty="0" spc="-5"/>
              <a:t>displa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the </a:t>
            </a:r>
            <a:r>
              <a:rPr dirty="0" spc="-5"/>
              <a:t>interprete</a:t>
            </a:r>
            <a:r>
              <a:rPr dirty="0" spc="120"/>
              <a:t>r</a:t>
            </a:r>
            <a:r>
              <a:rPr dirty="0" spc="-55"/>
              <a:t>’</a:t>
            </a:r>
            <a:r>
              <a:rPr dirty="0"/>
              <a:t>s</a:t>
            </a:r>
            <a:r>
              <a:rPr dirty="0"/>
              <a:t> face,</a:t>
            </a:r>
            <a:r>
              <a:rPr dirty="0" spc="-5"/>
              <a:t> arms</a:t>
            </a:r>
            <a:r>
              <a:rPr dirty="0"/>
              <a:t>,</a:t>
            </a:r>
            <a:r>
              <a:rPr dirty="0" spc="5"/>
              <a:t> </a:t>
            </a:r>
            <a:r>
              <a:rPr dirty="0" spc="-5"/>
              <a:t>hand</a:t>
            </a:r>
            <a:r>
              <a:rPr dirty="0"/>
              <a:t>s</a:t>
            </a:r>
            <a:r>
              <a:rPr dirty="0" spc="5"/>
              <a:t> </a:t>
            </a:r>
            <a:r>
              <a:rPr dirty="0" spc="-5"/>
              <a:t>an</a:t>
            </a:r>
            <a:r>
              <a:rPr dirty="0"/>
              <a:t>d fingers,</a:t>
            </a:r>
            <a:r>
              <a:rPr dirty="0" spc="-5"/>
              <a:t> an</a:t>
            </a:r>
            <a:r>
              <a:rPr dirty="0"/>
              <a:t>d the</a:t>
            </a:r>
            <a:r>
              <a:rPr dirty="0"/>
              <a:t> </a:t>
            </a:r>
            <a:r>
              <a:rPr dirty="0" spc="-5"/>
              <a:t>participatin</a:t>
            </a:r>
            <a:r>
              <a:rPr dirty="0"/>
              <a:t>g</a:t>
            </a:r>
            <a:r>
              <a:rPr dirty="0" spc="10"/>
              <a:t> </a:t>
            </a:r>
            <a:r>
              <a:rPr dirty="0" spc="-5"/>
              <a:t>individual</a:t>
            </a:r>
            <a:r>
              <a:rPr dirty="0" spc="-55"/>
              <a:t>’</a:t>
            </a:r>
            <a:r>
              <a:rPr dirty="0"/>
              <a:t>s face,</a:t>
            </a:r>
            <a:r>
              <a:rPr dirty="0" spc="-5"/>
              <a:t> arms,</a:t>
            </a:r>
            <a:r>
              <a:rPr dirty="0" spc="-5"/>
              <a:t> hand</a:t>
            </a:r>
            <a:r>
              <a:rPr dirty="0"/>
              <a:t>s</a:t>
            </a:r>
            <a:r>
              <a:rPr dirty="0" spc="5"/>
              <a:t> </a:t>
            </a:r>
            <a:r>
              <a:rPr dirty="0" spc="-5"/>
              <a:t>an</a:t>
            </a:r>
            <a:r>
              <a:rPr dirty="0"/>
              <a:t>d fingers,</a:t>
            </a:r>
            <a:r>
              <a:rPr dirty="0" spc="-5"/>
              <a:t> </a:t>
            </a:r>
            <a:r>
              <a:rPr dirty="0"/>
              <a:t>regardless </a:t>
            </a:r>
            <a:r>
              <a:rPr dirty="0" spc="-5"/>
              <a:t>o</a:t>
            </a:r>
            <a:r>
              <a:rPr dirty="0"/>
              <a:t>f</a:t>
            </a:r>
            <a:r>
              <a:rPr dirty="0" spc="5"/>
              <a:t> </a:t>
            </a:r>
            <a:r>
              <a:rPr dirty="0" spc="-5"/>
              <a:t>hi</a:t>
            </a:r>
            <a:r>
              <a:rPr dirty="0"/>
              <a:t>s </a:t>
            </a:r>
            <a:r>
              <a:rPr dirty="0" spc="-5"/>
              <a:t>or</a:t>
            </a:r>
            <a:r>
              <a:rPr dirty="0" spc="-5"/>
              <a:t> he</a:t>
            </a:r>
            <a:r>
              <a:rPr dirty="0"/>
              <a:t>r</a:t>
            </a:r>
            <a:r>
              <a:rPr dirty="0" spc="5"/>
              <a:t> </a:t>
            </a:r>
            <a:r>
              <a:rPr dirty="0" spc="-5"/>
              <a:t>bod</a:t>
            </a:r>
            <a:r>
              <a:rPr dirty="0"/>
              <a:t>y</a:t>
            </a:r>
            <a:r>
              <a:rPr dirty="0" spc="5"/>
              <a:t> </a:t>
            </a:r>
            <a:r>
              <a:rPr dirty="0" spc="-5"/>
              <a:t>position”</a:t>
            </a:r>
          </a:p>
          <a:p>
            <a:pPr marL="771525">
              <a:lnSpc>
                <a:spcPts val="3725"/>
              </a:lnSpc>
            </a:pPr>
            <a:r>
              <a:rPr dirty="0"/>
              <a:t>(28 </a:t>
            </a:r>
            <a:r>
              <a:rPr dirty="0" spc="-5"/>
              <a:t>CF</a:t>
            </a:r>
            <a:r>
              <a:rPr dirty="0"/>
              <a:t>R</a:t>
            </a:r>
            <a:r>
              <a:rPr dirty="0" spc="5"/>
              <a:t> </a:t>
            </a:r>
            <a:r>
              <a:rPr dirty="0" spc="-5"/>
              <a:t>35.160(d)(2))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93861" y="947419"/>
            <a:ext cx="527685" cy="471170"/>
          </a:xfrm>
          <a:custGeom>
            <a:avLst/>
            <a:gdLst/>
            <a:ahLst/>
            <a:cxnLst/>
            <a:rect l="l" t="t" r="r" b="b"/>
            <a:pathLst>
              <a:path w="527684" h="471169">
                <a:moveTo>
                  <a:pt x="0" y="470954"/>
                </a:moveTo>
                <a:lnTo>
                  <a:pt x="527443" y="470954"/>
                </a:lnTo>
                <a:lnTo>
                  <a:pt x="527443" y="0"/>
                </a:lnTo>
                <a:lnTo>
                  <a:pt x="0" y="0"/>
                </a:lnTo>
                <a:lnTo>
                  <a:pt x="0" y="470954"/>
                </a:lnTo>
                <a:close/>
              </a:path>
            </a:pathLst>
          </a:custGeom>
          <a:solidFill>
            <a:srgbClr val="FFD4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443852" y="947621"/>
            <a:ext cx="528320" cy="452755"/>
          </a:xfrm>
          <a:custGeom>
            <a:avLst/>
            <a:gdLst/>
            <a:ahLst/>
            <a:cxnLst/>
            <a:rect l="l" t="t" r="r" b="b"/>
            <a:pathLst>
              <a:path w="528320" h="452755">
                <a:moveTo>
                  <a:pt x="0" y="0"/>
                </a:moveTo>
                <a:lnTo>
                  <a:pt x="527708" y="0"/>
                </a:lnTo>
                <a:lnTo>
                  <a:pt x="527708" y="452322"/>
                </a:lnTo>
                <a:lnTo>
                  <a:pt x="0" y="452322"/>
                </a:lnTo>
                <a:lnTo>
                  <a:pt x="0" y="0"/>
                </a:lnTo>
                <a:close/>
              </a:path>
            </a:pathLst>
          </a:custGeom>
          <a:ln w="12564">
            <a:solidFill>
              <a:srgbClr val="D77A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87792" y="947420"/>
            <a:ext cx="4243095" cy="44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74955">
              <a:lnSpc>
                <a:spcPts val="4700"/>
              </a:lnSpc>
            </a:pPr>
            <a:r>
              <a:rPr dirty="0" spc="-5"/>
              <a:t>Regulator</a:t>
            </a:r>
            <a:r>
              <a:rPr dirty="0"/>
              <a:t>y</a:t>
            </a:r>
            <a:r>
              <a:rPr dirty="0" spc="10"/>
              <a:t> </a:t>
            </a:r>
            <a:r>
              <a:rPr dirty="0" spc="-5"/>
              <a:t>Requirements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71525" marR="555625">
              <a:lnSpc>
                <a:spcPts val="3760"/>
              </a:lnSpc>
              <a:buClr>
                <a:srgbClr val="021279"/>
              </a:buClr>
              <a:buFont typeface="Arial"/>
              <a:buChar char="•"/>
              <a:tabLst>
                <a:tab pos="1024255" algn="l"/>
              </a:tabLst>
            </a:pPr>
            <a:r>
              <a:rPr dirty="0"/>
              <a:t>“(3)</a:t>
            </a:r>
            <a:r>
              <a:rPr dirty="0" spc="-170"/>
              <a:t> </a:t>
            </a:r>
            <a:r>
              <a:rPr dirty="0"/>
              <a:t>A</a:t>
            </a:r>
            <a:r>
              <a:rPr dirty="0" spc="-170"/>
              <a:t> </a:t>
            </a:r>
            <a:r>
              <a:rPr dirty="0"/>
              <a:t>cle</a:t>
            </a:r>
            <a:r>
              <a:rPr dirty="0" spc="-5"/>
              <a:t>a</a:t>
            </a:r>
            <a:r>
              <a:rPr dirty="0" spc="-175"/>
              <a:t>r</a:t>
            </a:r>
            <a:r>
              <a:rPr dirty="0"/>
              <a:t>, </a:t>
            </a:r>
            <a:r>
              <a:rPr dirty="0" spc="-5"/>
              <a:t>audibl</a:t>
            </a:r>
            <a:r>
              <a:rPr dirty="0"/>
              <a:t>e</a:t>
            </a:r>
            <a:r>
              <a:rPr dirty="0" spc="5"/>
              <a:t> </a:t>
            </a:r>
            <a:r>
              <a:rPr dirty="0"/>
              <a:t>transmission</a:t>
            </a:r>
            <a:r>
              <a:rPr dirty="0" spc="-15"/>
              <a:t> </a:t>
            </a:r>
            <a:r>
              <a:rPr dirty="0" spc="-5"/>
              <a:t>of</a:t>
            </a:r>
            <a:r>
              <a:rPr dirty="0" spc="-5"/>
              <a:t> </a:t>
            </a:r>
            <a:r>
              <a:rPr dirty="0"/>
              <a:t>voices; </a:t>
            </a:r>
            <a:r>
              <a:rPr dirty="0" spc="-5"/>
              <a:t>and</a:t>
            </a:r>
          </a:p>
          <a:p>
            <a:pPr marL="771525" marR="5080">
              <a:lnSpc>
                <a:spcPts val="3760"/>
              </a:lnSpc>
              <a:spcBef>
                <a:spcPts val="95"/>
              </a:spcBef>
              <a:buClr>
                <a:srgbClr val="021279"/>
              </a:buClr>
              <a:buFont typeface="Arial"/>
              <a:buChar char="•"/>
              <a:tabLst>
                <a:tab pos="1024255" algn="l"/>
              </a:tabLst>
            </a:pPr>
            <a:r>
              <a:rPr dirty="0"/>
              <a:t>“(4)</a:t>
            </a:r>
            <a:r>
              <a:rPr dirty="0" spc="-170"/>
              <a:t> </a:t>
            </a:r>
            <a:r>
              <a:rPr dirty="0"/>
              <a:t>Adequate training</a:t>
            </a:r>
            <a:r>
              <a:rPr dirty="0" spc="-10"/>
              <a:t> </a:t>
            </a:r>
            <a:r>
              <a:rPr dirty="0"/>
              <a:t>to </a:t>
            </a:r>
            <a:r>
              <a:rPr dirty="0" spc="-5"/>
              <a:t>user</a:t>
            </a:r>
            <a:r>
              <a:rPr dirty="0"/>
              <a:t>s</a:t>
            </a:r>
            <a:r>
              <a:rPr dirty="0" spc="5"/>
              <a:t> </a:t>
            </a:r>
            <a:r>
              <a:rPr dirty="0" spc="-5"/>
              <a:t>o</a:t>
            </a:r>
            <a:r>
              <a:rPr dirty="0"/>
              <a:t>f</a:t>
            </a:r>
            <a:r>
              <a:rPr dirty="0" spc="5"/>
              <a:t> </a:t>
            </a:r>
            <a:r>
              <a:rPr dirty="0"/>
              <a:t>the</a:t>
            </a:r>
            <a:r>
              <a:rPr dirty="0"/>
              <a:t> technology</a:t>
            </a:r>
            <a:r>
              <a:rPr dirty="0" spc="-10"/>
              <a:t> </a:t>
            </a:r>
            <a:r>
              <a:rPr dirty="0" spc="-5"/>
              <a:t>an</a:t>
            </a:r>
            <a:r>
              <a:rPr dirty="0"/>
              <a:t>d </a:t>
            </a:r>
            <a:r>
              <a:rPr dirty="0" spc="-5"/>
              <a:t>othe</a:t>
            </a:r>
            <a:r>
              <a:rPr dirty="0"/>
              <a:t>r</a:t>
            </a:r>
            <a:r>
              <a:rPr dirty="0" spc="5"/>
              <a:t> </a:t>
            </a:r>
            <a:r>
              <a:rPr dirty="0" spc="-5"/>
              <a:t>involved</a:t>
            </a:r>
          </a:p>
          <a:p>
            <a:pPr marL="771525" marR="5080">
              <a:lnSpc>
                <a:spcPts val="3760"/>
              </a:lnSpc>
              <a:spcBef>
                <a:spcPts val="95"/>
              </a:spcBef>
            </a:pPr>
            <a:r>
              <a:rPr dirty="0" spc="-5"/>
              <a:t>individual</a:t>
            </a:r>
            <a:r>
              <a:rPr dirty="0"/>
              <a:t>s</a:t>
            </a:r>
            <a:r>
              <a:rPr dirty="0" spc="10"/>
              <a:t> </a:t>
            </a:r>
            <a:r>
              <a:rPr dirty="0"/>
              <a:t>so that they may </a:t>
            </a:r>
            <a:r>
              <a:rPr dirty="0" spc="-5"/>
              <a:t>quickl</a:t>
            </a:r>
            <a:r>
              <a:rPr dirty="0"/>
              <a:t>y</a:t>
            </a:r>
            <a:r>
              <a:rPr dirty="0" spc="5"/>
              <a:t> </a:t>
            </a:r>
            <a:r>
              <a:rPr dirty="0" spc="-5"/>
              <a:t>and</a:t>
            </a:r>
            <a:r>
              <a:rPr dirty="0" spc="-5"/>
              <a:t> e</a:t>
            </a:r>
            <a:r>
              <a:rPr dirty="0" spc="-55"/>
              <a:t>f</a:t>
            </a:r>
            <a:r>
              <a:rPr dirty="0"/>
              <a:t>ficiently</a:t>
            </a:r>
            <a:r>
              <a:rPr dirty="0" spc="-10"/>
              <a:t> </a:t>
            </a:r>
            <a:r>
              <a:rPr dirty="0"/>
              <a:t>set </a:t>
            </a:r>
            <a:r>
              <a:rPr dirty="0" spc="-5"/>
              <a:t>u</a:t>
            </a:r>
            <a:r>
              <a:rPr dirty="0"/>
              <a:t>p </a:t>
            </a:r>
            <a:r>
              <a:rPr dirty="0" spc="-5"/>
              <a:t>an</a:t>
            </a:r>
            <a:r>
              <a:rPr dirty="0"/>
              <a:t>d </a:t>
            </a:r>
            <a:r>
              <a:rPr dirty="0" spc="-5"/>
              <a:t>operat</a:t>
            </a:r>
            <a:r>
              <a:rPr dirty="0"/>
              <a:t>e</a:t>
            </a:r>
            <a:r>
              <a:rPr dirty="0" spc="5"/>
              <a:t> </a:t>
            </a:r>
            <a:r>
              <a:rPr dirty="0"/>
              <a:t>the VRI”</a:t>
            </a:r>
            <a:r>
              <a:rPr dirty="0"/>
              <a:t> (28 </a:t>
            </a:r>
            <a:r>
              <a:rPr dirty="0" spc="-5"/>
              <a:t>CF</a:t>
            </a:r>
            <a:r>
              <a:rPr dirty="0"/>
              <a:t>R</a:t>
            </a:r>
            <a:r>
              <a:rPr dirty="0" spc="5"/>
              <a:t> </a:t>
            </a:r>
            <a:r>
              <a:rPr dirty="0" spc="-5"/>
              <a:t>35.160(d)(3</a:t>
            </a:r>
            <a:r>
              <a:rPr dirty="0"/>
              <a:t>)</a:t>
            </a:r>
            <a:r>
              <a:rPr dirty="0" spc="10"/>
              <a:t> </a:t>
            </a:r>
            <a:r>
              <a:rPr dirty="0"/>
              <a:t>&amp; (4))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93861" y="947419"/>
            <a:ext cx="527685" cy="471170"/>
          </a:xfrm>
          <a:custGeom>
            <a:avLst/>
            <a:gdLst/>
            <a:ahLst/>
            <a:cxnLst/>
            <a:rect l="l" t="t" r="r" b="b"/>
            <a:pathLst>
              <a:path w="527684" h="471169">
                <a:moveTo>
                  <a:pt x="0" y="470954"/>
                </a:moveTo>
                <a:lnTo>
                  <a:pt x="527443" y="470954"/>
                </a:lnTo>
                <a:lnTo>
                  <a:pt x="527443" y="0"/>
                </a:lnTo>
                <a:lnTo>
                  <a:pt x="0" y="0"/>
                </a:lnTo>
                <a:lnTo>
                  <a:pt x="0" y="470954"/>
                </a:lnTo>
                <a:close/>
              </a:path>
            </a:pathLst>
          </a:custGeom>
          <a:solidFill>
            <a:srgbClr val="FFD4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443852" y="947621"/>
            <a:ext cx="528320" cy="452755"/>
          </a:xfrm>
          <a:custGeom>
            <a:avLst/>
            <a:gdLst/>
            <a:ahLst/>
            <a:cxnLst/>
            <a:rect l="l" t="t" r="r" b="b"/>
            <a:pathLst>
              <a:path w="528320" h="452755">
                <a:moveTo>
                  <a:pt x="0" y="0"/>
                </a:moveTo>
                <a:lnTo>
                  <a:pt x="527708" y="0"/>
                </a:lnTo>
                <a:lnTo>
                  <a:pt x="527708" y="452322"/>
                </a:lnTo>
                <a:lnTo>
                  <a:pt x="0" y="452322"/>
                </a:lnTo>
                <a:lnTo>
                  <a:pt x="0" y="0"/>
                </a:lnTo>
                <a:close/>
              </a:path>
            </a:pathLst>
          </a:custGeom>
          <a:ln w="12564">
            <a:solidFill>
              <a:srgbClr val="D77A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37094" y="947420"/>
            <a:ext cx="4393793" cy="44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4460">
              <a:lnSpc>
                <a:spcPts val="4700"/>
              </a:lnSpc>
            </a:pPr>
            <a:r>
              <a:rPr dirty="0" spc="-5"/>
              <a:t>Consumers</a:t>
            </a:r>
            <a:r>
              <a:rPr dirty="0"/>
              <a:t>’</a:t>
            </a:r>
            <a:r>
              <a:rPr dirty="0" spc="-210"/>
              <a:t> </a:t>
            </a:r>
            <a:r>
              <a:rPr dirty="0" spc="-5"/>
              <a:t>Concerns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14813" y="2575930"/>
            <a:ext cx="7358380" cy="3416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4795" indent="-252095">
              <a:lnSpc>
                <a:spcPct val="100000"/>
              </a:lnSpc>
              <a:buClr>
                <a:srgbClr val="021279"/>
              </a:buClr>
              <a:buFont typeface="Arial"/>
              <a:buChar char="•"/>
              <a:tabLst>
                <a:tab pos="265430" algn="l"/>
              </a:tabLst>
            </a:pP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2-Dimensiona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l</a:t>
            </a:r>
            <a:r>
              <a:rPr dirty="0" sz="3150" spc="10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versus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3-Dimensional</a:t>
            </a:r>
            <a:endParaRPr sz="3150">
              <a:latin typeface="Arial"/>
              <a:cs typeface="Arial"/>
            </a:endParaRPr>
          </a:p>
          <a:p>
            <a:pPr marL="264795" indent="-252095">
              <a:lnSpc>
                <a:spcPct val="100000"/>
              </a:lnSpc>
              <a:spcBef>
                <a:spcPts val="1165"/>
              </a:spcBef>
              <a:buClr>
                <a:srgbClr val="021279"/>
              </a:buClr>
              <a:buFont typeface="Arial"/>
              <a:buChar char="•"/>
              <a:tabLst>
                <a:tab pos="265430" algn="l"/>
              </a:tabLst>
            </a:pP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Positioning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o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f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VRI</a:t>
            </a:r>
            <a:endParaRPr sz="3150">
              <a:latin typeface="Arial"/>
              <a:cs typeface="Arial"/>
            </a:endParaRPr>
          </a:p>
          <a:p>
            <a:pPr marL="264795" indent="-252095">
              <a:lnSpc>
                <a:spcPct val="100000"/>
              </a:lnSpc>
              <a:spcBef>
                <a:spcPts val="1260"/>
              </a:spcBef>
              <a:buClr>
                <a:srgbClr val="021279"/>
              </a:buClr>
              <a:buFont typeface="Arial"/>
              <a:buChar char="•"/>
              <a:tabLst>
                <a:tab pos="265430" algn="l"/>
              </a:tabLst>
            </a:pP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Reliabilit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y</a:t>
            </a:r>
            <a:r>
              <a:rPr dirty="0" sz="3150" spc="10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o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f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technology</a:t>
            </a:r>
            <a:endParaRPr sz="3150">
              <a:latin typeface="Arial"/>
              <a:cs typeface="Arial"/>
            </a:endParaRPr>
          </a:p>
          <a:p>
            <a:pPr marL="243204" indent="-230504">
              <a:lnSpc>
                <a:spcPct val="100000"/>
              </a:lnSpc>
              <a:spcBef>
                <a:spcPts val="1165"/>
              </a:spcBef>
              <a:buClr>
                <a:srgbClr val="021279"/>
              </a:buClr>
              <a:buFont typeface="Arial"/>
              <a:buChar char="•"/>
              <a:tabLst>
                <a:tab pos="243840" algn="l"/>
              </a:tabLst>
            </a:pP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Ability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o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f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tech sta</a:t>
            </a:r>
            <a:r>
              <a:rPr dirty="0" sz="3150" spc="-55">
                <a:solidFill>
                  <a:srgbClr val="021279"/>
                </a:solidFill>
                <a:latin typeface="Arial"/>
                <a:cs typeface="Arial"/>
              </a:rPr>
              <a:t>f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f to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operat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e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VRI</a:t>
            </a:r>
            <a:endParaRPr sz="3150">
              <a:latin typeface="Arial"/>
              <a:cs typeface="Arial"/>
            </a:endParaRPr>
          </a:p>
          <a:p>
            <a:pPr marL="12700" marR="5080" indent="-635">
              <a:lnSpc>
                <a:spcPts val="3760"/>
              </a:lnSpc>
              <a:spcBef>
                <a:spcPts val="1405"/>
              </a:spcBef>
            </a:pP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•Quality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 o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f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interpreters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,</a:t>
            </a:r>
            <a:r>
              <a:rPr dirty="0" sz="3150" spc="1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includin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g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regional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 signs &amp;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us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e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>
                <a:solidFill>
                  <a:srgbClr val="021279"/>
                </a:solidFill>
                <a:latin typeface="Arial"/>
                <a:cs typeface="Arial"/>
              </a:rPr>
              <a:t>o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f</a:t>
            </a:r>
            <a:r>
              <a:rPr dirty="0" sz="3150" spc="5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specialized vocabulary</a:t>
            </a:r>
            <a:endParaRPr sz="3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93861" y="947419"/>
            <a:ext cx="527685" cy="471170"/>
          </a:xfrm>
          <a:custGeom>
            <a:avLst/>
            <a:gdLst/>
            <a:ahLst/>
            <a:cxnLst/>
            <a:rect l="l" t="t" r="r" b="b"/>
            <a:pathLst>
              <a:path w="527684" h="471169">
                <a:moveTo>
                  <a:pt x="0" y="470954"/>
                </a:moveTo>
                <a:lnTo>
                  <a:pt x="527443" y="470954"/>
                </a:lnTo>
                <a:lnTo>
                  <a:pt x="527443" y="0"/>
                </a:lnTo>
                <a:lnTo>
                  <a:pt x="0" y="0"/>
                </a:lnTo>
                <a:lnTo>
                  <a:pt x="0" y="470954"/>
                </a:lnTo>
                <a:close/>
              </a:path>
            </a:pathLst>
          </a:custGeom>
          <a:solidFill>
            <a:srgbClr val="FFD4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443852" y="947621"/>
            <a:ext cx="528320" cy="452755"/>
          </a:xfrm>
          <a:custGeom>
            <a:avLst/>
            <a:gdLst/>
            <a:ahLst/>
            <a:cxnLst/>
            <a:rect l="l" t="t" r="r" b="b"/>
            <a:pathLst>
              <a:path w="528320" h="452755">
                <a:moveTo>
                  <a:pt x="0" y="0"/>
                </a:moveTo>
                <a:lnTo>
                  <a:pt x="527708" y="0"/>
                </a:lnTo>
                <a:lnTo>
                  <a:pt x="527708" y="452322"/>
                </a:lnTo>
                <a:lnTo>
                  <a:pt x="0" y="452322"/>
                </a:lnTo>
                <a:lnTo>
                  <a:pt x="0" y="0"/>
                </a:lnTo>
                <a:close/>
              </a:path>
            </a:pathLst>
          </a:custGeom>
          <a:ln w="12564">
            <a:solidFill>
              <a:srgbClr val="D77A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87792" y="947420"/>
            <a:ext cx="4243095" cy="44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3407" rIns="0" bIns="0" rtlCol="0" vert="horz">
            <a:spAutoFit/>
          </a:bodyPr>
          <a:lstStyle/>
          <a:p>
            <a:pPr marL="274955">
              <a:lnSpc>
                <a:spcPts val="4700"/>
              </a:lnSpc>
            </a:pPr>
            <a:r>
              <a:rPr dirty="0" spc="-5"/>
              <a:t>Bes</a:t>
            </a:r>
            <a:r>
              <a:rPr dirty="0"/>
              <a:t>t Practices</a:t>
            </a:r>
            <a:r>
              <a:rPr dirty="0" spc="-5"/>
              <a:t> </a:t>
            </a:r>
            <a:r>
              <a:rPr dirty="0"/>
              <a:t>– Options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40860" y="2726637"/>
            <a:ext cx="6753859" cy="4232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4795" indent="-252095">
              <a:lnSpc>
                <a:spcPct val="100000"/>
              </a:lnSpc>
              <a:buClr>
                <a:srgbClr val="021279"/>
              </a:buClr>
              <a:buFont typeface="Arial"/>
              <a:buChar char="•"/>
              <a:tabLst>
                <a:tab pos="265430" algn="l"/>
              </a:tabLst>
            </a:pP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VRI not optimal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for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al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l</a:t>
            </a:r>
            <a:r>
              <a:rPr dirty="0" sz="31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situations</a:t>
            </a:r>
            <a:endParaRPr sz="3150">
              <a:latin typeface="Arial"/>
              <a:cs typeface="Arial"/>
            </a:endParaRPr>
          </a:p>
          <a:p>
            <a:pPr marL="264795" indent="-252095">
              <a:lnSpc>
                <a:spcPct val="100000"/>
              </a:lnSpc>
              <a:spcBef>
                <a:spcPts val="1165"/>
              </a:spcBef>
              <a:buClr>
                <a:srgbClr val="021279"/>
              </a:buClr>
              <a:buFont typeface="Arial"/>
              <a:buChar char="•"/>
              <a:tabLst>
                <a:tab pos="265430" algn="l"/>
              </a:tabLst>
            </a:pP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On-site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interpreters</a:t>
            </a:r>
            <a:r>
              <a:rPr dirty="0" sz="3150" spc="-10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a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s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a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n</a:t>
            </a:r>
            <a:r>
              <a:rPr dirty="0" sz="31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option</a:t>
            </a:r>
            <a:endParaRPr sz="3150">
              <a:latin typeface="Arial"/>
              <a:cs typeface="Arial"/>
            </a:endParaRPr>
          </a:p>
          <a:p>
            <a:pPr marL="12700" marR="786130" indent="-635">
              <a:lnSpc>
                <a:spcPct val="100699"/>
              </a:lnSpc>
              <a:spcBef>
                <a:spcPts val="1235"/>
              </a:spcBef>
            </a:pP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•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VRI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a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s one option, possibly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 as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temporary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measur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e</a:t>
            </a:r>
            <a:r>
              <a:rPr dirty="0" sz="31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suc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h</a:t>
            </a:r>
            <a:r>
              <a:rPr dirty="0" sz="31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a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s in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medical</a:t>
            </a:r>
            <a:endParaRPr sz="3150">
              <a:latin typeface="Arial"/>
              <a:cs typeface="Arial"/>
            </a:endParaRPr>
          </a:p>
          <a:p>
            <a:pPr marL="12700" marR="5080" indent="-635">
              <a:lnSpc>
                <a:spcPct val="100699"/>
              </a:lnSpc>
              <a:spcBef>
                <a:spcPts val="1135"/>
              </a:spcBef>
            </a:pPr>
            <a:r>
              <a:rPr dirty="0" sz="3150">
                <a:solidFill>
                  <a:srgbClr val="021279"/>
                </a:solidFill>
                <a:latin typeface="Arial"/>
                <a:cs typeface="Arial"/>
              </a:rPr>
              <a:t>•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Nee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d</a:t>
            </a:r>
            <a:r>
              <a:rPr dirty="0" sz="31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to be prepared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to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addres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s</a:t>
            </a:r>
            <a:r>
              <a:rPr dirty="0" sz="31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all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VRI technological</a:t>
            </a:r>
            <a:r>
              <a:rPr dirty="0" sz="31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an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d</a:t>
            </a:r>
            <a:r>
              <a:rPr dirty="0" sz="3150" spc="5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personnel</a:t>
            </a:r>
            <a:r>
              <a:rPr dirty="0" sz="3150" b="1">
                <a:solidFill>
                  <a:srgbClr val="021279"/>
                </a:solidFill>
                <a:latin typeface="Arial"/>
                <a:cs typeface="Arial"/>
              </a:rPr>
              <a:t> </a:t>
            </a:r>
            <a:r>
              <a:rPr dirty="0" sz="3150" spc="-5" b="1">
                <a:solidFill>
                  <a:srgbClr val="021279"/>
                </a:solidFill>
                <a:latin typeface="Arial"/>
                <a:cs typeface="Arial"/>
              </a:rPr>
              <a:t>challenges</a:t>
            </a:r>
            <a:endParaRPr sz="3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Jaclyn Schreifels</dc:creator>
  <dc:subject>Howard A. Rosenblum - Power Point slides</dc:subject>
  <dc:title>Consumers &amp; Video Remote Interpreting</dc:title>
  <dcterms:created xsi:type="dcterms:W3CDTF">2017-07-21T15:17:05Z</dcterms:created>
  <dcterms:modified xsi:type="dcterms:W3CDTF">2017-07-21T15:17:05Z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2013-03-01T00:00:00Z</vt:filetime>
  </property>
  <property fmtid="{D5CDD505-2E9C-101B-9397-08002B2CF9AE}" pid="3" name="LastSaved">
    <vt:filetime>2017-07-21T00:00:00Z</vt:filetime>
  </property>
</Properties>
</file>