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337043" y="9599358"/>
            <a:ext cx="135254" cy="191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hyperlink" Target="mailto:execdir@tdi-online.org" TargetMode="External"/><Relationship Id="rId6" Type="http://schemas.openxmlformats.org/officeDocument/2006/relationships/image" Target="../media/image4.jp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jpg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2" Type="http://schemas.openxmlformats.org/officeDocument/2006/relationships/image" Target="../media/image10.jpg"/><Relationship Id="rId13" Type="http://schemas.openxmlformats.org/officeDocument/2006/relationships/image" Target="../media/image11.jpg"/><Relationship Id="rId14" Type="http://schemas.openxmlformats.org/officeDocument/2006/relationships/notesSlide" Target="../notesSlides/notesSlide1.xml"/><Relationship Id="rId15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jpg"/><Relationship Id="rId7" Type="http://schemas.openxmlformats.org/officeDocument/2006/relationships/image" Target="../media/image17.jpg"/><Relationship Id="rId8" Type="http://schemas.openxmlformats.org/officeDocument/2006/relationships/image" Target="../media/image18.png"/><Relationship Id="rId9" Type="http://schemas.openxmlformats.org/officeDocument/2006/relationships/image" Target="../media/image19.png"/><Relationship Id="rId10" Type="http://schemas.openxmlformats.org/officeDocument/2006/relationships/image" Target="../media/image20.jpg"/><Relationship Id="rId11" Type="http://schemas.openxmlformats.org/officeDocument/2006/relationships/image" Target="../media/image21.jpg"/><Relationship Id="rId12" Type="http://schemas.openxmlformats.org/officeDocument/2006/relationships/notesSlide" Target="../notesSlides/notesSlide2.xml"/><Relationship Id="rId1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notesSlide" Target="../notesSlides/notesSlide3.xml"/><Relationship Id="rId6" Type="http://schemas.openxmlformats.org/officeDocument/2006/relationships/slide" Target="slide3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02628" y="294576"/>
            <a:ext cx="6565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>
                <a:latin typeface="Calibri"/>
                <a:cs typeface="Calibri"/>
              </a:rPr>
              <a:t>6/9/2010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80110" y="1932813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5" h="0">
                <a:moveTo>
                  <a:pt x="0" y="0"/>
                </a:moveTo>
                <a:lnTo>
                  <a:pt x="1264158" y="0"/>
                </a:lnTo>
              </a:path>
            </a:pathLst>
          </a:custGeom>
          <a:ln w="5079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330957" y="1932813"/>
            <a:ext cx="1270000" cy="0"/>
          </a:xfrm>
          <a:custGeom>
            <a:avLst/>
            <a:gdLst/>
            <a:ahLst/>
            <a:cxnLst/>
            <a:rect l="l" t="t" r="r" b="b"/>
            <a:pathLst>
              <a:path w="1270000" h="0">
                <a:moveTo>
                  <a:pt x="0" y="0"/>
                </a:moveTo>
                <a:lnTo>
                  <a:pt x="1269492" y="0"/>
                </a:lnTo>
              </a:path>
            </a:pathLst>
          </a:custGeom>
          <a:ln w="5079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67889" y="1860827"/>
            <a:ext cx="144780" cy="145415"/>
          </a:xfrm>
          <a:custGeom>
            <a:avLst/>
            <a:gdLst/>
            <a:ahLst/>
            <a:cxnLst/>
            <a:rect l="l" t="t" r="r" b="b"/>
            <a:pathLst>
              <a:path w="144780" h="145414">
                <a:moveTo>
                  <a:pt x="69835" y="0"/>
                </a:moveTo>
                <a:lnTo>
                  <a:pt x="27711" y="15353"/>
                </a:lnTo>
                <a:lnTo>
                  <a:pt x="1524" y="57888"/>
                </a:lnTo>
                <a:lnTo>
                  <a:pt x="0" y="73128"/>
                </a:lnTo>
                <a:lnTo>
                  <a:pt x="762" y="79986"/>
                </a:lnTo>
                <a:lnTo>
                  <a:pt x="14950" y="115960"/>
                </a:lnTo>
                <a:lnTo>
                  <a:pt x="51152" y="141700"/>
                </a:lnTo>
                <a:lnTo>
                  <a:pt x="72408" y="144832"/>
                </a:lnTo>
                <a:lnTo>
                  <a:pt x="83162" y="144053"/>
                </a:lnTo>
                <a:lnTo>
                  <a:pt x="93586" y="141780"/>
                </a:lnTo>
                <a:lnTo>
                  <a:pt x="98892" y="139788"/>
                </a:lnTo>
                <a:lnTo>
                  <a:pt x="69577" y="139788"/>
                </a:lnTo>
                <a:lnTo>
                  <a:pt x="58872" y="138512"/>
                </a:lnTo>
                <a:lnTo>
                  <a:pt x="21040" y="115616"/>
                </a:lnTo>
                <a:lnTo>
                  <a:pt x="5334" y="72366"/>
                </a:lnTo>
                <a:lnTo>
                  <a:pt x="6096" y="65508"/>
                </a:lnTo>
                <a:lnTo>
                  <a:pt x="26674" y="23230"/>
                </a:lnTo>
                <a:lnTo>
                  <a:pt x="66726" y="5328"/>
                </a:lnTo>
                <a:lnTo>
                  <a:pt x="99811" y="5250"/>
                </a:lnTo>
                <a:lnTo>
                  <a:pt x="92158" y="2515"/>
                </a:lnTo>
                <a:lnTo>
                  <a:pt x="81088" y="408"/>
                </a:lnTo>
                <a:lnTo>
                  <a:pt x="69835" y="0"/>
                </a:lnTo>
                <a:close/>
              </a:path>
              <a:path w="144780" h="145414">
                <a:moveTo>
                  <a:pt x="99811" y="5250"/>
                </a:moveTo>
                <a:lnTo>
                  <a:pt x="77683" y="5250"/>
                </a:lnTo>
                <a:lnTo>
                  <a:pt x="88510" y="6899"/>
                </a:lnTo>
                <a:lnTo>
                  <a:pt x="98956" y="10260"/>
                </a:lnTo>
                <a:lnTo>
                  <a:pt x="131861" y="40514"/>
                </a:lnTo>
                <a:lnTo>
                  <a:pt x="140208" y="72366"/>
                </a:lnTo>
                <a:lnTo>
                  <a:pt x="139410" y="79520"/>
                </a:lnTo>
                <a:lnTo>
                  <a:pt x="118928" y="121462"/>
                </a:lnTo>
                <a:lnTo>
                  <a:pt x="80315" y="139365"/>
                </a:lnTo>
                <a:lnTo>
                  <a:pt x="69577" y="139788"/>
                </a:lnTo>
                <a:lnTo>
                  <a:pt x="98892" y="139788"/>
                </a:lnTo>
                <a:lnTo>
                  <a:pt x="135447" y="108617"/>
                </a:lnTo>
                <a:lnTo>
                  <a:pt x="144780" y="64746"/>
                </a:lnTo>
                <a:lnTo>
                  <a:pt x="141508" y="50772"/>
                </a:lnTo>
                <a:lnTo>
                  <a:pt x="112805" y="11825"/>
                </a:lnTo>
                <a:lnTo>
                  <a:pt x="102809" y="6321"/>
                </a:lnTo>
                <a:lnTo>
                  <a:pt x="99811" y="5250"/>
                </a:lnTo>
                <a:close/>
              </a:path>
              <a:path w="144780" h="145414">
                <a:moveTo>
                  <a:pt x="72315" y="10221"/>
                </a:moveTo>
                <a:lnTo>
                  <a:pt x="30863" y="26412"/>
                </a:lnTo>
                <a:lnTo>
                  <a:pt x="11334" y="67032"/>
                </a:lnTo>
                <a:lnTo>
                  <a:pt x="10668" y="72366"/>
                </a:lnTo>
                <a:lnTo>
                  <a:pt x="28754" y="116463"/>
                </a:lnTo>
                <a:lnTo>
                  <a:pt x="67869" y="134181"/>
                </a:lnTo>
                <a:lnTo>
                  <a:pt x="78649" y="133978"/>
                </a:lnTo>
                <a:lnTo>
                  <a:pt x="89260" y="132008"/>
                </a:lnTo>
                <a:lnTo>
                  <a:pt x="96768" y="129278"/>
                </a:lnTo>
                <a:lnTo>
                  <a:pt x="70790" y="129278"/>
                </a:lnTo>
                <a:lnTo>
                  <a:pt x="59973" y="127932"/>
                </a:lnTo>
                <a:lnTo>
                  <a:pt x="23823" y="101314"/>
                </a:lnTo>
                <a:lnTo>
                  <a:pt x="16002" y="77700"/>
                </a:lnTo>
                <a:lnTo>
                  <a:pt x="16002" y="66270"/>
                </a:lnTo>
                <a:lnTo>
                  <a:pt x="33782" y="30601"/>
                </a:lnTo>
                <a:lnTo>
                  <a:pt x="74412" y="15714"/>
                </a:lnTo>
                <a:lnTo>
                  <a:pt x="97926" y="15714"/>
                </a:lnTo>
                <a:lnTo>
                  <a:pt x="94375" y="14025"/>
                </a:lnTo>
                <a:lnTo>
                  <a:pt x="83501" y="11132"/>
                </a:lnTo>
                <a:lnTo>
                  <a:pt x="72315" y="10221"/>
                </a:lnTo>
                <a:close/>
              </a:path>
              <a:path w="144780" h="145414">
                <a:moveTo>
                  <a:pt x="97926" y="15714"/>
                </a:moveTo>
                <a:lnTo>
                  <a:pt x="74412" y="15714"/>
                </a:lnTo>
                <a:lnTo>
                  <a:pt x="85347" y="17145"/>
                </a:lnTo>
                <a:lnTo>
                  <a:pt x="95867" y="20586"/>
                </a:lnTo>
                <a:lnTo>
                  <a:pt x="126538" y="53930"/>
                </a:lnTo>
                <a:lnTo>
                  <a:pt x="129539" y="67032"/>
                </a:lnTo>
                <a:lnTo>
                  <a:pt x="129539" y="73128"/>
                </a:lnTo>
                <a:lnTo>
                  <a:pt x="110845" y="114766"/>
                </a:lnTo>
                <a:lnTo>
                  <a:pt x="70790" y="129278"/>
                </a:lnTo>
                <a:lnTo>
                  <a:pt x="96768" y="129278"/>
                </a:lnTo>
                <a:lnTo>
                  <a:pt x="129808" y="97165"/>
                </a:lnTo>
                <a:lnTo>
                  <a:pt x="134874" y="72366"/>
                </a:lnTo>
                <a:lnTo>
                  <a:pt x="132876" y="58173"/>
                </a:lnTo>
                <a:lnTo>
                  <a:pt x="128359" y="45389"/>
                </a:lnTo>
                <a:lnTo>
                  <a:pt x="121930" y="34581"/>
                </a:lnTo>
                <a:lnTo>
                  <a:pt x="113910" y="25750"/>
                </a:lnTo>
                <a:lnTo>
                  <a:pt x="104618" y="18898"/>
                </a:lnTo>
                <a:lnTo>
                  <a:pt x="97926" y="15714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771142" y="2080990"/>
            <a:ext cx="94043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50">
                <a:solidFill>
                  <a:srgbClr val="A9432B"/>
                </a:solidFill>
                <a:latin typeface="Georgia"/>
                <a:cs typeface="Georgia"/>
              </a:rPr>
              <a:t>VR</a:t>
            </a:r>
            <a:r>
              <a:rPr dirty="0" sz="1150" spc="5">
                <a:solidFill>
                  <a:srgbClr val="A9432B"/>
                </a:solidFill>
                <a:latin typeface="Georgia"/>
                <a:cs typeface="Georgia"/>
              </a:rPr>
              <a:t>S</a:t>
            </a:r>
            <a:r>
              <a:rPr dirty="0" sz="1150">
                <a:solidFill>
                  <a:srgbClr val="A9432B"/>
                </a:solidFill>
                <a:latin typeface="Georgia"/>
                <a:cs typeface="Georgia"/>
              </a:rPr>
              <a:t> </a:t>
            </a:r>
            <a:r>
              <a:rPr dirty="0" sz="1150">
                <a:solidFill>
                  <a:srgbClr val="A9432B"/>
                </a:solidFill>
                <a:latin typeface="Georgia"/>
                <a:cs typeface="Georgia"/>
              </a:rPr>
              <a:t>an</a:t>
            </a:r>
            <a:r>
              <a:rPr dirty="0" sz="1150" spc="5">
                <a:solidFill>
                  <a:srgbClr val="A9432B"/>
                </a:solidFill>
                <a:latin typeface="Georgia"/>
                <a:cs typeface="Georgia"/>
              </a:rPr>
              <a:t>d</a:t>
            </a:r>
            <a:r>
              <a:rPr dirty="0" sz="1150" spc="10">
                <a:solidFill>
                  <a:srgbClr val="A9432B"/>
                </a:solidFill>
                <a:latin typeface="Georgia"/>
                <a:cs typeface="Georgia"/>
              </a:rPr>
              <a:t> </a:t>
            </a:r>
            <a:r>
              <a:rPr dirty="0" sz="1150">
                <a:solidFill>
                  <a:srgbClr val="A9432B"/>
                </a:solidFill>
                <a:latin typeface="Georgia"/>
                <a:cs typeface="Georgia"/>
              </a:rPr>
              <a:t>VRI:</a:t>
            </a:r>
            <a:endParaRPr sz="1150">
              <a:latin typeface="Georgia"/>
              <a:cs typeface="Georg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27098" y="1234439"/>
            <a:ext cx="608076" cy="6339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32103" y="2242947"/>
            <a:ext cx="2816860" cy="1057275"/>
          </a:xfrm>
          <a:custGeom>
            <a:avLst/>
            <a:gdLst/>
            <a:ahLst/>
            <a:cxnLst/>
            <a:rect l="l" t="t" r="r" b="b"/>
            <a:pathLst>
              <a:path w="2816860" h="1057275">
                <a:moveTo>
                  <a:pt x="0" y="1057275"/>
                </a:moveTo>
                <a:lnTo>
                  <a:pt x="2816352" y="1057275"/>
                </a:lnTo>
                <a:lnTo>
                  <a:pt x="2816352" y="0"/>
                </a:lnTo>
                <a:lnTo>
                  <a:pt x="0" y="0"/>
                </a:lnTo>
                <a:lnTo>
                  <a:pt x="0" y="1057275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32103" y="3276980"/>
            <a:ext cx="2816860" cy="0"/>
          </a:xfrm>
          <a:custGeom>
            <a:avLst/>
            <a:gdLst/>
            <a:ahLst/>
            <a:cxnLst/>
            <a:rect l="l" t="t" r="r" b="b"/>
            <a:pathLst>
              <a:path w="2816860" h="0">
                <a:moveTo>
                  <a:pt x="0" y="0"/>
                </a:moveTo>
                <a:lnTo>
                  <a:pt x="2816352" y="0"/>
                </a:lnTo>
              </a:path>
            </a:pathLst>
          </a:custGeom>
          <a:ln w="4775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25215" y="2242947"/>
            <a:ext cx="0" cy="1057910"/>
          </a:xfrm>
          <a:custGeom>
            <a:avLst/>
            <a:gdLst/>
            <a:ahLst/>
            <a:cxnLst/>
            <a:rect l="l" t="t" r="r" b="b"/>
            <a:pathLst>
              <a:path w="0" h="1057910">
                <a:moveTo>
                  <a:pt x="0" y="0"/>
                </a:moveTo>
                <a:lnTo>
                  <a:pt x="0" y="1057655"/>
                </a:lnTo>
              </a:path>
            </a:pathLst>
          </a:custGeom>
          <a:ln w="4775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55725" y="2242947"/>
            <a:ext cx="0" cy="1057275"/>
          </a:xfrm>
          <a:custGeom>
            <a:avLst/>
            <a:gdLst/>
            <a:ahLst/>
            <a:cxnLst/>
            <a:rect l="l" t="t" r="r" b="b"/>
            <a:pathLst>
              <a:path w="0" h="1057275">
                <a:moveTo>
                  <a:pt x="0" y="0"/>
                </a:moveTo>
                <a:lnTo>
                  <a:pt x="0" y="1057275"/>
                </a:lnTo>
              </a:path>
            </a:pathLst>
          </a:custGeom>
          <a:ln w="4851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77061" y="3156966"/>
            <a:ext cx="2721610" cy="95250"/>
          </a:xfrm>
          <a:custGeom>
            <a:avLst/>
            <a:gdLst/>
            <a:ahLst/>
            <a:cxnLst/>
            <a:rect l="l" t="t" r="r" b="b"/>
            <a:pathLst>
              <a:path w="2721610" h="95250">
                <a:moveTo>
                  <a:pt x="0" y="95250"/>
                </a:moveTo>
                <a:lnTo>
                  <a:pt x="2721102" y="95250"/>
                </a:lnTo>
                <a:lnTo>
                  <a:pt x="2721102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solidFill>
            <a:srgbClr val="8CAD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77824" y="2243327"/>
            <a:ext cx="2723515" cy="1009650"/>
          </a:xfrm>
          <a:custGeom>
            <a:avLst/>
            <a:gdLst/>
            <a:ahLst/>
            <a:cxnLst/>
            <a:rect l="l" t="t" r="r" b="b"/>
            <a:pathLst>
              <a:path w="2723515" h="1009650">
                <a:moveTo>
                  <a:pt x="3047" y="0"/>
                </a:moveTo>
                <a:lnTo>
                  <a:pt x="0" y="0"/>
                </a:lnTo>
                <a:lnTo>
                  <a:pt x="0" y="1009650"/>
                </a:lnTo>
                <a:lnTo>
                  <a:pt x="2723388" y="1009650"/>
                </a:lnTo>
                <a:lnTo>
                  <a:pt x="2723388" y="1008126"/>
                </a:lnTo>
                <a:lnTo>
                  <a:pt x="3047" y="1008126"/>
                </a:lnTo>
                <a:lnTo>
                  <a:pt x="1523" y="1006601"/>
                </a:lnTo>
                <a:lnTo>
                  <a:pt x="3047" y="1006601"/>
                </a:lnTo>
                <a:lnTo>
                  <a:pt x="3047" y="0"/>
                </a:lnTo>
                <a:close/>
              </a:path>
              <a:path w="2723515" h="1009650">
                <a:moveTo>
                  <a:pt x="3047" y="1006601"/>
                </a:moveTo>
                <a:lnTo>
                  <a:pt x="1523" y="1006601"/>
                </a:lnTo>
                <a:lnTo>
                  <a:pt x="3047" y="1008126"/>
                </a:lnTo>
                <a:lnTo>
                  <a:pt x="3047" y="1006601"/>
                </a:lnTo>
                <a:close/>
              </a:path>
              <a:path w="2723515" h="1009650">
                <a:moveTo>
                  <a:pt x="2720340" y="1006601"/>
                </a:moveTo>
                <a:lnTo>
                  <a:pt x="3047" y="1006601"/>
                </a:lnTo>
                <a:lnTo>
                  <a:pt x="3047" y="1008126"/>
                </a:lnTo>
                <a:lnTo>
                  <a:pt x="2720340" y="1008126"/>
                </a:lnTo>
                <a:lnTo>
                  <a:pt x="2720340" y="1006601"/>
                </a:lnTo>
                <a:close/>
              </a:path>
              <a:path w="2723515" h="1009650">
                <a:moveTo>
                  <a:pt x="2723388" y="0"/>
                </a:moveTo>
                <a:lnTo>
                  <a:pt x="2720340" y="0"/>
                </a:lnTo>
                <a:lnTo>
                  <a:pt x="2720340" y="1008126"/>
                </a:lnTo>
                <a:lnTo>
                  <a:pt x="2721864" y="1006601"/>
                </a:lnTo>
                <a:lnTo>
                  <a:pt x="2723388" y="1006601"/>
                </a:lnTo>
                <a:lnTo>
                  <a:pt x="2723388" y="0"/>
                </a:lnTo>
                <a:close/>
              </a:path>
              <a:path w="2723515" h="1009650">
                <a:moveTo>
                  <a:pt x="2723388" y="1006601"/>
                </a:moveTo>
                <a:lnTo>
                  <a:pt x="2721864" y="1006601"/>
                </a:lnTo>
                <a:lnTo>
                  <a:pt x="2720340" y="1008126"/>
                </a:lnTo>
                <a:lnTo>
                  <a:pt x="2723388" y="1008126"/>
                </a:lnTo>
                <a:lnTo>
                  <a:pt x="2723388" y="1006601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330705" y="2259298"/>
            <a:ext cx="1821180" cy="734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02200"/>
              </a:lnSpc>
            </a:pPr>
            <a:r>
              <a:rPr dirty="0" sz="1150">
                <a:solidFill>
                  <a:srgbClr val="A9432B"/>
                </a:solidFill>
                <a:latin typeface="Georgia"/>
                <a:cs typeface="Georgia"/>
              </a:rPr>
              <a:t>Benefit</a:t>
            </a:r>
            <a:r>
              <a:rPr dirty="0" sz="1150" spc="5">
                <a:solidFill>
                  <a:srgbClr val="A9432B"/>
                </a:solidFill>
                <a:latin typeface="Georgia"/>
                <a:cs typeface="Georgia"/>
              </a:rPr>
              <a:t>s</a:t>
            </a:r>
            <a:r>
              <a:rPr dirty="0" sz="1150" spc="20">
                <a:solidFill>
                  <a:srgbClr val="A9432B"/>
                </a:solidFill>
                <a:latin typeface="Georgia"/>
                <a:cs typeface="Georgia"/>
              </a:rPr>
              <a:t> </a:t>
            </a:r>
            <a:r>
              <a:rPr dirty="0" sz="1150">
                <a:solidFill>
                  <a:srgbClr val="A9432B"/>
                </a:solidFill>
                <a:latin typeface="Georgia"/>
                <a:cs typeface="Georgia"/>
              </a:rPr>
              <a:t>an</a:t>
            </a:r>
            <a:r>
              <a:rPr dirty="0" sz="1150" spc="5">
                <a:solidFill>
                  <a:srgbClr val="A9432B"/>
                </a:solidFill>
                <a:latin typeface="Georgia"/>
                <a:cs typeface="Georgia"/>
              </a:rPr>
              <a:t>d</a:t>
            </a:r>
            <a:r>
              <a:rPr dirty="0" sz="1150" spc="5">
                <a:solidFill>
                  <a:srgbClr val="A9432B"/>
                </a:solidFill>
                <a:latin typeface="Georgia"/>
                <a:cs typeface="Georgia"/>
              </a:rPr>
              <a:t> </a:t>
            </a:r>
            <a:r>
              <a:rPr dirty="0" sz="1150">
                <a:solidFill>
                  <a:srgbClr val="A9432B"/>
                </a:solidFill>
                <a:latin typeface="Georgia"/>
                <a:cs typeface="Georgia"/>
              </a:rPr>
              <a:t>Challenge</a:t>
            </a:r>
            <a:r>
              <a:rPr dirty="0" sz="1150" spc="5">
                <a:solidFill>
                  <a:srgbClr val="A9432B"/>
                </a:solidFill>
                <a:latin typeface="Georgia"/>
                <a:cs typeface="Georgia"/>
              </a:rPr>
              <a:t>s</a:t>
            </a:r>
            <a:r>
              <a:rPr dirty="0" sz="1150" spc="20">
                <a:solidFill>
                  <a:srgbClr val="A9432B"/>
                </a:solidFill>
                <a:latin typeface="Georgia"/>
                <a:cs typeface="Georgia"/>
              </a:rPr>
              <a:t> </a:t>
            </a:r>
            <a:r>
              <a:rPr dirty="0" sz="1150" spc="-5">
                <a:solidFill>
                  <a:srgbClr val="A9432B"/>
                </a:solidFill>
                <a:latin typeface="Georgia"/>
                <a:cs typeface="Georgia"/>
              </a:rPr>
              <a:t>for</a:t>
            </a:r>
            <a:r>
              <a:rPr dirty="0" sz="1150">
                <a:solidFill>
                  <a:srgbClr val="A9432B"/>
                </a:solidFill>
                <a:latin typeface="Georgia"/>
                <a:cs typeface="Georgia"/>
              </a:rPr>
              <a:t> Consumers</a:t>
            </a:r>
            <a:endParaRPr sz="1150">
              <a:latin typeface="Georgia"/>
              <a:cs typeface="Georgia"/>
            </a:endParaRPr>
          </a:p>
          <a:p>
            <a:pPr algn="ctr" marL="163830" marR="167005">
              <a:lnSpc>
                <a:spcPct val="118000"/>
              </a:lnSpc>
              <a:spcBef>
                <a:spcPts val="869"/>
              </a:spcBef>
            </a:pPr>
            <a:r>
              <a:rPr dirty="0" sz="500" spc="-10" b="1">
                <a:solidFill>
                  <a:srgbClr val="646B86"/>
                </a:solidFill>
                <a:latin typeface="Georgia"/>
                <a:cs typeface="Georgia"/>
              </a:rPr>
              <a:t>V</a:t>
            </a:r>
            <a:r>
              <a:rPr dirty="0" sz="500" spc="-50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-5" b="1">
                <a:solidFill>
                  <a:srgbClr val="646B86"/>
                </a:solidFill>
                <a:latin typeface="Georgia"/>
                <a:cs typeface="Georgia"/>
              </a:rPr>
              <a:t>I</a:t>
            </a:r>
            <a:r>
              <a:rPr dirty="0" sz="500" spc="-50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65" b="1">
                <a:solidFill>
                  <a:srgbClr val="646B86"/>
                </a:solidFill>
                <a:latin typeface="Georgia"/>
                <a:cs typeface="Georgia"/>
              </a:rPr>
              <a:t>DE</a:t>
            </a:r>
            <a:r>
              <a:rPr dirty="0" sz="500" spc="-10" b="1">
                <a:solidFill>
                  <a:srgbClr val="646B86"/>
                </a:solidFill>
                <a:latin typeface="Georgia"/>
                <a:cs typeface="Georgia"/>
              </a:rPr>
              <a:t>O</a:t>
            </a:r>
            <a:r>
              <a:rPr dirty="0" sz="500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20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-5" b="1">
                <a:solidFill>
                  <a:srgbClr val="646B86"/>
                </a:solidFill>
                <a:latin typeface="Georgia"/>
                <a:cs typeface="Georgia"/>
              </a:rPr>
              <a:t>I</a:t>
            </a:r>
            <a:r>
              <a:rPr dirty="0" sz="500" spc="-50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-10" b="1">
                <a:solidFill>
                  <a:srgbClr val="646B86"/>
                </a:solidFill>
                <a:latin typeface="Georgia"/>
                <a:cs typeface="Georgia"/>
              </a:rPr>
              <a:t>N</a:t>
            </a:r>
            <a:r>
              <a:rPr dirty="0" sz="500" spc="-50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65" b="1">
                <a:solidFill>
                  <a:srgbClr val="646B86"/>
                </a:solidFill>
                <a:latin typeface="Georgia"/>
                <a:cs typeface="Georgia"/>
              </a:rPr>
              <a:t>TERPRET</a:t>
            </a:r>
            <a:r>
              <a:rPr dirty="0" sz="500" spc="-5" b="1">
                <a:solidFill>
                  <a:srgbClr val="646B86"/>
                </a:solidFill>
                <a:latin typeface="Georgia"/>
                <a:cs typeface="Georgia"/>
              </a:rPr>
              <a:t>I</a:t>
            </a:r>
            <a:r>
              <a:rPr dirty="0" sz="500" spc="-50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-10" b="1">
                <a:solidFill>
                  <a:srgbClr val="646B86"/>
                </a:solidFill>
                <a:latin typeface="Georgia"/>
                <a:cs typeface="Georgia"/>
              </a:rPr>
              <a:t>N</a:t>
            </a:r>
            <a:r>
              <a:rPr dirty="0" sz="500" spc="-50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-10" b="1">
                <a:solidFill>
                  <a:srgbClr val="646B86"/>
                </a:solidFill>
                <a:latin typeface="Georgia"/>
                <a:cs typeface="Georgia"/>
              </a:rPr>
              <a:t>G</a:t>
            </a:r>
            <a:r>
              <a:rPr dirty="0" sz="500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25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65" b="1">
                <a:solidFill>
                  <a:srgbClr val="646B86"/>
                </a:solidFill>
                <a:latin typeface="Georgia"/>
                <a:cs typeface="Georgia"/>
              </a:rPr>
              <a:t>SY</a:t>
            </a:r>
            <a:r>
              <a:rPr dirty="0" sz="500" spc="-15" b="1">
                <a:solidFill>
                  <a:srgbClr val="646B86"/>
                </a:solidFill>
                <a:latin typeface="Georgia"/>
                <a:cs typeface="Georgia"/>
              </a:rPr>
              <a:t>M</a:t>
            </a:r>
            <a:r>
              <a:rPr dirty="0" sz="500" spc="-50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-10" b="1">
                <a:solidFill>
                  <a:srgbClr val="646B86"/>
                </a:solidFill>
                <a:latin typeface="Georgia"/>
                <a:cs typeface="Georgia"/>
              </a:rPr>
              <a:t>P</a:t>
            </a:r>
            <a:r>
              <a:rPr dirty="0" sz="500" spc="-55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65" b="1">
                <a:solidFill>
                  <a:srgbClr val="646B86"/>
                </a:solidFill>
                <a:latin typeface="Georgia"/>
                <a:cs typeface="Georgia"/>
              </a:rPr>
              <a:t>OS</a:t>
            </a:r>
            <a:r>
              <a:rPr dirty="0" sz="500" spc="-5" b="1">
                <a:solidFill>
                  <a:srgbClr val="646B86"/>
                </a:solidFill>
                <a:latin typeface="Georgia"/>
                <a:cs typeface="Georgia"/>
              </a:rPr>
              <a:t>I</a:t>
            </a:r>
            <a:r>
              <a:rPr dirty="0" sz="500" spc="-50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-10" b="1">
                <a:solidFill>
                  <a:srgbClr val="646B86"/>
                </a:solidFill>
                <a:latin typeface="Georgia"/>
                <a:cs typeface="Georgia"/>
              </a:rPr>
              <a:t>U</a:t>
            </a:r>
            <a:r>
              <a:rPr dirty="0" sz="500" spc="-55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-15" b="1">
                <a:solidFill>
                  <a:srgbClr val="646B86"/>
                </a:solidFill>
                <a:latin typeface="Georgia"/>
                <a:cs typeface="Georgia"/>
              </a:rPr>
              <a:t>M</a:t>
            </a:r>
            <a:r>
              <a:rPr dirty="0" sz="500" spc="-5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65" b="1">
                <a:solidFill>
                  <a:srgbClr val="646B86"/>
                </a:solidFill>
                <a:latin typeface="Georgia"/>
                <a:cs typeface="Georgia"/>
              </a:rPr>
              <a:t>GALLAUDE</a:t>
            </a:r>
            <a:r>
              <a:rPr dirty="0" sz="500" spc="-10" b="1">
                <a:solidFill>
                  <a:srgbClr val="646B86"/>
                </a:solidFill>
                <a:latin typeface="Georgia"/>
                <a:cs typeface="Georgia"/>
              </a:rPr>
              <a:t>T</a:t>
            </a:r>
            <a:r>
              <a:rPr dirty="0" sz="500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35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65" b="1">
                <a:solidFill>
                  <a:srgbClr val="646B86"/>
                </a:solidFill>
                <a:latin typeface="Georgia"/>
                <a:cs typeface="Georgia"/>
              </a:rPr>
              <a:t>U</a:t>
            </a:r>
            <a:r>
              <a:rPr dirty="0" sz="500" spc="-10" b="1">
                <a:solidFill>
                  <a:srgbClr val="646B86"/>
                </a:solidFill>
                <a:latin typeface="Georgia"/>
                <a:cs typeface="Georgia"/>
              </a:rPr>
              <a:t>N</a:t>
            </a:r>
            <a:r>
              <a:rPr dirty="0" sz="500" spc="-50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-5" b="1">
                <a:solidFill>
                  <a:srgbClr val="646B86"/>
                </a:solidFill>
                <a:latin typeface="Georgia"/>
                <a:cs typeface="Georgia"/>
              </a:rPr>
              <a:t>I</a:t>
            </a:r>
            <a:r>
              <a:rPr dirty="0" sz="500" spc="-50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-10" b="1">
                <a:solidFill>
                  <a:srgbClr val="646B86"/>
                </a:solidFill>
                <a:latin typeface="Georgia"/>
                <a:cs typeface="Georgia"/>
              </a:rPr>
              <a:t>V</a:t>
            </a:r>
            <a:r>
              <a:rPr dirty="0" sz="500" spc="-50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65" b="1">
                <a:solidFill>
                  <a:srgbClr val="646B86"/>
                </a:solidFill>
                <a:latin typeface="Georgia"/>
                <a:cs typeface="Georgia"/>
              </a:rPr>
              <a:t>ERS</a:t>
            </a:r>
            <a:r>
              <a:rPr dirty="0" sz="500" spc="-5" b="1">
                <a:solidFill>
                  <a:srgbClr val="646B86"/>
                </a:solidFill>
                <a:latin typeface="Georgia"/>
                <a:cs typeface="Georgia"/>
              </a:rPr>
              <a:t>I</a:t>
            </a:r>
            <a:r>
              <a:rPr dirty="0" sz="500" spc="-50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65" b="1">
                <a:solidFill>
                  <a:srgbClr val="646B86"/>
                </a:solidFill>
                <a:latin typeface="Georgia"/>
                <a:cs typeface="Georgia"/>
              </a:rPr>
              <a:t>T</a:t>
            </a:r>
            <a:r>
              <a:rPr dirty="0" sz="500" spc="-10" b="1">
                <a:solidFill>
                  <a:srgbClr val="646B86"/>
                </a:solidFill>
                <a:latin typeface="Georgia"/>
                <a:cs typeface="Georgia"/>
              </a:rPr>
              <a:t>Y</a:t>
            </a:r>
            <a:r>
              <a:rPr dirty="0" sz="500" spc="-55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endParaRPr sz="50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500" spc="-15" b="1">
                <a:solidFill>
                  <a:srgbClr val="646B86"/>
                </a:solidFill>
                <a:latin typeface="Georgia"/>
                <a:cs typeface="Georgia"/>
              </a:rPr>
              <a:t>M</a:t>
            </a:r>
            <a:r>
              <a:rPr dirty="0" sz="500" spc="-50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65" b="1">
                <a:solidFill>
                  <a:srgbClr val="646B86"/>
                </a:solidFill>
                <a:latin typeface="Georgia"/>
                <a:cs typeface="Georgia"/>
              </a:rPr>
              <a:t>A</a:t>
            </a:r>
            <a:r>
              <a:rPr dirty="0" sz="500" spc="-10" b="1">
                <a:solidFill>
                  <a:srgbClr val="646B86"/>
                </a:solidFill>
                <a:latin typeface="Georgia"/>
                <a:cs typeface="Georgia"/>
              </a:rPr>
              <a:t>Y</a:t>
            </a:r>
            <a:r>
              <a:rPr dirty="0" sz="500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20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65" b="1">
                <a:solidFill>
                  <a:srgbClr val="646B86"/>
                </a:solidFill>
                <a:latin typeface="Georgia"/>
                <a:cs typeface="Georgia"/>
              </a:rPr>
              <a:t>2</a:t>
            </a:r>
            <a:r>
              <a:rPr dirty="0" sz="500" spc="-10" b="1">
                <a:solidFill>
                  <a:srgbClr val="646B86"/>
                </a:solidFill>
                <a:latin typeface="Georgia"/>
                <a:cs typeface="Georgia"/>
              </a:rPr>
              <a:t>3</a:t>
            </a:r>
            <a:r>
              <a:rPr dirty="0" sz="500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30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-10" b="1">
                <a:solidFill>
                  <a:srgbClr val="646B86"/>
                </a:solidFill>
                <a:latin typeface="Georgia"/>
                <a:cs typeface="Georgia"/>
              </a:rPr>
              <a:t>–</a:t>
            </a:r>
            <a:r>
              <a:rPr dirty="0" sz="500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30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-10" b="1">
                <a:solidFill>
                  <a:srgbClr val="646B86"/>
                </a:solidFill>
                <a:latin typeface="Georgia"/>
                <a:cs typeface="Georgia"/>
              </a:rPr>
              <a:t>2</a:t>
            </a:r>
            <a:r>
              <a:rPr dirty="0" sz="500" spc="-55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65" b="1">
                <a:solidFill>
                  <a:srgbClr val="646B86"/>
                </a:solidFill>
                <a:latin typeface="Georgia"/>
                <a:cs typeface="Georgia"/>
              </a:rPr>
              <a:t>5</a:t>
            </a:r>
            <a:r>
              <a:rPr dirty="0" sz="500" spc="-5" b="1">
                <a:solidFill>
                  <a:srgbClr val="646B86"/>
                </a:solidFill>
                <a:latin typeface="Georgia"/>
                <a:cs typeface="Georgia"/>
              </a:rPr>
              <a:t>,</a:t>
            </a:r>
            <a:r>
              <a:rPr dirty="0" sz="500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25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500" spc="65" b="1">
                <a:solidFill>
                  <a:srgbClr val="646B86"/>
                </a:solidFill>
                <a:latin typeface="Georgia"/>
                <a:cs typeface="Georgia"/>
              </a:rPr>
              <a:t>201</a:t>
            </a:r>
            <a:r>
              <a:rPr dirty="0" sz="500" spc="-10" b="1">
                <a:solidFill>
                  <a:srgbClr val="646B86"/>
                </a:solidFill>
                <a:latin typeface="Georgia"/>
                <a:cs typeface="Georgia"/>
              </a:rPr>
              <a:t>0</a:t>
            </a:r>
            <a:r>
              <a:rPr dirty="0" sz="500" spc="-55" b="1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endParaRPr sz="500">
              <a:latin typeface="Georgia"/>
              <a:cs typeface="Georg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38200" y="1193291"/>
            <a:ext cx="2803525" cy="2100580"/>
          </a:xfrm>
          <a:custGeom>
            <a:avLst/>
            <a:gdLst/>
            <a:ahLst/>
            <a:cxnLst/>
            <a:rect l="l" t="t" r="r" b="b"/>
            <a:pathLst>
              <a:path w="2803525" h="2100579">
                <a:moveTo>
                  <a:pt x="2803398" y="0"/>
                </a:moveTo>
                <a:lnTo>
                  <a:pt x="0" y="0"/>
                </a:lnTo>
                <a:lnTo>
                  <a:pt x="0" y="2100072"/>
                </a:lnTo>
                <a:lnTo>
                  <a:pt x="2803398" y="2100072"/>
                </a:lnTo>
                <a:lnTo>
                  <a:pt x="2803398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24705" y="1616963"/>
            <a:ext cx="2815590" cy="626745"/>
          </a:xfrm>
          <a:custGeom>
            <a:avLst/>
            <a:gdLst/>
            <a:ahLst/>
            <a:cxnLst/>
            <a:rect l="l" t="t" r="r" b="b"/>
            <a:pathLst>
              <a:path w="2815590" h="626744">
                <a:moveTo>
                  <a:pt x="0" y="626745"/>
                </a:moveTo>
                <a:lnTo>
                  <a:pt x="2815590" y="626745"/>
                </a:lnTo>
                <a:lnTo>
                  <a:pt x="2815590" y="0"/>
                </a:lnTo>
                <a:lnTo>
                  <a:pt x="0" y="0"/>
                </a:lnTo>
                <a:lnTo>
                  <a:pt x="0" y="626745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48328" y="1187196"/>
            <a:ext cx="0" cy="2113280"/>
          </a:xfrm>
          <a:custGeom>
            <a:avLst/>
            <a:gdLst/>
            <a:ahLst/>
            <a:cxnLst/>
            <a:rect l="l" t="t" r="r" b="b"/>
            <a:pathLst>
              <a:path w="0" h="2113279">
                <a:moveTo>
                  <a:pt x="0" y="0"/>
                </a:moveTo>
                <a:lnTo>
                  <a:pt x="0" y="2113026"/>
                </a:lnTo>
              </a:path>
            </a:pathLst>
          </a:custGeom>
          <a:ln w="4851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917435" y="1187196"/>
            <a:ext cx="0" cy="2113280"/>
          </a:xfrm>
          <a:custGeom>
            <a:avLst/>
            <a:gdLst/>
            <a:ahLst/>
            <a:cxnLst/>
            <a:rect l="l" t="t" r="r" b="b"/>
            <a:pathLst>
              <a:path w="0" h="2113279">
                <a:moveTo>
                  <a:pt x="0" y="0"/>
                </a:moveTo>
                <a:lnTo>
                  <a:pt x="0" y="2113026"/>
                </a:lnTo>
              </a:path>
            </a:pathLst>
          </a:custGeom>
          <a:ln w="4699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71950" y="1580769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5" h="0">
                <a:moveTo>
                  <a:pt x="0" y="0"/>
                </a:moveTo>
                <a:lnTo>
                  <a:pt x="1264158" y="0"/>
                </a:lnTo>
              </a:path>
            </a:pathLst>
          </a:custGeom>
          <a:ln w="3555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627370" y="1580769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4" h="0">
                <a:moveTo>
                  <a:pt x="0" y="0"/>
                </a:moveTo>
                <a:lnTo>
                  <a:pt x="1264157" y="0"/>
                </a:lnTo>
              </a:path>
            </a:pathLst>
          </a:custGeom>
          <a:ln w="3555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439155" y="1482307"/>
            <a:ext cx="187960" cy="187325"/>
          </a:xfrm>
          <a:custGeom>
            <a:avLst/>
            <a:gdLst/>
            <a:ahLst/>
            <a:cxnLst/>
            <a:rect l="l" t="t" r="r" b="b"/>
            <a:pathLst>
              <a:path w="187960" h="187325">
                <a:moveTo>
                  <a:pt x="87273" y="0"/>
                </a:moveTo>
                <a:lnTo>
                  <a:pt x="46902" y="12273"/>
                </a:lnTo>
                <a:lnTo>
                  <a:pt x="16666" y="40098"/>
                </a:lnTo>
                <a:lnTo>
                  <a:pt x="1126" y="78914"/>
                </a:lnTo>
                <a:lnTo>
                  <a:pt x="0" y="93508"/>
                </a:lnTo>
                <a:lnTo>
                  <a:pt x="401" y="102244"/>
                </a:lnTo>
                <a:lnTo>
                  <a:pt x="13375" y="141640"/>
                </a:lnTo>
                <a:lnTo>
                  <a:pt x="41733" y="171047"/>
                </a:lnTo>
                <a:lnTo>
                  <a:pt x="81521" y="186109"/>
                </a:lnTo>
                <a:lnTo>
                  <a:pt x="96640" y="187189"/>
                </a:lnTo>
                <a:lnTo>
                  <a:pt x="110152" y="185792"/>
                </a:lnTo>
                <a:lnTo>
                  <a:pt x="146425" y="170551"/>
                </a:lnTo>
                <a:lnTo>
                  <a:pt x="173231" y="140520"/>
                </a:lnTo>
                <a:lnTo>
                  <a:pt x="186625" y="97988"/>
                </a:lnTo>
                <a:lnTo>
                  <a:pt x="187428" y="81429"/>
                </a:lnTo>
                <a:lnTo>
                  <a:pt x="184602" y="67942"/>
                </a:lnTo>
                <a:lnTo>
                  <a:pt x="165014" y="32794"/>
                </a:lnTo>
                <a:lnTo>
                  <a:pt x="131429" y="8788"/>
                </a:lnTo>
                <a:lnTo>
                  <a:pt x="872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468873" y="1511094"/>
            <a:ext cx="128905" cy="129539"/>
          </a:xfrm>
          <a:custGeom>
            <a:avLst/>
            <a:gdLst/>
            <a:ahLst/>
            <a:cxnLst/>
            <a:rect l="l" t="t" r="r" b="b"/>
            <a:pathLst>
              <a:path w="128904" h="129539">
                <a:moveTo>
                  <a:pt x="61522" y="0"/>
                </a:moveTo>
                <a:lnTo>
                  <a:pt x="23065" y="15022"/>
                </a:lnTo>
                <a:lnTo>
                  <a:pt x="1627" y="50196"/>
                </a:lnTo>
                <a:lnTo>
                  <a:pt x="0" y="64721"/>
                </a:lnTo>
                <a:lnTo>
                  <a:pt x="539" y="73111"/>
                </a:lnTo>
                <a:lnTo>
                  <a:pt x="17850" y="108626"/>
                </a:lnTo>
                <a:lnTo>
                  <a:pt x="55297" y="127776"/>
                </a:lnTo>
                <a:lnTo>
                  <a:pt x="71259" y="129089"/>
                </a:lnTo>
                <a:lnTo>
                  <a:pt x="84643" y="126101"/>
                </a:lnTo>
                <a:lnTo>
                  <a:pt x="116295" y="101817"/>
                </a:lnTo>
                <a:lnTo>
                  <a:pt x="128578" y="59588"/>
                </a:lnTo>
                <a:lnTo>
                  <a:pt x="125952" y="45766"/>
                </a:lnTo>
                <a:lnTo>
                  <a:pt x="102394" y="12914"/>
                </a:lnTo>
                <a:lnTo>
                  <a:pt x="615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460491" y="1503746"/>
            <a:ext cx="144780" cy="145415"/>
          </a:xfrm>
          <a:custGeom>
            <a:avLst/>
            <a:gdLst/>
            <a:ahLst/>
            <a:cxnLst/>
            <a:rect l="l" t="t" r="r" b="b"/>
            <a:pathLst>
              <a:path w="144779" h="145414">
                <a:moveTo>
                  <a:pt x="69740" y="0"/>
                </a:moveTo>
                <a:lnTo>
                  <a:pt x="27660" y="15588"/>
                </a:lnTo>
                <a:lnTo>
                  <a:pt x="1524" y="58353"/>
                </a:lnTo>
                <a:lnTo>
                  <a:pt x="0" y="72831"/>
                </a:lnTo>
                <a:lnTo>
                  <a:pt x="762" y="80451"/>
                </a:lnTo>
                <a:lnTo>
                  <a:pt x="15661" y="116879"/>
                </a:lnTo>
                <a:lnTo>
                  <a:pt x="51955" y="142042"/>
                </a:lnTo>
                <a:lnTo>
                  <a:pt x="73138" y="144908"/>
                </a:lnTo>
                <a:lnTo>
                  <a:pt x="83781" y="144021"/>
                </a:lnTo>
                <a:lnTo>
                  <a:pt x="94190" y="141630"/>
                </a:lnTo>
                <a:lnTo>
                  <a:pt x="99308" y="139647"/>
                </a:lnTo>
                <a:lnTo>
                  <a:pt x="69759" y="139647"/>
                </a:lnTo>
                <a:lnTo>
                  <a:pt x="58860" y="138318"/>
                </a:lnTo>
                <a:lnTo>
                  <a:pt x="20693" y="115231"/>
                </a:lnTo>
                <a:lnTo>
                  <a:pt x="5926" y="78165"/>
                </a:lnTo>
                <a:lnTo>
                  <a:pt x="5334" y="72831"/>
                </a:lnTo>
                <a:lnTo>
                  <a:pt x="6096" y="65973"/>
                </a:lnTo>
                <a:lnTo>
                  <a:pt x="25799" y="23789"/>
                </a:lnTo>
                <a:lnTo>
                  <a:pt x="65763" y="5471"/>
                </a:lnTo>
                <a:lnTo>
                  <a:pt x="76796" y="5301"/>
                </a:lnTo>
                <a:lnTo>
                  <a:pt x="100097" y="5301"/>
                </a:lnTo>
                <a:lnTo>
                  <a:pt x="92010" y="2435"/>
                </a:lnTo>
                <a:lnTo>
                  <a:pt x="80966" y="368"/>
                </a:lnTo>
                <a:lnTo>
                  <a:pt x="69740" y="0"/>
                </a:lnTo>
                <a:close/>
              </a:path>
              <a:path w="144779" h="145414">
                <a:moveTo>
                  <a:pt x="100097" y="5301"/>
                </a:moveTo>
                <a:lnTo>
                  <a:pt x="76796" y="5301"/>
                </a:lnTo>
                <a:lnTo>
                  <a:pt x="87726" y="6867"/>
                </a:lnTo>
                <a:lnTo>
                  <a:pt x="98291" y="10153"/>
                </a:lnTo>
                <a:lnTo>
                  <a:pt x="131700" y="40223"/>
                </a:lnTo>
                <a:lnTo>
                  <a:pt x="140208" y="72069"/>
                </a:lnTo>
                <a:lnTo>
                  <a:pt x="137355" y="90566"/>
                </a:lnTo>
                <a:lnTo>
                  <a:pt x="111259" y="128012"/>
                </a:lnTo>
                <a:lnTo>
                  <a:pt x="69759" y="139647"/>
                </a:lnTo>
                <a:lnTo>
                  <a:pt x="99308" y="139647"/>
                </a:lnTo>
                <a:lnTo>
                  <a:pt x="135646" y="108193"/>
                </a:lnTo>
                <a:lnTo>
                  <a:pt x="144780" y="64449"/>
                </a:lnTo>
                <a:lnTo>
                  <a:pt x="141328" y="50478"/>
                </a:lnTo>
                <a:lnTo>
                  <a:pt x="112614" y="11665"/>
                </a:lnTo>
                <a:lnTo>
                  <a:pt x="102637" y="6202"/>
                </a:lnTo>
                <a:lnTo>
                  <a:pt x="100097" y="5301"/>
                </a:lnTo>
                <a:close/>
              </a:path>
              <a:path w="144779" h="145414">
                <a:moveTo>
                  <a:pt x="71761" y="10364"/>
                </a:moveTo>
                <a:lnTo>
                  <a:pt x="30487" y="26688"/>
                </a:lnTo>
                <a:lnTo>
                  <a:pt x="10668" y="72069"/>
                </a:lnTo>
                <a:lnTo>
                  <a:pt x="11620" y="80451"/>
                </a:lnTo>
                <a:lnTo>
                  <a:pt x="28649" y="115968"/>
                </a:lnTo>
                <a:lnTo>
                  <a:pt x="67647" y="134276"/>
                </a:lnTo>
                <a:lnTo>
                  <a:pt x="78339" y="134202"/>
                </a:lnTo>
                <a:lnTo>
                  <a:pt x="88862" y="132348"/>
                </a:lnTo>
                <a:lnTo>
                  <a:pt x="97254" y="129355"/>
                </a:lnTo>
                <a:lnTo>
                  <a:pt x="70724" y="129355"/>
                </a:lnTo>
                <a:lnTo>
                  <a:pt x="59765" y="127931"/>
                </a:lnTo>
                <a:lnTo>
                  <a:pt x="23596" y="101009"/>
                </a:lnTo>
                <a:lnTo>
                  <a:pt x="16002" y="65973"/>
                </a:lnTo>
                <a:lnTo>
                  <a:pt x="20501" y="50646"/>
                </a:lnTo>
                <a:lnTo>
                  <a:pt x="52562" y="18847"/>
                </a:lnTo>
                <a:lnTo>
                  <a:pt x="74103" y="15588"/>
                </a:lnTo>
                <a:lnTo>
                  <a:pt x="97066" y="15588"/>
                </a:lnTo>
                <a:lnTo>
                  <a:pt x="93862" y="14089"/>
                </a:lnTo>
                <a:lnTo>
                  <a:pt x="82956" y="11240"/>
                </a:lnTo>
                <a:lnTo>
                  <a:pt x="71761" y="10364"/>
                </a:lnTo>
                <a:close/>
              </a:path>
              <a:path w="144779" h="145414">
                <a:moveTo>
                  <a:pt x="97066" y="15588"/>
                </a:moveTo>
                <a:lnTo>
                  <a:pt x="74103" y="15588"/>
                </a:lnTo>
                <a:lnTo>
                  <a:pt x="84998" y="17021"/>
                </a:lnTo>
                <a:lnTo>
                  <a:pt x="95498" y="20458"/>
                </a:lnTo>
                <a:lnTo>
                  <a:pt x="126386" y="53694"/>
                </a:lnTo>
                <a:lnTo>
                  <a:pt x="129539" y="66735"/>
                </a:lnTo>
                <a:lnTo>
                  <a:pt x="129539" y="72831"/>
                </a:lnTo>
                <a:lnTo>
                  <a:pt x="111316" y="114649"/>
                </a:lnTo>
                <a:lnTo>
                  <a:pt x="70724" y="129355"/>
                </a:lnTo>
                <a:lnTo>
                  <a:pt x="97254" y="129355"/>
                </a:lnTo>
                <a:lnTo>
                  <a:pt x="129394" y="97750"/>
                </a:lnTo>
                <a:lnTo>
                  <a:pt x="134874" y="72831"/>
                </a:lnTo>
                <a:lnTo>
                  <a:pt x="134112" y="65973"/>
                </a:lnTo>
                <a:lnTo>
                  <a:pt x="113522" y="25689"/>
                </a:lnTo>
                <a:lnTo>
                  <a:pt x="104158" y="18907"/>
                </a:lnTo>
                <a:lnTo>
                  <a:pt x="97066" y="15588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532120" y="2162555"/>
            <a:ext cx="0" cy="79375"/>
          </a:xfrm>
          <a:custGeom>
            <a:avLst/>
            <a:gdLst/>
            <a:ahLst/>
            <a:cxnLst/>
            <a:rect l="l" t="t" r="r" b="b"/>
            <a:pathLst>
              <a:path w="0" h="79375">
                <a:moveTo>
                  <a:pt x="0" y="0"/>
                </a:moveTo>
                <a:lnTo>
                  <a:pt x="0" y="79248"/>
                </a:lnTo>
              </a:path>
            </a:pathLst>
          </a:custGeom>
          <a:ln w="4318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530596" y="2149982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530596" y="2126360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530596" y="2102739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530596" y="2079117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530596" y="2055495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530596" y="2032254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082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531358" y="2009013"/>
            <a:ext cx="2540" cy="0"/>
          </a:xfrm>
          <a:custGeom>
            <a:avLst/>
            <a:gdLst/>
            <a:ahLst/>
            <a:cxnLst/>
            <a:rect l="l" t="t" r="r" b="b"/>
            <a:pathLst>
              <a:path w="2539" h="0">
                <a:moveTo>
                  <a:pt x="0" y="0"/>
                </a:moveTo>
                <a:lnTo>
                  <a:pt x="2286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531358" y="1985391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531358" y="1961769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531358" y="1938147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531358" y="1914525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531358" y="1891664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531358" y="1868042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531358" y="1845564"/>
            <a:ext cx="3175" cy="9525"/>
          </a:xfrm>
          <a:custGeom>
            <a:avLst/>
            <a:gdLst/>
            <a:ahLst/>
            <a:cxnLst/>
            <a:rect l="l" t="t" r="r" b="b"/>
            <a:pathLst>
              <a:path w="3175" h="9525">
                <a:moveTo>
                  <a:pt x="0" y="4572"/>
                </a:moveTo>
                <a:lnTo>
                  <a:pt x="3048" y="4572"/>
                </a:lnTo>
              </a:path>
            </a:pathLst>
          </a:custGeom>
          <a:ln w="1041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531358" y="1832991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531358" y="1809369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531358" y="1786889"/>
            <a:ext cx="3175" cy="9525"/>
          </a:xfrm>
          <a:custGeom>
            <a:avLst/>
            <a:gdLst/>
            <a:ahLst/>
            <a:cxnLst/>
            <a:rect l="l" t="t" r="r" b="b"/>
            <a:pathLst>
              <a:path w="3175" h="9525">
                <a:moveTo>
                  <a:pt x="0" y="4572"/>
                </a:moveTo>
                <a:lnTo>
                  <a:pt x="3048" y="4572"/>
                </a:lnTo>
              </a:path>
            </a:pathLst>
          </a:custGeom>
          <a:ln w="1041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531358" y="1774317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531358" y="1750695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531358" y="1728216"/>
            <a:ext cx="3175" cy="9525"/>
          </a:xfrm>
          <a:custGeom>
            <a:avLst/>
            <a:gdLst/>
            <a:ahLst/>
            <a:cxnLst/>
            <a:rect l="l" t="t" r="r" b="b"/>
            <a:pathLst>
              <a:path w="3175" h="9525">
                <a:moveTo>
                  <a:pt x="0" y="4572"/>
                </a:moveTo>
                <a:lnTo>
                  <a:pt x="3048" y="4572"/>
                </a:lnTo>
              </a:path>
            </a:pathLst>
          </a:custGeom>
          <a:ln w="1041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531358" y="1715642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531358" y="1692020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531358" y="1673351"/>
            <a:ext cx="3175" cy="5715"/>
          </a:xfrm>
          <a:custGeom>
            <a:avLst/>
            <a:gdLst/>
            <a:ahLst/>
            <a:cxnLst/>
            <a:rect l="l" t="t" r="r" b="b"/>
            <a:pathLst>
              <a:path w="3175" h="5714">
                <a:moveTo>
                  <a:pt x="0" y="2667"/>
                </a:moveTo>
                <a:lnTo>
                  <a:pt x="3048" y="2667"/>
                </a:lnTo>
              </a:path>
            </a:pathLst>
          </a:custGeom>
          <a:ln w="660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4995164" y="1330408"/>
            <a:ext cx="1075690" cy="154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">
                <a:solidFill>
                  <a:srgbClr val="A9432B"/>
                </a:solidFill>
                <a:latin typeface="Georgia"/>
                <a:cs typeface="Georgia"/>
              </a:rPr>
              <a:t>About</a:t>
            </a:r>
            <a:r>
              <a:rPr dirty="0" sz="1000" spc="10">
                <a:solidFill>
                  <a:srgbClr val="A9432B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A9432B"/>
                </a:solidFill>
                <a:latin typeface="Georgia"/>
                <a:cs typeface="Georgia"/>
              </a:rPr>
              <a:t>the</a:t>
            </a:r>
            <a:r>
              <a:rPr dirty="0" sz="1000" spc="15">
                <a:solidFill>
                  <a:srgbClr val="A9432B"/>
                </a:solidFill>
                <a:latin typeface="Georgia"/>
                <a:cs typeface="Georgia"/>
              </a:rPr>
              <a:t> </a:t>
            </a:r>
            <a:r>
              <a:rPr dirty="0" sz="1000" spc="5">
                <a:solidFill>
                  <a:srgbClr val="A9432B"/>
                </a:solidFill>
                <a:latin typeface="Georgia"/>
                <a:cs typeface="Georgia"/>
              </a:rPr>
              <a:t>Speaker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542531" y="1234439"/>
            <a:ext cx="352044" cy="3520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721096" y="1717548"/>
            <a:ext cx="1032509" cy="5257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124705" y="2242947"/>
            <a:ext cx="2815590" cy="1057275"/>
          </a:xfrm>
          <a:custGeom>
            <a:avLst/>
            <a:gdLst/>
            <a:ahLst/>
            <a:cxnLst/>
            <a:rect l="l" t="t" r="r" b="b"/>
            <a:pathLst>
              <a:path w="2815590" h="1057275">
                <a:moveTo>
                  <a:pt x="0" y="1057275"/>
                </a:moveTo>
                <a:lnTo>
                  <a:pt x="2815590" y="1057275"/>
                </a:lnTo>
                <a:lnTo>
                  <a:pt x="2815590" y="0"/>
                </a:lnTo>
                <a:lnTo>
                  <a:pt x="0" y="0"/>
                </a:lnTo>
                <a:lnTo>
                  <a:pt x="0" y="1057275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124705" y="3276980"/>
            <a:ext cx="2815590" cy="0"/>
          </a:xfrm>
          <a:custGeom>
            <a:avLst/>
            <a:gdLst/>
            <a:ahLst/>
            <a:cxnLst/>
            <a:rect l="l" t="t" r="r" b="b"/>
            <a:pathLst>
              <a:path w="2815590" h="0">
                <a:moveTo>
                  <a:pt x="0" y="0"/>
                </a:moveTo>
                <a:lnTo>
                  <a:pt x="2815590" y="0"/>
                </a:lnTo>
              </a:path>
            </a:pathLst>
          </a:custGeom>
          <a:ln w="4775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171188" y="3155442"/>
            <a:ext cx="2720340" cy="96520"/>
          </a:xfrm>
          <a:custGeom>
            <a:avLst/>
            <a:gdLst/>
            <a:ahLst/>
            <a:cxnLst/>
            <a:rect l="l" t="t" r="r" b="b"/>
            <a:pathLst>
              <a:path w="2720340" h="96520">
                <a:moveTo>
                  <a:pt x="0" y="96011"/>
                </a:moveTo>
                <a:lnTo>
                  <a:pt x="2720340" y="96011"/>
                </a:lnTo>
                <a:lnTo>
                  <a:pt x="2720340" y="0"/>
                </a:lnTo>
                <a:lnTo>
                  <a:pt x="0" y="0"/>
                </a:lnTo>
                <a:lnTo>
                  <a:pt x="0" y="96011"/>
                </a:lnTo>
                <a:close/>
              </a:path>
            </a:pathLst>
          </a:custGeom>
          <a:solidFill>
            <a:srgbClr val="8CAD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170426" y="3252470"/>
            <a:ext cx="2723515" cy="0"/>
          </a:xfrm>
          <a:custGeom>
            <a:avLst/>
            <a:gdLst/>
            <a:ahLst/>
            <a:cxnLst/>
            <a:rect l="l" t="t" r="r" b="b"/>
            <a:pathLst>
              <a:path w="2723515" h="0">
                <a:moveTo>
                  <a:pt x="0" y="0"/>
                </a:moveTo>
                <a:lnTo>
                  <a:pt x="2723387" y="0"/>
                </a:lnTo>
              </a:path>
            </a:pathLst>
          </a:custGeom>
          <a:ln w="3809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171950" y="2242820"/>
            <a:ext cx="0" cy="1008380"/>
          </a:xfrm>
          <a:custGeom>
            <a:avLst/>
            <a:gdLst/>
            <a:ahLst/>
            <a:cxnLst/>
            <a:rect l="l" t="t" r="r" b="b"/>
            <a:pathLst>
              <a:path w="0" h="1008379">
                <a:moveTo>
                  <a:pt x="0" y="0"/>
                </a:moveTo>
                <a:lnTo>
                  <a:pt x="0" y="1008380"/>
                </a:lnTo>
              </a:path>
            </a:pathLst>
          </a:custGeom>
          <a:ln w="4318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171950" y="3251453"/>
            <a:ext cx="1905" cy="1270"/>
          </a:xfrm>
          <a:custGeom>
            <a:avLst/>
            <a:gdLst/>
            <a:ahLst/>
            <a:cxnLst/>
            <a:rect l="l" t="t" r="r" b="b"/>
            <a:pathLst>
              <a:path w="1904" h="1270">
                <a:moveTo>
                  <a:pt x="1524" y="0"/>
                </a:moveTo>
                <a:lnTo>
                  <a:pt x="0" y="0"/>
                </a:lnTo>
                <a:lnTo>
                  <a:pt x="1524" y="762"/>
                </a:lnTo>
                <a:lnTo>
                  <a:pt x="1524" y="0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892290" y="2242820"/>
            <a:ext cx="0" cy="1008380"/>
          </a:xfrm>
          <a:custGeom>
            <a:avLst/>
            <a:gdLst/>
            <a:ahLst/>
            <a:cxnLst/>
            <a:rect l="l" t="t" r="r" b="b"/>
            <a:pathLst>
              <a:path w="0" h="1008379">
                <a:moveTo>
                  <a:pt x="0" y="0"/>
                </a:moveTo>
                <a:lnTo>
                  <a:pt x="0" y="1008380"/>
                </a:lnTo>
              </a:path>
            </a:pathLst>
          </a:custGeom>
          <a:ln w="4317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890766" y="3251453"/>
            <a:ext cx="3175" cy="1270"/>
          </a:xfrm>
          <a:custGeom>
            <a:avLst/>
            <a:gdLst/>
            <a:ahLst/>
            <a:cxnLst/>
            <a:rect l="l" t="t" r="r" b="b"/>
            <a:pathLst>
              <a:path w="3175" h="1270">
                <a:moveTo>
                  <a:pt x="3047" y="0"/>
                </a:moveTo>
                <a:lnTo>
                  <a:pt x="1524" y="0"/>
                </a:lnTo>
                <a:lnTo>
                  <a:pt x="0" y="762"/>
                </a:lnTo>
                <a:lnTo>
                  <a:pt x="3047" y="762"/>
                </a:lnTo>
                <a:lnTo>
                  <a:pt x="3047" y="0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529071" y="3147441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529071" y="3123819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529071" y="3100197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529071" y="3077336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529071" y="3053714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529071" y="3030092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529071" y="3006470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529071" y="2982848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529071" y="2959607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082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529071" y="2936367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529071" y="2912745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5529071" y="2889123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529071" y="2865501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529071" y="2841879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529071" y="2819019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529834" y="2795397"/>
            <a:ext cx="2540" cy="0"/>
          </a:xfrm>
          <a:custGeom>
            <a:avLst/>
            <a:gdLst/>
            <a:ahLst/>
            <a:cxnLst/>
            <a:rect l="l" t="t" r="r" b="b"/>
            <a:pathLst>
              <a:path w="2539" h="0">
                <a:moveTo>
                  <a:pt x="0" y="0"/>
                </a:moveTo>
                <a:lnTo>
                  <a:pt x="2286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529834" y="2771775"/>
            <a:ext cx="2540" cy="0"/>
          </a:xfrm>
          <a:custGeom>
            <a:avLst/>
            <a:gdLst/>
            <a:ahLst/>
            <a:cxnLst/>
            <a:rect l="l" t="t" r="r" b="b"/>
            <a:pathLst>
              <a:path w="2539" h="0">
                <a:moveTo>
                  <a:pt x="0" y="0"/>
                </a:moveTo>
                <a:lnTo>
                  <a:pt x="2286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5529834" y="2748152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529834" y="2724530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529834" y="2701670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529834" y="2678048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529834" y="2654426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529834" y="2630804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529834" y="2607182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529834" y="2584323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529834" y="2560701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529834" y="2537079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529834" y="2513457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529834" y="2489835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529834" y="2466213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529834" y="2443352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5529834" y="2419730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5530596" y="2396108"/>
            <a:ext cx="2540" cy="0"/>
          </a:xfrm>
          <a:custGeom>
            <a:avLst/>
            <a:gdLst/>
            <a:ahLst/>
            <a:cxnLst/>
            <a:rect l="l" t="t" r="r" b="b"/>
            <a:pathLst>
              <a:path w="2539" h="0">
                <a:moveTo>
                  <a:pt x="0" y="0"/>
                </a:moveTo>
                <a:lnTo>
                  <a:pt x="2286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5530596" y="2372486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530596" y="2348864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530596" y="2326004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530596" y="2302382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530596" y="2278760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3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530596" y="2255139"/>
            <a:ext cx="3175" cy="0"/>
          </a:xfrm>
          <a:custGeom>
            <a:avLst/>
            <a:gdLst/>
            <a:ahLst/>
            <a:cxnLst/>
            <a:rect l="l" t="t" r="r" b="b"/>
            <a:pathLst>
              <a:path w="3175" h="0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844">
            <a:solidFill>
              <a:srgbClr val="646B8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 txBox="1"/>
          <p:nvPr/>
        </p:nvSpPr>
        <p:spPr>
          <a:xfrm>
            <a:off x="4187444" y="1720618"/>
            <a:ext cx="1352550" cy="1334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6520" indent="-83820">
              <a:lnSpc>
                <a:spcPct val="100000"/>
              </a:lnSpc>
              <a:buClr>
                <a:srgbClr val="D16349"/>
              </a:buClr>
              <a:buSzPct val="86666"/>
              <a:buFont typeface="Wingdings 2"/>
              <a:buChar char=""/>
              <a:tabLst>
                <a:tab pos="96520" algn="l"/>
              </a:tabLst>
            </a:pPr>
            <a:r>
              <a:rPr dirty="0" sz="750">
                <a:latin typeface="Georgia"/>
                <a:cs typeface="Georgia"/>
              </a:rPr>
              <a:t>C</a:t>
            </a:r>
            <a:r>
              <a:rPr dirty="0" sz="750" spc="5">
                <a:latin typeface="Georgia"/>
                <a:cs typeface="Georgia"/>
              </a:rPr>
              <a:t>laude</a:t>
            </a:r>
            <a:r>
              <a:rPr dirty="0" sz="750">
                <a:latin typeface="Georgia"/>
                <a:cs typeface="Georgia"/>
              </a:rPr>
              <a:t> </a:t>
            </a:r>
            <a:r>
              <a:rPr dirty="0" sz="750">
                <a:latin typeface="Georgia"/>
                <a:cs typeface="Georgia"/>
              </a:rPr>
              <a:t>L</a:t>
            </a:r>
            <a:r>
              <a:rPr dirty="0" sz="750">
                <a:latin typeface="Georgia"/>
                <a:cs typeface="Georgia"/>
              </a:rPr>
              <a:t>.</a:t>
            </a:r>
            <a:r>
              <a:rPr dirty="0" sz="750" spc="5">
                <a:latin typeface="Georgia"/>
                <a:cs typeface="Georgia"/>
              </a:rPr>
              <a:t> </a:t>
            </a:r>
            <a:r>
              <a:rPr dirty="0" sz="750" spc="5">
                <a:latin typeface="Georgia"/>
                <a:cs typeface="Georgia"/>
              </a:rPr>
              <a:t>S</a:t>
            </a:r>
            <a:r>
              <a:rPr dirty="0" sz="750">
                <a:latin typeface="Georgia"/>
                <a:cs typeface="Georgia"/>
              </a:rPr>
              <a:t>t</a:t>
            </a:r>
            <a:r>
              <a:rPr dirty="0" sz="750" spc="5">
                <a:latin typeface="Georgia"/>
                <a:cs typeface="Georgia"/>
              </a:rPr>
              <a:t>out</a:t>
            </a:r>
            <a:endParaRPr sz="750">
              <a:latin typeface="Georgia"/>
              <a:cs typeface="Georgia"/>
            </a:endParaRPr>
          </a:p>
          <a:p>
            <a:pPr lvl="1" marL="181610" indent="-84455">
              <a:lnSpc>
                <a:spcPct val="100000"/>
              </a:lnSpc>
              <a:spcBef>
                <a:spcPts val="200"/>
              </a:spcBef>
              <a:buClr>
                <a:srgbClr val="CCB400"/>
              </a:buClr>
              <a:buSzPct val="69230"/>
              <a:buFont typeface="Wingdings"/>
              <a:buChar char=""/>
              <a:tabLst>
                <a:tab pos="182245" algn="l"/>
              </a:tabLst>
            </a:pPr>
            <a:r>
              <a:rPr dirty="0" sz="650" spc="10">
                <a:solidFill>
                  <a:srgbClr val="646B86"/>
                </a:solidFill>
                <a:latin typeface="Georgia"/>
                <a:cs typeface="Georgia"/>
              </a:rPr>
              <a:t>Exe</a:t>
            </a:r>
            <a:r>
              <a:rPr dirty="0" sz="650" spc="5">
                <a:solidFill>
                  <a:srgbClr val="646B86"/>
                </a:solidFill>
                <a:latin typeface="Georgia"/>
                <a:cs typeface="Georgia"/>
              </a:rPr>
              <a:t>c</a:t>
            </a:r>
            <a:r>
              <a:rPr dirty="0" sz="650" spc="10">
                <a:solidFill>
                  <a:srgbClr val="646B86"/>
                </a:solidFill>
                <a:latin typeface="Georgia"/>
                <a:cs typeface="Georgia"/>
              </a:rPr>
              <a:t>utive</a:t>
            </a:r>
            <a:r>
              <a:rPr dirty="0" sz="650">
                <a:solidFill>
                  <a:srgbClr val="646B86"/>
                </a:solidFill>
                <a:latin typeface="Georgia"/>
                <a:cs typeface="Georgia"/>
              </a:rPr>
              <a:t> </a:t>
            </a:r>
            <a:r>
              <a:rPr dirty="0" sz="650" spc="10">
                <a:solidFill>
                  <a:srgbClr val="646B86"/>
                </a:solidFill>
                <a:latin typeface="Georgia"/>
                <a:cs typeface="Georgia"/>
              </a:rPr>
              <a:t>Di</a:t>
            </a:r>
            <a:r>
              <a:rPr dirty="0" sz="650" spc="5">
                <a:solidFill>
                  <a:srgbClr val="646B86"/>
                </a:solidFill>
                <a:latin typeface="Georgia"/>
                <a:cs typeface="Georgia"/>
              </a:rPr>
              <a:t>r</a:t>
            </a:r>
            <a:r>
              <a:rPr dirty="0" sz="650" spc="10">
                <a:solidFill>
                  <a:srgbClr val="646B86"/>
                </a:solidFill>
                <a:latin typeface="Georgia"/>
                <a:cs typeface="Georgia"/>
              </a:rPr>
              <a:t>e</a:t>
            </a:r>
            <a:r>
              <a:rPr dirty="0" sz="650" spc="5">
                <a:solidFill>
                  <a:srgbClr val="646B86"/>
                </a:solidFill>
                <a:latin typeface="Georgia"/>
                <a:cs typeface="Georgia"/>
              </a:rPr>
              <a:t>c</a:t>
            </a:r>
            <a:r>
              <a:rPr dirty="0" sz="650" spc="10">
                <a:solidFill>
                  <a:srgbClr val="646B86"/>
                </a:solidFill>
                <a:latin typeface="Georgia"/>
                <a:cs typeface="Georgia"/>
              </a:rPr>
              <a:t>to</a:t>
            </a:r>
            <a:r>
              <a:rPr dirty="0" sz="650" spc="5">
                <a:solidFill>
                  <a:srgbClr val="646B86"/>
                </a:solidFill>
                <a:latin typeface="Georgia"/>
                <a:cs typeface="Georgia"/>
              </a:rPr>
              <a:t>r</a:t>
            </a:r>
            <a:r>
              <a:rPr dirty="0" sz="650" spc="5">
                <a:solidFill>
                  <a:srgbClr val="646B86"/>
                </a:solidFill>
                <a:latin typeface="Georgia"/>
                <a:cs typeface="Georgia"/>
              </a:rPr>
              <a:t>,</a:t>
            </a:r>
            <a:endParaRPr sz="650">
              <a:latin typeface="Georgia"/>
              <a:cs typeface="Georgia"/>
            </a:endParaRPr>
          </a:p>
          <a:p>
            <a:pPr marL="266065" marR="5080" indent="-71120">
              <a:lnSpc>
                <a:spcPct val="103299"/>
              </a:lnSpc>
              <a:spcBef>
                <a:spcPts val="145"/>
              </a:spcBef>
            </a:pPr>
            <a:r>
              <a:rPr dirty="0" sz="450" spc="5">
                <a:solidFill>
                  <a:srgbClr val="8DADAE"/>
                </a:solidFill>
                <a:latin typeface="Wingdings 2"/>
                <a:cs typeface="Wingdings 2"/>
              </a:rPr>
              <a:t></a:t>
            </a:r>
            <a:r>
              <a:rPr dirty="0" sz="450" spc="30">
                <a:solidFill>
                  <a:srgbClr val="8DADAE"/>
                </a:solidFill>
                <a:latin typeface="Times New Roman"/>
                <a:cs typeface="Times New Roman"/>
              </a:rPr>
              <a:t> </a:t>
            </a:r>
            <a:r>
              <a:rPr dirty="0" sz="600" spc="10">
                <a:latin typeface="Georgia"/>
                <a:cs typeface="Georgia"/>
              </a:rPr>
              <a:t>Te</a:t>
            </a:r>
            <a:r>
              <a:rPr dirty="0" sz="600">
                <a:latin typeface="Georgia"/>
                <a:cs typeface="Georgia"/>
              </a:rPr>
              <a:t>l</a:t>
            </a:r>
            <a:r>
              <a:rPr dirty="0" sz="600" spc="5">
                <a:latin typeface="Georgia"/>
                <a:cs typeface="Georgia"/>
              </a:rPr>
              <a:t>ecommunicati</a:t>
            </a:r>
            <a:r>
              <a:rPr dirty="0" sz="600">
                <a:latin typeface="Georgia"/>
                <a:cs typeface="Georgia"/>
              </a:rPr>
              <a:t>o</a:t>
            </a:r>
            <a:r>
              <a:rPr dirty="0" sz="600" spc="5">
                <a:latin typeface="Georgia"/>
                <a:cs typeface="Georgia"/>
              </a:rPr>
              <a:t>ns</a:t>
            </a:r>
            <a:r>
              <a:rPr dirty="0" sz="600" spc="-20">
                <a:latin typeface="Georgia"/>
                <a:cs typeface="Georgia"/>
              </a:rPr>
              <a:t> </a:t>
            </a:r>
            <a:r>
              <a:rPr dirty="0" sz="600">
                <a:latin typeface="Georgia"/>
                <a:cs typeface="Georgia"/>
              </a:rPr>
              <a:t>f</a:t>
            </a:r>
            <a:r>
              <a:rPr dirty="0" sz="600" spc="5">
                <a:latin typeface="Georgia"/>
                <a:cs typeface="Georgia"/>
              </a:rPr>
              <a:t>or</a:t>
            </a:r>
            <a:r>
              <a:rPr dirty="0" sz="600" spc="5">
                <a:latin typeface="Georgia"/>
                <a:cs typeface="Georgia"/>
              </a:rPr>
              <a:t> </a:t>
            </a:r>
            <a:r>
              <a:rPr dirty="0" sz="600" spc="5">
                <a:latin typeface="Georgia"/>
                <a:cs typeface="Georgia"/>
              </a:rPr>
              <a:t>the</a:t>
            </a:r>
            <a:r>
              <a:rPr dirty="0" sz="600" spc="5">
                <a:latin typeface="Georgia"/>
                <a:cs typeface="Georgia"/>
              </a:rPr>
              <a:t> Deaf</a:t>
            </a:r>
            <a:r>
              <a:rPr dirty="0" sz="600" spc="-5">
                <a:latin typeface="Georgia"/>
                <a:cs typeface="Georgia"/>
              </a:rPr>
              <a:t> </a:t>
            </a:r>
            <a:r>
              <a:rPr dirty="0" sz="600" spc="10">
                <a:latin typeface="Georgia"/>
                <a:cs typeface="Georgia"/>
              </a:rPr>
              <a:t>and</a:t>
            </a:r>
            <a:r>
              <a:rPr dirty="0" sz="600" spc="5">
                <a:latin typeface="Georgia"/>
                <a:cs typeface="Georgia"/>
              </a:rPr>
              <a:t> </a:t>
            </a:r>
            <a:r>
              <a:rPr dirty="0" sz="600" spc="10">
                <a:latin typeface="Georgia"/>
                <a:cs typeface="Georgia"/>
              </a:rPr>
              <a:t>Hard</a:t>
            </a:r>
            <a:r>
              <a:rPr dirty="0" sz="600" spc="5">
                <a:latin typeface="Georgia"/>
                <a:cs typeface="Georgia"/>
              </a:rPr>
              <a:t> </a:t>
            </a:r>
            <a:r>
              <a:rPr dirty="0" sz="600" spc="5">
                <a:latin typeface="Georgia"/>
                <a:cs typeface="Georgia"/>
              </a:rPr>
              <a:t>of</a:t>
            </a:r>
            <a:r>
              <a:rPr dirty="0" sz="600">
                <a:latin typeface="Georgia"/>
                <a:cs typeface="Georgia"/>
              </a:rPr>
              <a:t> </a:t>
            </a:r>
            <a:r>
              <a:rPr dirty="0" sz="600" spc="5">
                <a:latin typeface="Georgia"/>
                <a:cs typeface="Georgia"/>
              </a:rPr>
              <a:t>Hearin</a:t>
            </a:r>
            <a:r>
              <a:rPr dirty="0" sz="600">
                <a:latin typeface="Georgia"/>
                <a:cs typeface="Georgia"/>
              </a:rPr>
              <a:t>g</a:t>
            </a:r>
            <a:r>
              <a:rPr dirty="0" sz="600">
                <a:latin typeface="Georgia"/>
                <a:cs typeface="Georgia"/>
              </a:rPr>
              <a:t>,</a:t>
            </a:r>
            <a:r>
              <a:rPr dirty="0" sz="600">
                <a:latin typeface="Georgia"/>
                <a:cs typeface="Georgia"/>
              </a:rPr>
              <a:t> </a:t>
            </a:r>
            <a:r>
              <a:rPr dirty="0" sz="600" spc="5">
                <a:latin typeface="Georgia"/>
                <a:cs typeface="Georgia"/>
              </a:rPr>
              <a:t>Inc.</a:t>
            </a:r>
            <a:endParaRPr sz="600">
              <a:latin typeface="Georgia"/>
              <a:cs typeface="Georgia"/>
            </a:endParaRPr>
          </a:p>
          <a:p>
            <a:pPr lvl="1" marL="181610" indent="-84455">
              <a:lnSpc>
                <a:spcPct val="100000"/>
              </a:lnSpc>
              <a:spcBef>
                <a:spcPts val="190"/>
              </a:spcBef>
              <a:buClr>
                <a:srgbClr val="CCB400"/>
              </a:buClr>
              <a:buSzPct val="69230"/>
              <a:buFont typeface="Wingdings"/>
              <a:buChar char=""/>
              <a:tabLst>
                <a:tab pos="182245" algn="l"/>
              </a:tabLst>
            </a:pPr>
            <a:r>
              <a:rPr dirty="0" sz="650" spc="10">
                <a:solidFill>
                  <a:srgbClr val="646B86"/>
                </a:solidFill>
                <a:latin typeface="Georgia"/>
                <a:cs typeface="Georgia"/>
              </a:rPr>
              <a:t>Chai</a:t>
            </a:r>
            <a:r>
              <a:rPr dirty="0" sz="650" spc="5">
                <a:solidFill>
                  <a:srgbClr val="646B86"/>
                </a:solidFill>
                <a:latin typeface="Georgia"/>
                <a:cs typeface="Georgia"/>
              </a:rPr>
              <a:t>r</a:t>
            </a:r>
            <a:r>
              <a:rPr dirty="0" sz="650" spc="5">
                <a:solidFill>
                  <a:srgbClr val="646B86"/>
                </a:solidFill>
                <a:latin typeface="Georgia"/>
                <a:cs typeface="Georgia"/>
              </a:rPr>
              <a:t>,</a:t>
            </a:r>
            <a:endParaRPr sz="650">
              <a:latin typeface="Georgia"/>
              <a:cs typeface="Georgia"/>
            </a:endParaRPr>
          </a:p>
          <a:p>
            <a:pPr marL="266065" marR="55244" indent="-71120">
              <a:lnSpc>
                <a:spcPct val="103299"/>
              </a:lnSpc>
              <a:spcBef>
                <a:spcPts val="145"/>
              </a:spcBef>
            </a:pPr>
            <a:r>
              <a:rPr dirty="0" sz="450" spc="5">
                <a:solidFill>
                  <a:srgbClr val="8DADAE"/>
                </a:solidFill>
                <a:latin typeface="Wingdings 2"/>
                <a:cs typeface="Wingdings 2"/>
              </a:rPr>
              <a:t></a:t>
            </a:r>
            <a:r>
              <a:rPr dirty="0" sz="450" spc="30">
                <a:solidFill>
                  <a:srgbClr val="8DADAE"/>
                </a:solidFill>
                <a:latin typeface="Times New Roman"/>
                <a:cs typeface="Times New Roman"/>
              </a:rPr>
              <a:t> </a:t>
            </a:r>
            <a:r>
              <a:rPr dirty="0" sz="600" spc="5">
                <a:latin typeface="Georgia"/>
                <a:cs typeface="Georgia"/>
              </a:rPr>
              <a:t>Deaf</a:t>
            </a:r>
            <a:r>
              <a:rPr dirty="0" sz="600" spc="-5">
                <a:latin typeface="Georgia"/>
                <a:cs typeface="Georgia"/>
              </a:rPr>
              <a:t> </a:t>
            </a:r>
            <a:r>
              <a:rPr dirty="0" sz="600" spc="5">
                <a:latin typeface="Georgia"/>
                <a:cs typeface="Georgia"/>
              </a:rPr>
              <a:t>and</a:t>
            </a:r>
            <a:r>
              <a:rPr dirty="0" sz="600" spc="5">
                <a:latin typeface="Georgia"/>
                <a:cs typeface="Georgia"/>
              </a:rPr>
              <a:t> </a:t>
            </a:r>
            <a:r>
              <a:rPr dirty="0" sz="600" spc="5">
                <a:latin typeface="Georgia"/>
                <a:cs typeface="Georgia"/>
              </a:rPr>
              <a:t>Hard</a:t>
            </a:r>
            <a:r>
              <a:rPr dirty="0" sz="600" spc="5">
                <a:latin typeface="Georgia"/>
                <a:cs typeface="Georgia"/>
              </a:rPr>
              <a:t> </a:t>
            </a:r>
            <a:r>
              <a:rPr dirty="0" sz="600" spc="5">
                <a:latin typeface="Georgia"/>
                <a:cs typeface="Georgia"/>
              </a:rPr>
              <a:t>of</a:t>
            </a:r>
            <a:r>
              <a:rPr dirty="0" sz="600">
                <a:latin typeface="Georgia"/>
                <a:cs typeface="Georgia"/>
              </a:rPr>
              <a:t> </a:t>
            </a:r>
            <a:r>
              <a:rPr dirty="0" sz="600" spc="5">
                <a:latin typeface="Georgia"/>
                <a:cs typeface="Georgia"/>
              </a:rPr>
              <a:t>Hearing</a:t>
            </a:r>
            <a:r>
              <a:rPr dirty="0" sz="600">
                <a:latin typeface="Georgia"/>
                <a:cs typeface="Georgia"/>
              </a:rPr>
              <a:t> </a:t>
            </a:r>
            <a:r>
              <a:rPr dirty="0" sz="600" spc="10">
                <a:latin typeface="Georgia"/>
                <a:cs typeface="Georgia"/>
              </a:rPr>
              <a:t>Consumer</a:t>
            </a:r>
            <a:r>
              <a:rPr dirty="0" sz="600" spc="-15">
                <a:latin typeface="Georgia"/>
                <a:cs typeface="Georgia"/>
              </a:rPr>
              <a:t> </a:t>
            </a:r>
            <a:r>
              <a:rPr dirty="0" sz="600" spc="5">
                <a:latin typeface="Georgia"/>
                <a:cs typeface="Georgia"/>
              </a:rPr>
              <a:t>Advocacy</a:t>
            </a:r>
            <a:r>
              <a:rPr dirty="0" sz="600">
                <a:latin typeface="Georgia"/>
                <a:cs typeface="Georgia"/>
              </a:rPr>
              <a:t> </a:t>
            </a:r>
            <a:r>
              <a:rPr dirty="0" sz="600" spc="5">
                <a:latin typeface="Georgia"/>
                <a:cs typeface="Georgia"/>
              </a:rPr>
              <a:t>Network</a:t>
            </a:r>
            <a:endParaRPr sz="600">
              <a:latin typeface="Georgia"/>
              <a:cs typeface="Georgia"/>
            </a:endParaRPr>
          </a:p>
          <a:p>
            <a:pPr lvl="1" marL="181610" indent="-84455">
              <a:lnSpc>
                <a:spcPct val="100000"/>
              </a:lnSpc>
              <a:spcBef>
                <a:spcPts val="190"/>
              </a:spcBef>
              <a:buClr>
                <a:srgbClr val="CCB400"/>
              </a:buClr>
              <a:buSzPct val="69230"/>
              <a:buFont typeface="Wingdings"/>
              <a:buChar char=""/>
              <a:tabLst>
                <a:tab pos="182245" algn="l"/>
              </a:tabLst>
            </a:pPr>
            <a:r>
              <a:rPr dirty="0" sz="650" spc="15">
                <a:solidFill>
                  <a:srgbClr val="646B86"/>
                </a:solidFill>
                <a:latin typeface="Georgia"/>
                <a:cs typeface="Georgia"/>
              </a:rPr>
              <a:t>Member</a:t>
            </a:r>
            <a:endParaRPr sz="650">
              <a:latin typeface="Georgia"/>
              <a:cs typeface="Georgia"/>
            </a:endParaRPr>
          </a:p>
          <a:p>
            <a:pPr marL="266065" marR="201930" indent="-71120">
              <a:lnSpc>
                <a:spcPct val="102899"/>
              </a:lnSpc>
              <a:spcBef>
                <a:spcPts val="150"/>
              </a:spcBef>
            </a:pPr>
            <a:r>
              <a:rPr dirty="0" sz="450" spc="5">
                <a:solidFill>
                  <a:srgbClr val="8DADAE"/>
                </a:solidFill>
                <a:latin typeface="Wingdings 2"/>
                <a:cs typeface="Wingdings 2"/>
              </a:rPr>
              <a:t></a:t>
            </a:r>
            <a:r>
              <a:rPr dirty="0" sz="450" spc="30">
                <a:solidFill>
                  <a:srgbClr val="8DADAE"/>
                </a:solidFill>
                <a:latin typeface="Times New Roman"/>
                <a:cs typeface="Times New Roman"/>
              </a:rPr>
              <a:t> </a:t>
            </a:r>
            <a:r>
              <a:rPr dirty="0" sz="600" spc="5">
                <a:latin typeface="Georgia"/>
                <a:cs typeface="Georgia"/>
              </a:rPr>
              <a:t>Federal</a:t>
            </a:r>
            <a:r>
              <a:rPr dirty="0" sz="600" spc="-5">
                <a:latin typeface="Georgia"/>
                <a:cs typeface="Georgia"/>
              </a:rPr>
              <a:t> </a:t>
            </a:r>
            <a:r>
              <a:rPr dirty="0" sz="600" spc="5">
                <a:latin typeface="Georgia"/>
                <a:cs typeface="Georgia"/>
              </a:rPr>
              <a:t>Communications</a:t>
            </a:r>
            <a:r>
              <a:rPr dirty="0" sz="600">
                <a:latin typeface="Georgia"/>
                <a:cs typeface="Georgia"/>
              </a:rPr>
              <a:t> </a:t>
            </a:r>
            <a:r>
              <a:rPr dirty="0" sz="600" spc="5">
                <a:latin typeface="Georgia"/>
                <a:cs typeface="Georgia"/>
              </a:rPr>
              <a:t>Commiss</a:t>
            </a:r>
            <a:r>
              <a:rPr dirty="0" sz="600" spc="-5">
                <a:latin typeface="Georgia"/>
                <a:cs typeface="Georgia"/>
              </a:rPr>
              <a:t>i</a:t>
            </a:r>
            <a:r>
              <a:rPr dirty="0" sz="600" spc="5">
                <a:latin typeface="Georgia"/>
                <a:cs typeface="Georgia"/>
              </a:rPr>
              <a:t>on</a:t>
            </a:r>
            <a:r>
              <a:rPr dirty="0" sz="600" spc="-20">
                <a:latin typeface="Georgia"/>
                <a:cs typeface="Georgia"/>
              </a:rPr>
              <a:t> </a:t>
            </a:r>
            <a:r>
              <a:rPr dirty="0" sz="600" spc="5">
                <a:latin typeface="Georgia"/>
                <a:cs typeface="Georgia"/>
              </a:rPr>
              <a:t>Consumer</a:t>
            </a:r>
            <a:r>
              <a:rPr dirty="0" sz="600">
                <a:latin typeface="Georgia"/>
                <a:cs typeface="Georgia"/>
              </a:rPr>
              <a:t> </a:t>
            </a:r>
            <a:r>
              <a:rPr dirty="0" sz="600">
                <a:latin typeface="Georgia"/>
                <a:cs typeface="Georgia"/>
              </a:rPr>
              <a:t>Advi</a:t>
            </a:r>
            <a:r>
              <a:rPr dirty="0" sz="600" spc="5">
                <a:latin typeface="Georgia"/>
                <a:cs typeface="Georgia"/>
              </a:rPr>
              <a:t>so</a:t>
            </a:r>
            <a:r>
              <a:rPr dirty="0" sz="600">
                <a:latin typeface="Georgia"/>
                <a:cs typeface="Georgia"/>
              </a:rPr>
              <a:t>r</a:t>
            </a:r>
            <a:r>
              <a:rPr dirty="0" sz="600" spc="5">
                <a:latin typeface="Georgia"/>
                <a:cs typeface="Georgia"/>
              </a:rPr>
              <a:t>y</a:t>
            </a:r>
            <a:r>
              <a:rPr dirty="0" sz="600" spc="-10">
                <a:latin typeface="Georgia"/>
                <a:cs typeface="Georgia"/>
              </a:rPr>
              <a:t> </a:t>
            </a:r>
            <a:r>
              <a:rPr dirty="0" sz="600" spc="5">
                <a:latin typeface="Georgia"/>
                <a:cs typeface="Georgia"/>
              </a:rPr>
              <a:t>C</a:t>
            </a:r>
            <a:r>
              <a:rPr dirty="0" sz="600" spc="5">
                <a:latin typeface="Georgia"/>
                <a:cs typeface="Georgia"/>
              </a:rPr>
              <a:t>o</a:t>
            </a:r>
            <a:r>
              <a:rPr dirty="0" sz="600" spc="5">
                <a:latin typeface="Georgia"/>
                <a:cs typeface="Georgia"/>
              </a:rPr>
              <a:t>mmi</a:t>
            </a:r>
            <a:r>
              <a:rPr dirty="0" sz="600" spc="5">
                <a:latin typeface="Georgia"/>
                <a:cs typeface="Georgia"/>
              </a:rPr>
              <a:t>ttee</a:t>
            </a:r>
            <a:endParaRPr sz="600">
              <a:latin typeface="Georgia"/>
              <a:cs typeface="Georgia"/>
            </a:endParaRPr>
          </a:p>
          <a:p>
            <a:pPr lvl="1" marL="181610" indent="-84455">
              <a:lnSpc>
                <a:spcPct val="100000"/>
              </a:lnSpc>
              <a:spcBef>
                <a:spcPts val="195"/>
              </a:spcBef>
              <a:buClr>
                <a:srgbClr val="CCB400"/>
              </a:buClr>
              <a:buSzPct val="69230"/>
              <a:buFont typeface="Wingdings"/>
              <a:buChar char=""/>
              <a:tabLst>
                <a:tab pos="182245" algn="l"/>
              </a:tabLst>
            </a:pPr>
            <a:r>
              <a:rPr dirty="0" sz="650" spc="10" u="sng">
                <a:solidFill>
                  <a:srgbClr val="00A3D6"/>
                </a:solidFill>
                <a:latin typeface="Georgia"/>
                <a:cs typeface="Georgia"/>
                <a:hlinkClick r:id="rId5"/>
              </a:rPr>
              <a:t>exe</a:t>
            </a:r>
            <a:r>
              <a:rPr dirty="0" sz="650" spc="5" u="sng">
                <a:solidFill>
                  <a:srgbClr val="00A3D6"/>
                </a:solidFill>
                <a:latin typeface="Georgia"/>
                <a:cs typeface="Georgia"/>
                <a:hlinkClick r:id="rId5"/>
              </a:rPr>
              <a:t>c</a:t>
            </a:r>
            <a:r>
              <a:rPr dirty="0" sz="650" spc="10" u="sng">
                <a:solidFill>
                  <a:srgbClr val="00A3D6"/>
                </a:solidFill>
                <a:latin typeface="Georgia"/>
                <a:cs typeface="Georgia"/>
                <a:hlinkClick r:id="rId5"/>
              </a:rPr>
              <a:t>di</a:t>
            </a:r>
            <a:r>
              <a:rPr dirty="0" sz="650" spc="5" u="sng">
                <a:solidFill>
                  <a:srgbClr val="00A3D6"/>
                </a:solidFill>
                <a:latin typeface="Georgia"/>
                <a:cs typeface="Georgia"/>
                <a:hlinkClick r:id="rId5"/>
              </a:rPr>
              <a:t>r</a:t>
            </a:r>
            <a:r>
              <a:rPr dirty="0" sz="650" spc="20" u="sng">
                <a:solidFill>
                  <a:srgbClr val="00A3D6"/>
                </a:solidFill>
                <a:latin typeface="Georgia"/>
                <a:cs typeface="Georgia"/>
                <a:hlinkClick r:id="rId5"/>
              </a:rPr>
              <a:t>@</a:t>
            </a:r>
            <a:r>
              <a:rPr dirty="0" sz="650" spc="10" u="sng">
                <a:solidFill>
                  <a:srgbClr val="00A3D6"/>
                </a:solidFill>
                <a:latin typeface="Georgia"/>
                <a:cs typeface="Georgia"/>
                <a:hlinkClick r:id="rId5"/>
              </a:rPr>
              <a:t>tdi</a:t>
            </a:r>
            <a:r>
              <a:rPr dirty="0" sz="650" u="sng">
                <a:solidFill>
                  <a:srgbClr val="00A3D6"/>
                </a:solidFill>
                <a:latin typeface="Georgia"/>
                <a:cs typeface="Georgia"/>
                <a:hlinkClick r:id="rId5"/>
              </a:rPr>
              <a:t>-</a:t>
            </a:r>
            <a:r>
              <a:rPr dirty="0" sz="650" spc="10" u="sng">
                <a:solidFill>
                  <a:srgbClr val="00A3D6"/>
                </a:solidFill>
                <a:latin typeface="Georgia"/>
                <a:cs typeface="Georgia"/>
                <a:hlinkClick r:id="rId5"/>
              </a:rPr>
              <a:t>on</a:t>
            </a:r>
            <a:r>
              <a:rPr dirty="0" sz="650" u="sng">
                <a:solidFill>
                  <a:srgbClr val="00A3D6"/>
                </a:solidFill>
                <a:latin typeface="Georgia"/>
                <a:cs typeface="Georgia"/>
                <a:hlinkClick r:id="rId5"/>
              </a:rPr>
              <a:t>l</a:t>
            </a:r>
            <a:r>
              <a:rPr dirty="0" sz="650" u="sng">
                <a:solidFill>
                  <a:srgbClr val="00A3D6"/>
                </a:solidFill>
                <a:latin typeface="Georgia"/>
                <a:cs typeface="Georgia"/>
                <a:hlinkClick r:id="rId5"/>
              </a:rPr>
              <a:t>i</a:t>
            </a:r>
            <a:r>
              <a:rPr dirty="0" sz="650" spc="10" u="sng">
                <a:solidFill>
                  <a:srgbClr val="00A3D6"/>
                </a:solidFill>
                <a:latin typeface="Georgia"/>
                <a:cs typeface="Georgia"/>
                <a:hlinkClick r:id="rId5"/>
              </a:rPr>
              <a:t>ne</a:t>
            </a:r>
            <a:r>
              <a:rPr dirty="0" sz="650" u="sng">
                <a:solidFill>
                  <a:srgbClr val="00A3D6"/>
                </a:solidFill>
                <a:latin typeface="Georgia"/>
                <a:cs typeface="Georgia"/>
                <a:hlinkClick r:id="rId5"/>
              </a:rPr>
              <a:t>.</a:t>
            </a:r>
            <a:r>
              <a:rPr dirty="0" sz="650" spc="10" u="sng">
                <a:solidFill>
                  <a:srgbClr val="00A3D6"/>
                </a:solidFill>
                <a:latin typeface="Georgia"/>
                <a:cs typeface="Georgia"/>
                <a:hlinkClick r:id="rId5"/>
              </a:rPr>
              <a:t>o</a:t>
            </a:r>
            <a:r>
              <a:rPr dirty="0" sz="650" spc="5" u="sng">
                <a:solidFill>
                  <a:srgbClr val="00A3D6"/>
                </a:solidFill>
                <a:latin typeface="Georgia"/>
                <a:cs typeface="Georgia"/>
                <a:hlinkClick r:id="rId5"/>
              </a:rPr>
              <a:t>r</a:t>
            </a:r>
            <a:r>
              <a:rPr dirty="0" sz="650" spc="10" u="sng">
                <a:solidFill>
                  <a:srgbClr val="00A3D6"/>
                </a:solidFill>
                <a:latin typeface="Georgia"/>
                <a:cs typeface="Georgia"/>
                <a:hlinkClick r:id="rId5"/>
              </a:rPr>
              <a:t>g</a:t>
            </a:r>
            <a:endParaRPr sz="650">
              <a:latin typeface="Georgia"/>
              <a:cs typeface="Georgia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5721096" y="2243327"/>
            <a:ext cx="1032509" cy="5547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130802" y="1193291"/>
            <a:ext cx="2802890" cy="2100580"/>
          </a:xfrm>
          <a:custGeom>
            <a:avLst/>
            <a:gdLst/>
            <a:ahLst/>
            <a:cxnLst/>
            <a:rect l="l" t="t" r="r" b="b"/>
            <a:pathLst>
              <a:path w="2802890" h="2100579">
                <a:moveTo>
                  <a:pt x="2802636" y="0"/>
                </a:moveTo>
                <a:lnTo>
                  <a:pt x="0" y="0"/>
                </a:lnTo>
                <a:lnTo>
                  <a:pt x="0" y="2100072"/>
                </a:lnTo>
                <a:lnTo>
                  <a:pt x="2802636" y="2100072"/>
                </a:lnTo>
                <a:lnTo>
                  <a:pt x="280263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879347" y="4365878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5" h="0">
                <a:moveTo>
                  <a:pt x="0" y="0"/>
                </a:moveTo>
                <a:lnTo>
                  <a:pt x="1264158" y="0"/>
                </a:lnTo>
              </a:path>
            </a:pathLst>
          </a:custGeom>
          <a:ln w="3555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334767" y="4365878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5" h="0">
                <a:moveTo>
                  <a:pt x="0" y="0"/>
                </a:moveTo>
                <a:lnTo>
                  <a:pt x="1264158" y="0"/>
                </a:lnTo>
              </a:path>
            </a:pathLst>
          </a:custGeom>
          <a:ln w="3555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167889" y="4288856"/>
            <a:ext cx="144780" cy="145415"/>
          </a:xfrm>
          <a:custGeom>
            <a:avLst/>
            <a:gdLst/>
            <a:ahLst/>
            <a:cxnLst/>
            <a:rect l="l" t="t" r="r" b="b"/>
            <a:pathLst>
              <a:path w="144780" h="145414">
                <a:moveTo>
                  <a:pt x="69740" y="0"/>
                </a:moveTo>
                <a:lnTo>
                  <a:pt x="27660" y="15588"/>
                </a:lnTo>
                <a:lnTo>
                  <a:pt x="1524" y="58353"/>
                </a:lnTo>
                <a:lnTo>
                  <a:pt x="0" y="72831"/>
                </a:lnTo>
                <a:lnTo>
                  <a:pt x="762" y="80451"/>
                </a:lnTo>
                <a:lnTo>
                  <a:pt x="15661" y="116879"/>
                </a:lnTo>
                <a:lnTo>
                  <a:pt x="51955" y="142042"/>
                </a:lnTo>
                <a:lnTo>
                  <a:pt x="73138" y="144908"/>
                </a:lnTo>
                <a:lnTo>
                  <a:pt x="83781" y="144021"/>
                </a:lnTo>
                <a:lnTo>
                  <a:pt x="94190" y="141630"/>
                </a:lnTo>
                <a:lnTo>
                  <a:pt x="99306" y="139647"/>
                </a:lnTo>
                <a:lnTo>
                  <a:pt x="69756" y="139647"/>
                </a:lnTo>
                <a:lnTo>
                  <a:pt x="58857" y="138318"/>
                </a:lnTo>
                <a:lnTo>
                  <a:pt x="20692" y="115232"/>
                </a:lnTo>
                <a:lnTo>
                  <a:pt x="5926" y="78165"/>
                </a:lnTo>
                <a:lnTo>
                  <a:pt x="5334" y="72831"/>
                </a:lnTo>
                <a:lnTo>
                  <a:pt x="6096" y="65973"/>
                </a:lnTo>
                <a:lnTo>
                  <a:pt x="25799" y="23789"/>
                </a:lnTo>
                <a:lnTo>
                  <a:pt x="65763" y="5471"/>
                </a:lnTo>
                <a:lnTo>
                  <a:pt x="76796" y="5301"/>
                </a:lnTo>
                <a:lnTo>
                  <a:pt x="100097" y="5301"/>
                </a:lnTo>
                <a:lnTo>
                  <a:pt x="92010" y="2435"/>
                </a:lnTo>
                <a:lnTo>
                  <a:pt x="80966" y="368"/>
                </a:lnTo>
                <a:lnTo>
                  <a:pt x="69740" y="0"/>
                </a:lnTo>
                <a:close/>
              </a:path>
              <a:path w="144780" h="145414">
                <a:moveTo>
                  <a:pt x="100097" y="5301"/>
                </a:moveTo>
                <a:lnTo>
                  <a:pt x="76796" y="5301"/>
                </a:lnTo>
                <a:lnTo>
                  <a:pt x="87726" y="6867"/>
                </a:lnTo>
                <a:lnTo>
                  <a:pt x="98291" y="10153"/>
                </a:lnTo>
                <a:lnTo>
                  <a:pt x="131700" y="40223"/>
                </a:lnTo>
                <a:lnTo>
                  <a:pt x="140208" y="72069"/>
                </a:lnTo>
                <a:lnTo>
                  <a:pt x="137352" y="90582"/>
                </a:lnTo>
                <a:lnTo>
                  <a:pt x="111255" y="128015"/>
                </a:lnTo>
                <a:lnTo>
                  <a:pt x="69756" y="139647"/>
                </a:lnTo>
                <a:lnTo>
                  <a:pt x="99306" y="139647"/>
                </a:lnTo>
                <a:lnTo>
                  <a:pt x="135646" y="108193"/>
                </a:lnTo>
                <a:lnTo>
                  <a:pt x="144780" y="64449"/>
                </a:lnTo>
                <a:lnTo>
                  <a:pt x="141328" y="50478"/>
                </a:lnTo>
                <a:lnTo>
                  <a:pt x="112614" y="11665"/>
                </a:lnTo>
                <a:lnTo>
                  <a:pt x="102637" y="6202"/>
                </a:lnTo>
                <a:lnTo>
                  <a:pt x="100097" y="5301"/>
                </a:lnTo>
                <a:close/>
              </a:path>
              <a:path w="144780" h="145414">
                <a:moveTo>
                  <a:pt x="71742" y="10341"/>
                </a:moveTo>
                <a:lnTo>
                  <a:pt x="30528" y="26678"/>
                </a:lnTo>
                <a:lnTo>
                  <a:pt x="10668" y="72069"/>
                </a:lnTo>
                <a:lnTo>
                  <a:pt x="11620" y="80451"/>
                </a:lnTo>
                <a:lnTo>
                  <a:pt x="28649" y="115968"/>
                </a:lnTo>
                <a:lnTo>
                  <a:pt x="67647" y="134276"/>
                </a:lnTo>
                <a:lnTo>
                  <a:pt x="78339" y="134202"/>
                </a:lnTo>
                <a:lnTo>
                  <a:pt x="88862" y="132348"/>
                </a:lnTo>
                <a:lnTo>
                  <a:pt x="97254" y="129355"/>
                </a:lnTo>
                <a:lnTo>
                  <a:pt x="70724" y="129355"/>
                </a:lnTo>
                <a:lnTo>
                  <a:pt x="59765" y="127931"/>
                </a:lnTo>
                <a:lnTo>
                  <a:pt x="23596" y="101009"/>
                </a:lnTo>
                <a:lnTo>
                  <a:pt x="16002" y="65973"/>
                </a:lnTo>
                <a:lnTo>
                  <a:pt x="20499" y="50646"/>
                </a:lnTo>
                <a:lnTo>
                  <a:pt x="52556" y="18847"/>
                </a:lnTo>
                <a:lnTo>
                  <a:pt x="74098" y="15588"/>
                </a:lnTo>
                <a:lnTo>
                  <a:pt x="97077" y="15588"/>
                </a:lnTo>
                <a:lnTo>
                  <a:pt x="93807" y="14057"/>
                </a:lnTo>
                <a:lnTo>
                  <a:pt x="82918" y="11212"/>
                </a:lnTo>
                <a:lnTo>
                  <a:pt x="71742" y="10341"/>
                </a:lnTo>
                <a:close/>
              </a:path>
              <a:path w="144780" h="145414">
                <a:moveTo>
                  <a:pt x="97077" y="15588"/>
                </a:moveTo>
                <a:lnTo>
                  <a:pt x="74098" y="15588"/>
                </a:lnTo>
                <a:lnTo>
                  <a:pt x="84994" y="17021"/>
                </a:lnTo>
                <a:lnTo>
                  <a:pt x="95495" y="20458"/>
                </a:lnTo>
                <a:lnTo>
                  <a:pt x="126386" y="53694"/>
                </a:lnTo>
                <a:lnTo>
                  <a:pt x="129539" y="66735"/>
                </a:lnTo>
                <a:lnTo>
                  <a:pt x="129539" y="72831"/>
                </a:lnTo>
                <a:lnTo>
                  <a:pt x="111316" y="114649"/>
                </a:lnTo>
                <a:lnTo>
                  <a:pt x="70724" y="129355"/>
                </a:lnTo>
                <a:lnTo>
                  <a:pt x="97254" y="129355"/>
                </a:lnTo>
                <a:lnTo>
                  <a:pt x="129394" y="97750"/>
                </a:lnTo>
                <a:lnTo>
                  <a:pt x="134874" y="72831"/>
                </a:lnTo>
                <a:lnTo>
                  <a:pt x="134112" y="65973"/>
                </a:lnTo>
                <a:lnTo>
                  <a:pt x="113450" y="25648"/>
                </a:lnTo>
                <a:lnTo>
                  <a:pt x="104090" y="18871"/>
                </a:lnTo>
                <a:lnTo>
                  <a:pt x="97077" y="15588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3249929" y="4019550"/>
            <a:ext cx="352044" cy="3520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3445764" y="4363973"/>
            <a:ext cx="1905" cy="0"/>
          </a:xfrm>
          <a:custGeom>
            <a:avLst/>
            <a:gdLst/>
            <a:ahLst/>
            <a:cxnLst/>
            <a:rect l="l" t="t" r="r" b="b"/>
            <a:pathLst>
              <a:path w="1904" h="0">
                <a:moveTo>
                  <a:pt x="0" y="0"/>
                </a:moveTo>
                <a:lnTo>
                  <a:pt x="1524" y="0"/>
                </a:lnTo>
              </a:path>
            </a:pathLst>
          </a:custGeom>
          <a:ln w="3175">
            <a:solidFill>
              <a:srgbClr val="FEF7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4124705" y="4402073"/>
            <a:ext cx="2815590" cy="626745"/>
          </a:xfrm>
          <a:custGeom>
            <a:avLst/>
            <a:gdLst/>
            <a:ahLst/>
            <a:cxnLst/>
            <a:rect l="l" t="t" r="r" b="b"/>
            <a:pathLst>
              <a:path w="2815590" h="626745">
                <a:moveTo>
                  <a:pt x="0" y="626745"/>
                </a:moveTo>
                <a:lnTo>
                  <a:pt x="2815590" y="626745"/>
                </a:lnTo>
                <a:lnTo>
                  <a:pt x="2815590" y="0"/>
                </a:lnTo>
                <a:lnTo>
                  <a:pt x="0" y="0"/>
                </a:lnTo>
                <a:lnTo>
                  <a:pt x="0" y="626745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4148328" y="3972305"/>
            <a:ext cx="0" cy="2112645"/>
          </a:xfrm>
          <a:custGeom>
            <a:avLst/>
            <a:gdLst/>
            <a:ahLst/>
            <a:cxnLst/>
            <a:rect l="l" t="t" r="r" b="b"/>
            <a:pathLst>
              <a:path w="0" h="2112645">
                <a:moveTo>
                  <a:pt x="0" y="0"/>
                </a:moveTo>
                <a:lnTo>
                  <a:pt x="0" y="2112644"/>
                </a:lnTo>
              </a:path>
            </a:pathLst>
          </a:custGeom>
          <a:ln w="4851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6917435" y="3972305"/>
            <a:ext cx="0" cy="2112645"/>
          </a:xfrm>
          <a:custGeom>
            <a:avLst/>
            <a:gdLst/>
            <a:ahLst/>
            <a:cxnLst/>
            <a:rect l="l" t="t" r="r" b="b"/>
            <a:pathLst>
              <a:path w="0" h="2112645">
                <a:moveTo>
                  <a:pt x="0" y="0"/>
                </a:moveTo>
                <a:lnTo>
                  <a:pt x="0" y="2112644"/>
                </a:lnTo>
              </a:path>
            </a:pathLst>
          </a:custGeom>
          <a:ln w="4699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4171950" y="4365878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5" h="0">
                <a:moveTo>
                  <a:pt x="0" y="0"/>
                </a:moveTo>
                <a:lnTo>
                  <a:pt x="1264158" y="0"/>
                </a:lnTo>
              </a:path>
            </a:pathLst>
          </a:custGeom>
          <a:ln w="3555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627370" y="4365878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4" h="0">
                <a:moveTo>
                  <a:pt x="0" y="0"/>
                </a:moveTo>
                <a:lnTo>
                  <a:pt x="1264157" y="0"/>
                </a:lnTo>
              </a:path>
            </a:pathLst>
          </a:custGeom>
          <a:ln w="3555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439155" y="4267417"/>
            <a:ext cx="187960" cy="187325"/>
          </a:xfrm>
          <a:custGeom>
            <a:avLst/>
            <a:gdLst/>
            <a:ahLst/>
            <a:cxnLst/>
            <a:rect l="l" t="t" r="r" b="b"/>
            <a:pathLst>
              <a:path w="187960" h="187325">
                <a:moveTo>
                  <a:pt x="87273" y="0"/>
                </a:moveTo>
                <a:lnTo>
                  <a:pt x="46902" y="12273"/>
                </a:lnTo>
                <a:lnTo>
                  <a:pt x="16666" y="40098"/>
                </a:lnTo>
                <a:lnTo>
                  <a:pt x="1126" y="78914"/>
                </a:lnTo>
                <a:lnTo>
                  <a:pt x="0" y="93508"/>
                </a:lnTo>
                <a:lnTo>
                  <a:pt x="401" y="102244"/>
                </a:lnTo>
                <a:lnTo>
                  <a:pt x="13375" y="141640"/>
                </a:lnTo>
                <a:lnTo>
                  <a:pt x="41733" y="171047"/>
                </a:lnTo>
                <a:lnTo>
                  <a:pt x="81521" y="186109"/>
                </a:lnTo>
                <a:lnTo>
                  <a:pt x="96640" y="187189"/>
                </a:lnTo>
                <a:lnTo>
                  <a:pt x="110152" y="185792"/>
                </a:lnTo>
                <a:lnTo>
                  <a:pt x="146425" y="170551"/>
                </a:lnTo>
                <a:lnTo>
                  <a:pt x="173231" y="140520"/>
                </a:lnTo>
                <a:lnTo>
                  <a:pt x="186625" y="97988"/>
                </a:lnTo>
                <a:lnTo>
                  <a:pt x="187428" y="81429"/>
                </a:lnTo>
                <a:lnTo>
                  <a:pt x="184602" y="67942"/>
                </a:lnTo>
                <a:lnTo>
                  <a:pt x="165014" y="32794"/>
                </a:lnTo>
                <a:lnTo>
                  <a:pt x="131429" y="8788"/>
                </a:lnTo>
                <a:lnTo>
                  <a:pt x="872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5468873" y="4296204"/>
            <a:ext cx="128905" cy="129539"/>
          </a:xfrm>
          <a:custGeom>
            <a:avLst/>
            <a:gdLst/>
            <a:ahLst/>
            <a:cxnLst/>
            <a:rect l="l" t="t" r="r" b="b"/>
            <a:pathLst>
              <a:path w="128904" h="129539">
                <a:moveTo>
                  <a:pt x="61522" y="0"/>
                </a:moveTo>
                <a:lnTo>
                  <a:pt x="23065" y="15022"/>
                </a:lnTo>
                <a:lnTo>
                  <a:pt x="1627" y="50196"/>
                </a:lnTo>
                <a:lnTo>
                  <a:pt x="0" y="64721"/>
                </a:lnTo>
                <a:lnTo>
                  <a:pt x="539" y="73111"/>
                </a:lnTo>
                <a:lnTo>
                  <a:pt x="17850" y="108626"/>
                </a:lnTo>
                <a:lnTo>
                  <a:pt x="55297" y="127776"/>
                </a:lnTo>
                <a:lnTo>
                  <a:pt x="71259" y="129089"/>
                </a:lnTo>
                <a:lnTo>
                  <a:pt x="84643" y="126101"/>
                </a:lnTo>
                <a:lnTo>
                  <a:pt x="116295" y="101817"/>
                </a:lnTo>
                <a:lnTo>
                  <a:pt x="128578" y="59588"/>
                </a:lnTo>
                <a:lnTo>
                  <a:pt x="125952" y="45766"/>
                </a:lnTo>
                <a:lnTo>
                  <a:pt x="102394" y="12914"/>
                </a:lnTo>
                <a:lnTo>
                  <a:pt x="615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5460491" y="4288856"/>
            <a:ext cx="144780" cy="145415"/>
          </a:xfrm>
          <a:custGeom>
            <a:avLst/>
            <a:gdLst/>
            <a:ahLst/>
            <a:cxnLst/>
            <a:rect l="l" t="t" r="r" b="b"/>
            <a:pathLst>
              <a:path w="144779" h="145414">
                <a:moveTo>
                  <a:pt x="69740" y="0"/>
                </a:moveTo>
                <a:lnTo>
                  <a:pt x="27660" y="15588"/>
                </a:lnTo>
                <a:lnTo>
                  <a:pt x="1524" y="58353"/>
                </a:lnTo>
                <a:lnTo>
                  <a:pt x="0" y="72831"/>
                </a:lnTo>
                <a:lnTo>
                  <a:pt x="762" y="80451"/>
                </a:lnTo>
                <a:lnTo>
                  <a:pt x="15664" y="116879"/>
                </a:lnTo>
                <a:lnTo>
                  <a:pt x="51961" y="142042"/>
                </a:lnTo>
                <a:lnTo>
                  <a:pt x="73143" y="144908"/>
                </a:lnTo>
                <a:lnTo>
                  <a:pt x="83786" y="144021"/>
                </a:lnTo>
                <a:lnTo>
                  <a:pt x="94194" y="141630"/>
                </a:lnTo>
                <a:lnTo>
                  <a:pt x="99309" y="139647"/>
                </a:lnTo>
                <a:lnTo>
                  <a:pt x="69761" y="139647"/>
                </a:lnTo>
                <a:lnTo>
                  <a:pt x="58863" y="138318"/>
                </a:lnTo>
                <a:lnTo>
                  <a:pt x="20696" y="115232"/>
                </a:lnTo>
                <a:lnTo>
                  <a:pt x="5926" y="78165"/>
                </a:lnTo>
                <a:lnTo>
                  <a:pt x="5334" y="72831"/>
                </a:lnTo>
                <a:lnTo>
                  <a:pt x="6096" y="65973"/>
                </a:lnTo>
                <a:lnTo>
                  <a:pt x="25799" y="23789"/>
                </a:lnTo>
                <a:lnTo>
                  <a:pt x="65763" y="5471"/>
                </a:lnTo>
                <a:lnTo>
                  <a:pt x="76796" y="5301"/>
                </a:lnTo>
                <a:lnTo>
                  <a:pt x="100097" y="5301"/>
                </a:lnTo>
                <a:lnTo>
                  <a:pt x="92010" y="2435"/>
                </a:lnTo>
                <a:lnTo>
                  <a:pt x="80966" y="368"/>
                </a:lnTo>
                <a:lnTo>
                  <a:pt x="69740" y="0"/>
                </a:lnTo>
                <a:close/>
              </a:path>
              <a:path w="144779" h="145414">
                <a:moveTo>
                  <a:pt x="100097" y="5301"/>
                </a:moveTo>
                <a:lnTo>
                  <a:pt x="76796" y="5301"/>
                </a:lnTo>
                <a:lnTo>
                  <a:pt x="87726" y="6867"/>
                </a:lnTo>
                <a:lnTo>
                  <a:pt x="98291" y="10153"/>
                </a:lnTo>
                <a:lnTo>
                  <a:pt x="131700" y="40223"/>
                </a:lnTo>
                <a:lnTo>
                  <a:pt x="140208" y="72069"/>
                </a:lnTo>
                <a:lnTo>
                  <a:pt x="137352" y="90582"/>
                </a:lnTo>
                <a:lnTo>
                  <a:pt x="111257" y="128015"/>
                </a:lnTo>
                <a:lnTo>
                  <a:pt x="69761" y="139647"/>
                </a:lnTo>
                <a:lnTo>
                  <a:pt x="99309" y="139647"/>
                </a:lnTo>
                <a:lnTo>
                  <a:pt x="135647" y="108193"/>
                </a:lnTo>
                <a:lnTo>
                  <a:pt x="144780" y="64449"/>
                </a:lnTo>
                <a:lnTo>
                  <a:pt x="141328" y="50478"/>
                </a:lnTo>
                <a:lnTo>
                  <a:pt x="112614" y="11665"/>
                </a:lnTo>
                <a:lnTo>
                  <a:pt x="102637" y="6202"/>
                </a:lnTo>
                <a:lnTo>
                  <a:pt x="100097" y="5301"/>
                </a:lnTo>
                <a:close/>
              </a:path>
              <a:path w="144779" h="145414">
                <a:moveTo>
                  <a:pt x="71742" y="10341"/>
                </a:moveTo>
                <a:lnTo>
                  <a:pt x="30528" y="26678"/>
                </a:lnTo>
                <a:lnTo>
                  <a:pt x="10668" y="72069"/>
                </a:lnTo>
                <a:lnTo>
                  <a:pt x="11620" y="80451"/>
                </a:lnTo>
                <a:lnTo>
                  <a:pt x="28649" y="115968"/>
                </a:lnTo>
                <a:lnTo>
                  <a:pt x="67647" y="134276"/>
                </a:lnTo>
                <a:lnTo>
                  <a:pt x="78339" y="134202"/>
                </a:lnTo>
                <a:lnTo>
                  <a:pt x="88862" y="132348"/>
                </a:lnTo>
                <a:lnTo>
                  <a:pt x="97254" y="129355"/>
                </a:lnTo>
                <a:lnTo>
                  <a:pt x="70724" y="129355"/>
                </a:lnTo>
                <a:lnTo>
                  <a:pt x="59765" y="127931"/>
                </a:lnTo>
                <a:lnTo>
                  <a:pt x="23596" y="101009"/>
                </a:lnTo>
                <a:lnTo>
                  <a:pt x="16002" y="65973"/>
                </a:lnTo>
                <a:lnTo>
                  <a:pt x="20499" y="50646"/>
                </a:lnTo>
                <a:lnTo>
                  <a:pt x="52556" y="18847"/>
                </a:lnTo>
                <a:lnTo>
                  <a:pt x="74098" y="15588"/>
                </a:lnTo>
                <a:lnTo>
                  <a:pt x="97077" y="15588"/>
                </a:lnTo>
                <a:lnTo>
                  <a:pt x="93807" y="14057"/>
                </a:lnTo>
                <a:lnTo>
                  <a:pt x="82918" y="11212"/>
                </a:lnTo>
                <a:lnTo>
                  <a:pt x="71742" y="10341"/>
                </a:lnTo>
                <a:close/>
              </a:path>
              <a:path w="144779" h="145414">
                <a:moveTo>
                  <a:pt x="97077" y="15588"/>
                </a:moveTo>
                <a:lnTo>
                  <a:pt x="74098" y="15588"/>
                </a:lnTo>
                <a:lnTo>
                  <a:pt x="84994" y="17021"/>
                </a:lnTo>
                <a:lnTo>
                  <a:pt x="95495" y="20458"/>
                </a:lnTo>
                <a:lnTo>
                  <a:pt x="126386" y="53694"/>
                </a:lnTo>
                <a:lnTo>
                  <a:pt x="129539" y="66735"/>
                </a:lnTo>
                <a:lnTo>
                  <a:pt x="129539" y="72831"/>
                </a:lnTo>
                <a:lnTo>
                  <a:pt x="111316" y="114649"/>
                </a:lnTo>
                <a:lnTo>
                  <a:pt x="70724" y="129355"/>
                </a:lnTo>
                <a:lnTo>
                  <a:pt x="97254" y="129355"/>
                </a:lnTo>
                <a:lnTo>
                  <a:pt x="129394" y="97750"/>
                </a:lnTo>
                <a:lnTo>
                  <a:pt x="134874" y="72831"/>
                </a:lnTo>
                <a:lnTo>
                  <a:pt x="134112" y="65973"/>
                </a:lnTo>
                <a:lnTo>
                  <a:pt x="113450" y="25648"/>
                </a:lnTo>
                <a:lnTo>
                  <a:pt x="104090" y="18871"/>
                </a:lnTo>
                <a:lnTo>
                  <a:pt x="97077" y="15588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6542531" y="4019550"/>
            <a:ext cx="352044" cy="3520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6143244" y="4395215"/>
            <a:ext cx="718566" cy="54025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4124705" y="5028057"/>
            <a:ext cx="2815590" cy="1057275"/>
          </a:xfrm>
          <a:custGeom>
            <a:avLst/>
            <a:gdLst/>
            <a:ahLst/>
            <a:cxnLst/>
            <a:rect l="l" t="t" r="r" b="b"/>
            <a:pathLst>
              <a:path w="2815590" h="1057275">
                <a:moveTo>
                  <a:pt x="0" y="1056894"/>
                </a:moveTo>
                <a:lnTo>
                  <a:pt x="2815590" y="1056894"/>
                </a:lnTo>
                <a:lnTo>
                  <a:pt x="2815590" y="0"/>
                </a:lnTo>
                <a:lnTo>
                  <a:pt x="0" y="0"/>
                </a:lnTo>
                <a:lnTo>
                  <a:pt x="0" y="1056894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4124705" y="6061900"/>
            <a:ext cx="2815590" cy="0"/>
          </a:xfrm>
          <a:custGeom>
            <a:avLst/>
            <a:gdLst/>
            <a:ahLst/>
            <a:cxnLst/>
            <a:rect l="l" t="t" r="r" b="b"/>
            <a:pathLst>
              <a:path w="2815590" h="0">
                <a:moveTo>
                  <a:pt x="0" y="0"/>
                </a:moveTo>
                <a:lnTo>
                  <a:pt x="2815590" y="0"/>
                </a:lnTo>
              </a:path>
            </a:pathLst>
          </a:custGeom>
          <a:ln w="4737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4171188" y="5940552"/>
            <a:ext cx="2720340" cy="96520"/>
          </a:xfrm>
          <a:custGeom>
            <a:avLst/>
            <a:gdLst/>
            <a:ahLst/>
            <a:cxnLst/>
            <a:rect l="l" t="t" r="r" b="b"/>
            <a:pathLst>
              <a:path w="2720340" h="96520">
                <a:moveTo>
                  <a:pt x="0" y="96012"/>
                </a:moveTo>
                <a:lnTo>
                  <a:pt x="2720340" y="96012"/>
                </a:lnTo>
                <a:lnTo>
                  <a:pt x="2720340" y="0"/>
                </a:lnTo>
                <a:lnTo>
                  <a:pt x="0" y="0"/>
                </a:lnTo>
                <a:lnTo>
                  <a:pt x="0" y="96012"/>
                </a:lnTo>
                <a:close/>
              </a:path>
            </a:pathLst>
          </a:custGeom>
          <a:solidFill>
            <a:srgbClr val="8CAD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4170426" y="6037579"/>
            <a:ext cx="2723515" cy="0"/>
          </a:xfrm>
          <a:custGeom>
            <a:avLst/>
            <a:gdLst/>
            <a:ahLst/>
            <a:cxnLst/>
            <a:rect l="l" t="t" r="r" b="b"/>
            <a:pathLst>
              <a:path w="2723515" h="0">
                <a:moveTo>
                  <a:pt x="0" y="0"/>
                </a:moveTo>
                <a:lnTo>
                  <a:pt x="2723387" y="0"/>
                </a:lnTo>
              </a:path>
            </a:pathLst>
          </a:custGeom>
          <a:ln w="3810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4171950" y="5027929"/>
            <a:ext cx="0" cy="1008380"/>
          </a:xfrm>
          <a:custGeom>
            <a:avLst/>
            <a:gdLst/>
            <a:ahLst/>
            <a:cxnLst/>
            <a:rect l="l" t="t" r="r" b="b"/>
            <a:pathLst>
              <a:path w="0" h="1008379">
                <a:moveTo>
                  <a:pt x="0" y="0"/>
                </a:moveTo>
                <a:lnTo>
                  <a:pt x="0" y="1008379"/>
                </a:lnTo>
              </a:path>
            </a:pathLst>
          </a:custGeom>
          <a:ln w="4318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4171950" y="6036564"/>
            <a:ext cx="1905" cy="1270"/>
          </a:xfrm>
          <a:custGeom>
            <a:avLst/>
            <a:gdLst/>
            <a:ahLst/>
            <a:cxnLst/>
            <a:rect l="l" t="t" r="r" b="b"/>
            <a:pathLst>
              <a:path w="1904" h="1270">
                <a:moveTo>
                  <a:pt x="1524" y="0"/>
                </a:moveTo>
                <a:lnTo>
                  <a:pt x="0" y="0"/>
                </a:lnTo>
                <a:lnTo>
                  <a:pt x="1524" y="762"/>
                </a:lnTo>
                <a:lnTo>
                  <a:pt x="1524" y="0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6892290" y="5027929"/>
            <a:ext cx="0" cy="1008380"/>
          </a:xfrm>
          <a:custGeom>
            <a:avLst/>
            <a:gdLst/>
            <a:ahLst/>
            <a:cxnLst/>
            <a:rect l="l" t="t" r="r" b="b"/>
            <a:pathLst>
              <a:path w="0" h="1008379">
                <a:moveTo>
                  <a:pt x="0" y="0"/>
                </a:moveTo>
                <a:lnTo>
                  <a:pt x="0" y="1008379"/>
                </a:lnTo>
              </a:path>
            </a:pathLst>
          </a:custGeom>
          <a:ln w="4317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6890766" y="6036564"/>
            <a:ext cx="3175" cy="1270"/>
          </a:xfrm>
          <a:custGeom>
            <a:avLst/>
            <a:gdLst/>
            <a:ahLst/>
            <a:cxnLst/>
            <a:rect l="l" t="t" r="r" b="b"/>
            <a:pathLst>
              <a:path w="3175" h="1270">
                <a:moveTo>
                  <a:pt x="3047" y="0"/>
                </a:moveTo>
                <a:lnTo>
                  <a:pt x="1524" y="0"/>
                </a:lnTo>
                <a:lnTo>
                  <a:pt x="0" y="762"/>
                </a:lnTo>
                <a:lnTo>
                  <a:pt x="3047" y="762"/>
                </a:lnTo>
                <a:lnTo>
                  <a:pt x="3047" y="0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 txBox="1"/>
          <p:nvPr/>
        </p:nvSpPr>
        <p:spPr>
          <a:xfrm>
            <a:off x="4187444" y="4093419"/>
            <a:ext cx="2009139" cy="1941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21740">
              <a:lnSpc>
                <a:spcPct val="100000"/>
              </a:lnSpc>
            </a:pPr>
            <a:r>
              <a:rPr dirty="0" sz="1000" spc="5">
                <a:solidFill>
                  <a:srgbClr val="C00000"/>
                </a:solidFill>
                <a:latin typeface="Georgia"/>
                <a:cs typeface="Georgia"/>
              </a:rPr>
              <a:t>VRS</a:t>
            </a:r>
            <a:endParaRPr sz="1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50" b="1" i="1">
                <a:solidFill>
                  <a:srgbClr val="0070C0"/>
                </a:solidFill>
                <a:latin typeface="Arial Narrow"/>
                <a:cs typeface="Arial Narrow"/>
              </a:rPr>
              <a:t>Benefits</a:t>
            </a:r>
            <a:r>
              <a:rPr dirty="0" sz="850" spc="-10" b="1" i="1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850" b="1" i="1">
                <a:solidFill>
                  <a:srgbClr val="0070C0"/>
                </a:solidFill>
                <a:latin typeface="Arial Narrow"/>
                <a:cs typeface="Arial Narrow"/>
              </a:rPr>
              <a:t>(Empowerment)</a:t>
            </a:r>
            <a:endParaRPr sz="850">
              <a:latin typeface="Arial Narrow"/>
              <a:cs typeface="Arial Narrow"/>
            </a:endParaRPr>
          </a:p>
          <a:p>
            <a:pPr marL="12700" marR="390525">
              <a:lnSpc>
                <a:spcPts val="890"/>
              </a:lnSpc>
              <a:spcBef>
                <a:spcPts val="20"/>
              </a:spcBef>
            </a:pPr>
            <a:r>
              <a:rPr dirty="0" sz="700" spc="10">
                <a:latin typeface="Arial"/>
                <a:cs typeface="Arial"/>
              </a:rPr>
              <a:t>•</a:t>
            </a:r>
            <a:r>
              <a:rPr dirty="0" sz="700" spc="10">
                <a:latin typeface="Georgia"/>
                <a:cs typeface="Georgia"/>
              </a:rPr>
              <a:t>Natura</a:t>
            </a:r>
            <a:r>
              <a:rPr dirty="0" sz="700" spc="10">
                <a:latin typeface="Georgia"/>
                <a:cs typeface="Georgia"/>
              </a:rPr>
              <a:t>l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seamles</a:t>
            </a:r>
            <a:r>
              <a:rPr dirty="0" sz="700" spc="15">
                <a:latin typeface="Georgia"/>
                <a:cs typeface="Georgia"/>
              </a:rPr>
              <a:t>s</a:t>
            </a:r>
            <a:r>
              <a:rPr dirty="0" sz="700" spc="25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conversatio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25">
                <a:latin typeface="Georgia"/>
                <a:cs typeface="Georgia"/>
              </a:rPr>
              <a:t> </a:t>
            </a:r>
            <a:r>
              <a:rPr dirty="0" sz="700" spc="5">
                <a:latin typeface="Georgia"/>
                <a:cs typeface="Georgia"/>
              </a:rPr>
              <a:t>i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sign</a:t>
            </a:r>
            <a:r>
              <a:rPr dirty="0" sz="700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language/voice</a:t>
            </a:r>
            <a:endParaRPr sz="7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700" spc="10">
                <a:latin typeface="Arial"/>
                <a:cs typeface="Arial"/>
              </a:rPr>
              <a:t>•</a:t>
            </a:r>
            <a:r>
              <a:rPr dirty="0" sz="700" spc="15">
                <a:latin typeface="Georgia"/>
                <a:cs typeface="Georgia"/>
              </a:rPr>
              <a:t>20</a:t>
            </a:r>
            <a:r>
              <a:rPr dirty="0" sz="700" spc="20">
                <a:latin typeface="Georgia"/>
                <a:cs typeface="Georgia"/>
              </a:rPr>
              <a:t>0</a:t>
            </a:r>
            <a:r>
              <a:rPr dirty="0" sz="700" spc="10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wp</a:t>
            </a:r>
            <a:r>
              <a:rPr dirty="0" sz="700" spc="30">
                <a:latin typeface="Georgia"/>
                <a:cs typeface="Georgia"/>
              </a:rPr>
              <a:t>m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spoke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20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vs</a:t>
            </a:r>
            <a:r>
              <a:rPr dirty="0" sz="700" spc="5">
                <a:latin typeface="Georgia"/>
                <a:cs typeface="Georgia"/>
              </a:rPr>
              <a:t>.</a:t>
            </a:r>
            <a:r>
              <a:rPr dirty="0" sz="700" spc="10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20</a:t>
            </a:r>
            <a:r>
              <a:rPr dirty="0" sz="700" spc="20">
                <a:latin typeface="Georgia"/>
                <a:cs typeface="Georgia"/>
              </a:rPr>
              <a:t>0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wp</a:t>
            </a:r>
            <a:r>
              <a:rPr dirty="0" sz="700" spc="30">
                <a:latin typeface="Georgia"/>
                <a:cs typeface="Georgia"/>
              </a:rPr>
              <a:t>m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signed</a:t>
            </a:r>
            <a:endParaRPr sz="7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700" spc="10">
                <a:latin typeface="Arial"/>
                <a:cs typeface="Arial"/>
              </a:rPr>
              <a:t>•</a:t>
            </a:r>
            <a:r>
              <a:rPr dirty="0" sz="700" spc="10">
                <a:latin typeface="Georgia"/>
                <a:cs typeface="Georgia"/>
              </a:rPr>
              <a:t>Easie</a:t>
            </a:r>
            <a:r>
              <a:rPr dirty="0" sz="700" spc="10">
                <a:latin typeface="Georgia"/>
                <a:cs typeface="Georgia"/>
              </a:rPr>
              <a:t>r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5">
                <a:latin typeface="Georgia"/>
                <a:cs typeface="Georgia"/>
              </a:rPr>
              <a:t>t</a:t>
            </a:r>
            <a:r>
              <a:rPr dirty="0" sz="700" spc="15">
                <a:latin typeface="Georgia"/>
                <a:cs typeface="Georgia"/>
              </a:rPr>
              <a:t>o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20">
                <a:latin typeface="Georgia"/>
                <a:cs typeface="Georgia"/>
              </a:rPr>
              <a:t>u</a:t>
            </a:r>
            <a:r>
              <a:rPr dirty="0" sz="700" spc="10">
                <a:latin typeface="Georgia"/>
                <a:cs typeface="Georgia"/>
              </a:rPr>
              <a:t>s</a:t>
            </a:r>
            <a:r>
              <a:rPr dirty="0" sz="700" spc="15">
                <a:latin typeface="Georgia"/>
                <a:cs typeface="Georgia"/>
              </a:rPr>
              <a:t>e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5">
                <a:latin typeface="Georgia"/>
                <a:cs typeface="Georgia"/>
              </a:rPr>
              <a:t>si</a:t>
            </a:r>
            <a:r>
              <a:rPr dirty="0" sz="700" spc="15">
                <a:latin typeface="Georgia"/>
                <a:cs typeface="Georgia"/>
              </a:rPr>
              <a:t>gn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5">
                <a:latin typeface="Georgia"/>
                <a:cs typeface="Georgia"/>
              </a:rPr>
              <a:t>la</a:t>
            </a:r>
            <a:r>
              <a:rPr dirty="0" sz="700" spc="15">
                <a:latin typeface="Georgia"/>
                <a:cs typeface="Georgia"/>
              </a:rPr>
              <a:t>nguage</a:t>
            </a:r>
            <a:r>
              <a:rPr dirty="0" sz="700" spc="10">
                <a:latin typeface="Georgia"/>
                <a:cs typeface="Georgia"/>
              </a:rPr>
              <a:t> </a:t>
            </a:r>
            <a:r>
              <a:rPr dirty="0" sz="700" spc="5">
                <a:latin typeface="Georgia"/>
                <a:cs typeface="Georgia"/>
              </a:rPr>
              <a:t>t</a:t>
            </a:r>
            <a:r>
              <a:rPr dirty="0" sz="700" spc="20">
                <a:latin typeface="Georgia"/>
                <a:cs typeface="Georgia"/>
              </a:rPr>
              <a:t>h</a:t>
            </a:r>
            <a:r>
              <a:rPr dirty="0" sz="700" spc="10">
                <a:latin typeface="Georgia"/>
                <a:cs typeface="Georgia"/>
              </a:rPr>
              <a:t>a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5">
                <a:latin typeface="Georgia"/>
                <a:cs typeface="Georgia"/>
              </a:rPr>
              <a:t>t</a:t>
            </a:r>
            <a:r>
              <a:rPr dirty="0" sz="700" spc="15">
                <a:latin typeface="Georgia"/>
                <a:cs typeface="Georgia"/>
              </a:rPr>
              <a:t>o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5">
                <a:latin typeface="Georgia"/>
                <a:cs typeface="Georgia"/>
              </a:rPr>
              <a:t>t</a:t>
            </a:r>
            <a:r>
              <a:rPr dirty="0" sz="700" spc="15">
                <a:latin typeface="Georgia"/>
                <a:cs typeface="Georgia"/>
              </a:rPr>
              <a:t>y</a:t>
            </a:r>
            <a:r>
              <a:rPr dirty="0" sz="700" spc="10">
                <a:latin typeface="Georgia"/>
                <a:cs typeface="Georgia"/>
              </a:rPr>
              <a:t>pe</a:t>
            </a:r>
            <a:endParaRPr sz="700">
              <a:latin typeface="Georgia"/>
              <a:cs typeface="Georgia"/>
            </a:endParaRPr>
          </a:p>
          <a:p>
            <a:pPr marL="12700" marR="5080">
              <a:lnSpc>
                <a:spcPct val="105700"/>
              </a:lnSpc>
            </a:pPr>
            <a:r>
              <a:rPr dirty="0" sz="700" spc="10">
                <a:latin typeface="Arial"/>
                <a:cs typeface="Arial"/>
              </a:rPr>
              <a:t>•</a:t>
            </a:r>
            <a:r>
              <a:rPr dirty="0" sz="700" spc="20">
                <a:latin typeface="Georgia"/>
                <a:cs typeface="Georgia"/>
              </a:rPr>
              <a:t>U</a:t>
            </a:r>
            <a:r>
              <a:rPr dirty="0" sz="700" spc="20">
                <a:latin typeface="Georgia"/>
                <a:cs typeface="Georgia"/>
              </a:rPr>
              <a:t>nd</a:t>
            </a:r>
            <a:r>
              <a:rPr dirty="0" sz="700" spc="10">
                <a:latin typeface="Georgia"/>
                <a:cs typeface="Georgia"/>
              </a:rPr>
              <a:t>ersta</a:t>
            </a:r>
            <a:r>
              <a:rPr dirty="0" sz="700" spc="20">
                <a:latin typeface="Georgia"/>
                <a:cs typeface="Georgia"/>
              </a:rPr>
              <a:t>nd</a:t>
            </a:r>
            <a:r>
              <a:rPr dirty="0" sz="700" spc="5">
                <a:latin typeface="Georgia"/>
                <a:cs typeface="Georgia"/>
              </a:rPr>
              <a:t>i</a:t>
            </a:r>
            <a:r>
              <a:rPr dirty="0" sz="700" spc="15">
                <a:latin typeface="Georgia"/>
                <a:cs typeface="Georgia"/>
              </a:rPr>
              <a:t>ng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a</a:t>
            </a:r>
            <a:r>
              <a:rPr dirty="0" sz="700" spc="20">
                <a:latin typeface="Georgia"/>
                <a:cs typeface="Georgia"/>
              </a:rPr>
              <a:t>nd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expre</a:t>
            </a:r>
            <a:r>
              <a:rPr dirty="0" sz="700" spc="15">
                <a:latin typeface="Georgia"/>
                <a:cs typeface="Georgia"/>
              </a:rPr>
              <a:t>ssing</a:t>
            </a:r>
            <a:r>
              <a:rPr dirty="0" sz="700" spc="25">
                <a:latin typeface="Georgia"/>
                <a:cs typeface="Georgia"/>
              </a:rPr>
              <a:t> </a:t>
            </a:r>
            <a:r>
              <a:rPr dirty="0" sz="700" spc="20">
                <a:latin typeface="Georgia"/>
                <a:cs typeface="Georgia"/>
              </a:rPr>
              <a:t>more</a:t>
            </a:r>
            <a:r>
              <a:rPr dirty="0" sz="700" spc="25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in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English</a:t>
            </a:r>
            <a:r>
              <a:rPr dirty="0" sz="700" spc="15">
                <a:latin typeface="Georgia"/>
                <a:cs typeface="Georgia"/>
              </a:rPr>
              <a:t> from</a:t>
            </a:r>
            <a:r>
              <a:rPr dirty="0" sz="700" spc="10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using</a:t>
            </a:r>
            <a:r>
              <a:rPr dirty="0" sz="700" spc="10">
                <a:latin typeface="Georgia"/>
                <a:cs typeface="Georgia"/>
              </a:rPr>
              <a:t> </a:t>
            </a:r>
            <a:r>
              <a:rPr dirty="0" sz="700" spc="20">
                <a:latin typeface="Georgia"/>
                <a:cs typeface="Georgia"/>
              </a:rPr>
              <a:t>VRS</a:t>
            </a:r>
            <a:r>
              <a:rPr dirty="0" sz="700" spc="10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(l</a:t>
            </a:r>
            <a:r>
              <a:rPr dirty="0" sz="700" spc="5">
                <a:latin typeface="Georgia"/>
                <a:cs typeface="Georgia"/>
              </a:rPr>
              <a:t>i</a:t>
            </a:r>
            <a:r>
              <a:rPr dirty="0" sz="700" spc="15">
                <a:latin typeface="Georgia"/>
                <a:cs typeface="Georgia"/>
              </a:rPr>
              <a:t>teracy</a:t>
            </a:r>
            <a:r>
              <a:rPr dirty="0" sz="700" spc="25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and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language</a:t>
            </a:r>
            <a:r>
              <a:rPr dirty="0" sz="700" spc="10">
                <a:latin typeface="Georgia"/>
                <a:cs typeface="Georgia"/>
              </a:rPr>
              <a:t> d</a:t>
            </a:r>
            <a:r>
              <a:rPr dirty="0" sz="700" spc="10">
                <a:latin typeface="Georgia"/>
                <a:cs typeface="Georgia"/>
              </a:rPr>
              <a:t>e</a:t>
            </a:r>
            <a:r>
              <a:rPr dirty="0" sz="700" spc="15">
                <a:latin typeface="Georgia"/>
                <a:cs typeface="Georgia"/>
              </a:rPr>
              <a:t>v</a:t>
            </a:r>
            <a:r>
              <a:rPr dirty="0" sz="700" spc="10">
                <a:latin typeface="Georgia"/>
                <a:cs typeface="Georgia"/>
              </a:rPr>
              <a:t>e</a:t>
            </a:r>
            <a:r>
              <a:rPr dirty="0" sz="700" spc="10">
                <a:latin typeface="Georgia"/>
                <a:cs typeface="Georgia"/>
              </a:rPr>
              <a:t>l</a:t>
            </a:r>
            <a:r>
              <a:rPr dirty="0" sz="700" spc="15">
                <a:latin typeface="Georgia"/>
                <a:cs typeface="Georgia"/>
              </a:rPr>
              <a:t>opme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5">
                <a:latin typeface="Georgia"/>
                <a:cs typeface="Georgia"/>
              </a:rPr>
              <a:t>t</a:t>
            </a:r>
            <a:r>
              <a:rPr dirty="0" sz="700" spc="10">
                <a:latin typeface="Georgia"/>
                <a:cs typeface="Georgia"/>
              </a:rPr>
              <a:t>)</a:t>
            </a:r>
            <a:endParaRPr sz="700">
              <a:latin typeface="Georgia"/>
              <a:cs typeface="Georgia"/>
            </a:endParaRPr>
          </a:p>
          <a:p>
            <a:pPr marL="12700" marR="92710">
              <a:lnSpc>
                <a:spcPct val="105700"/>
              </a:lnSpc>
            </a:pPr>
            <a:r>
              <a:rPr dirty="0" sz="700" spc="10">
                <a:latin typeface="Arial"/>
                <a:cs typeface="Arial"/>
              </a:rPr>
              <a:t>•</a:t>
            </a:r>
            <a:r>
              <a:rPr dirty="0" sz="700" spc="20">
                <a:latin typeface="Georgia"/>
                <a:cs typeface="Georgia"/>
              </a:rPr>
              <a:t>L</a:t>
            </a:r>
            <a:r>
              <a:rPr dirty="0" sz="700" spc="10">
                <a:latin typeface="Georgia"/>
                <a:cs typeface="Georgia"/>
              </a:rPr>
              <a:t>e</a:t>
            </a:r>
            <a:r>
              <a:rPr dirty="0" sz="700" spc="15">
                <a:latin typeface="Georgia"/>
                <a:cs typeface="Georgia"/>
              </a:rPr>
              <a:t>ss</a:t>
            </a:r>
            <a:r>
              <a:rPr dirty="0" sz="700" spc="10">
                <a:latin typeface="Georgia"/>
                <a:cs typeface="Georgia"/>
              </a:rPr>
              <a:t> </a:t>
            </a:r>
            <a:r>
              <a:rPr dirty="0" sz="700" spc="20">
                <a:latin typeface="Georgia"/>
                <a:cs typeface="Georgia"/>
              </a:rPr>
              <a:t>h</a:t>
            </a:r>
            <a:r>
              <a:rPr dirty="0" sz="700" spc="10">
                <a:latin typeface="Georgia"/>
                <a:cs typeface="Georgia"/>
              </a:rPr>
              <a:t>e</a:t>
            </a:r>
            <a:r>
              <a:rPr dirty="0" sz="700" spc="10">
                <a:latin typeface="Georgia"/>
                <a:cs typeface="Georgia"/>
              </a:rPr>
              <a:t>si</a:t>
            </a:r>
            <a:r>
              <a:rPr dirty="0" sz="700" spc="5">
                <a:latin typeface="Georgia"/>
                <a:cs typeface="Georgia"/>
              </a:rPr>
              <a:t>t</a:t>
            </a:r>
            <a:r>
              <a:rPr dirty="0" sz="700" spc="15">
                <a:latin typeface="Georgia"/>
                <a:cs typeface="Georgia"/>
              </a:rPr>
              <a:t>ant</a:t>
            </a:r>
            <a:r>
              <a:rPr dirty="0" sz="700" spc="20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in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c</a:t>
            </a:r>
            <a:r>
              <a:rPr dirty="0" sz="700" spc="20">
                <a:latin typeface="Georgia"/>
                <a:cs typeface="Georgia"/>
              </a:rPr>
              <a:t>omm</a:t>
            </a:r>
            <a:r>
              <a:rPr dirty="0" sz="700" spc="15">
                <a:latin typeface="Georgia"/>
                <a:cs typeface="Georgia"/>
              </a:rPr>
              <a:t>unica</a:t>
            </a:r>
            <a:r>
              <a:rPr dirty="0" sz="700" spc="5">
                <a:latin typeface="Georgia"/>
                <a:cs typeface="Georgia"/>
              </a:rPr>
              <a:t>ti</a:t>
            </a:r>
            <a:r>
              <a:rPr dirty="0" sz="700" spc="15">
                <a:latin typeface="Georgia"/>
                <a:cs typeface="Georgia"/>
              </a:rPr>
              <a:t>ng</a:t>
            </a:r>
            <a:r>
              <a:rPr dirty="0" sz="700" spc="10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wi</a:t>
            </a:r>
            <a:r>
              <a:rPr dirty="0" sz="700" spc="5">
                <a:latin typeface="Georgia"/>
                <a:cs typeface="Georgia"/>
              </a:rPr>
              <a:t>t</a:t>
            </a:r>
            <a:r>
              <a:rPr dirty="0" sz="700" spc="20">
                <a:latin typeface="Georgia"/>
                <a:cs typeface="Georgia"/>
              </a:rPr>
              <a:t>h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20">
                <a:latin typeface="Georgia"/>
                <a:cs typeface="Georgia"/>
              </a:rPr>
              <a:t>h</a:t>
            </a:r>
            <a:r>
              <a:rPr dirty="0" sz="700" spc="10">
                <a:latin typeface="Georgia"/>
                <a:cs typeface="Georgia"/>
              </a:rPr>
              <a:t>e</a:t>
            </a:r>
            <a:r>
              <a:rPr dirty="0" sz="700" spc="15">
                <a:latin typeface="Georgia"/>
                <a:cs typeface="Georgia"/>
              </a:rPr>
              <a:t>a</a:t>
            </a:r>
            <a:r>
              <a:rPr dirty="0" sz="700" spc="5">
                <a:latin typeface="Georgia"/>
                <a:cs typeface="Georgia"/>
              </a:rPr>
              <a:t>r</a:t>
            </a:r>
            <a:r>
              <a:rPr dirty="0" sz="700" spc="15">
                <a:latin typeface="Georgia"/>
                <a:cs typeface="Georgia"/>
              </a:rPr>
              <a:t>ing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people</a:t>
            </a:r>
            <a:endParaRPr sz="700">
              <a:latin typeface="Georgia"/>
              <a:cs typeface="Georgia"/>
            </a:endParaRPr>
          </a:p>
          <a:p>
            <a:pPr marL="12700" marR="164465">
              <a:lnSpc>
                <a:spcPct val="105700"/>
              </a:lnSpc>
            </a:pPr>
            <a:r>
              <a:rPr dirty="0" sz="700" spc="10">
                <a:latin typeface="Arial"/>
                <a:cs typeface="Arial"/>
              </a:rPr>
              <a:t>•</a:t>
            </a:r>
            <a:r>
              <a:rPr dirty="0" sz="700" spc="15">
                <a:latin typeface="Georgia"/>
                <a:cs typeface="Georgia"/>
              </a:rPr>
              <a:t>Ge</a:t>
            </a:r>
            <a:r>
              <a:rPr dirty="0" sz="700" spc="10">
                <a:latin typeface="Georgia"/>
                <a:cs typeface="Georgia"/>
              </a:rPr>
              <a:t>t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5">
                <a:latin typeface="Georgia"/>
                <a:cs typeface="Georgia"/>
              </a:rPr>
              <a:t>i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5">
                <a:latin typeface="Georgia"/>
                <a:cs typeface="Georgia"/>
              </a:rPr>
              <a:t>terpreti</a:t>
            </a:r>
            <a:r>
              <a:rPr dirty="0" sz="700" spc="15">
                <a:latin typeface="Georgia"/>
                <a:cs typeface="Georgia"/>
              </a:rPr>
              <a:t>ng</a:t>
            </a:r>
            <a:r>
              <a:rPr dirty="0" sz="700" spc="30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servic</a:t>
            </a:r>
            <a:r>
              <a:rPr dirty="0" sz="700" spc="15">
                <a:latin typeface="Georgia"/>
                <a:cs typeface="Georgia"/>
              </a:rPr>
              <a:t>e</a:t>
            </a:r>
            <a:r>
              <a:rPr dirty="0" sz="700" spc="20">
                <a:latin typeface="Georgia"/>
                <a:cs typeface="Georgia"/>
              </a:rPr>
              <a:t> </a:t>
            </a:r>
            <a:r>
              <a:rPr dirty="0" sz="700" spc="25">
                <a:latin typeface="Georgia"/>
                <a:cs typeface="Georgia"/>
              </a:rPr>
              <a:t>w</a:t>
            </a:r>
            <a:r>
              <a:rPr dirty="0" sz="700" spc="5">
                <a:latin typeface="Georgia"/>
                <a:cs typeface="Georgia"/>
              </a:rPr>
              <a:t>it</a:t>
            </a:r>
            <a:r>
              <a:rPr dirty="0" sz="700" spc="20">
                <a:latin typeface="Georgia"/>
                <a:cs typeface="Georgia"/>
              </a:rPr>
              <a:t>h</a:t>
            </a:r>
            <a:r>
              <a:rPr dirty="0" sz="700" spc="10">
                <a:latin typeface="Georgia"/>
                <a:cs typeface="Georgia"/>
              </a:rPr>
              <a:t>o</a:t>
            </a:r>
            <a:r>
              <a:rPr dirty="0" sz="700" spc="15">
                <a:latin typeface="Georgia"/>
                <a:cs typeface="Georgia"/>
              </a:rPr>
              <a:t>ut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sc</a:t>
            </a:r>
            <a:r>
              <a:rPr dirty="0" sz="700" spc="20">
                <a:latin typeface="Georgia"/>
                <a:cs typeface="Georgia"/>
              </a:rPr>
              <a:t>h</a:t>
            </a:r>
            <a:r>
              <a:rPr dirty="0" sz="700" spc="10">
                <a:latin typeface="Georgia"/>
                <a:cs typeface="Georgia"/>
              </a:rPr>
              <a:t>e</a:t>
            </a:r>
            <a:r>
              <a:rPr dirty="0" sz="700" spc="20">
                <a:latin typeface="Georgia"/>
                <a:cs typeface="Georgia"/>
              </a:rPr>
              <a:t>du</a:t>
            </a:r>
            <a:r>
              <a:rPr dirty="0" sz="700" spc="5">
                <a:latin typeface="Georgia"/>
                <a:cs typeface="Georgia"/>
              </a:rPr>
              <a:t>li</a:t>
            </a:r>
            <a:r>
              <a:rPr dirty="0" sz="700" spc="15">
                <a:latin typeface="Georgia"/>
                <a:cs typeface="Georgia"/>
              </a:rPr>
              <a:t>ng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5">
                <a:latin typeface="Georgia"/>
                <a:cs typeface="Georgia"/>
              </a:rPr>
              <a:t>difficulties</a:t>
            </a:r>
            <a:endParaRPr sz="700">
              <a:latin typeface="Georgia"/>
              <a:cs typeface="Georgia"/>
            </a:endParaRPr>
          </a:p>
          <a:p>
            <a:pPr marL="12700" marR="113030">
              <a:lnSpc>
                <a:spcPct val="105700"/>
              </a:lnSpc>
            </a:pPr>
            <a:r>
              <a:rPr dirty="0" sz="700" spc="10">
                <a:latin typeface="Arial"/>
                <a:cs typeface="Arial"/>
              </a:rPr>
              <a:t>•</a:t>
            </a:r>
            <a:r>
              <a:rPr dirty="0" sz="700" spc="15">
                <a:latin typeface="Georgia"/>
                <a:cs typeface="Georgia"/>
              </a:rPr>
              <a:t>Co</a:t>
            </a:r>
            <a:r>
              <a:rPr dirty="0" sz="700" spc="15">
                <a:latin typeface="Georgia"/>
                <a:cs typeface="Georgia"/>
              </a:rPr>
              <a:t>nf</a:t>
            </a:r>
            <a:r>
              <a:rPr dirty="0" sz="700" spc="5">
                <a:latin typeface="Georgia"/>
                <a:cs typeface="Georgia"/>
              </a:rPr>
              <a:t>i</a:t>
            </a:r>
            <a:r>
              <a:rPr dirty="0" sz="700" spc="20">
                <a:latin typeface="Georgia"/>
                <a:cs typeface="Georgia"/>
              </a:rPr>
              <a:t>d</a:t>
            </a:r>
            <a:r>
              <a:rPr dirty="0" sz="700" spc="10">
                <a:latin typeface="Georgia"/>
                <a:cs typeface="Georgia"/>
              </a:rPr>
              <a:t>e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5">
                <a:latin typeface="Georgia"/>
                <a:cs typeface="Georgia"/>
              </a:rPr>
              <a:t>tialit</a:t>
            </a:r>
            <a:r>
              <a:rPr dirty="0" sz="700" spc="10">
                <a:latin typeface="Georgia"/>
                <a:cs typeface="Georgia"/>
              </a:rPr>
              <a:t>y,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10">
                <a:latin typeface="Georgia"/>
                <a:cs typeface="Georgia"/>
              </a:rPr>
              <a:t>o</a:t>
            </a:r>
            <a:r>
              <a:rPr dirty="0" sz="700" spc="15">
                <a:latin typeface="Georgia"/>
                <a:cs typeface="Georgia"/>
              </a:rPr>
              <a:t>n-</a:t>
            </a:r>
            <a:r>
              <a:rPr dirty="0" sz="700" spc="10">
                <a:latin typeface="Georgia"/>
                <a:cs typeface="Georgia"/>
              </a:rPr>
              <a:t>prefere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5">
                <a:latin typeface="Georgia"/>
                <a:cs typeface="Georgia"/>
              </a:rPr>
              <a:t>ti</a:t>
            </a:r>
            <a:r>
              <a:rPr dirty="0" sz="700" spc="20">
                <a:latin typeface="Georgia"/>
                <a:cs typeface="Georgia"/>
              </a:rPr>
              <a:t>a</a:t>
            </a:r>
            <a:r>
              <a:rPr dirty="0" sz="700" spc="10">
                <a:latin typeface="Georgia"/>
                <a:cs typeface="Georgia"/>
              </a:rPr>
              <a:t>l</a:t>
            </a:r>
            <a:r>
              <a:rPr dirty="0" sz="700" spc="25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treatme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5">
                <a:latin typeface="Georgia"/>
                <a:cs typeface="Georgia"/>
              </a:rPr>
              <a:t>t,</a:t>
            </a:r>
            <a:r>
              <a:rPr dirty="0" sz="700" spc="5">
                <a:latin typeface="Georgia"/>
                <a:cs typeface="Georgia"/>
              </a:rPr>
              <a:t> cal</a:t>
            </a:r>
            <a:r>
              <a:rPr dirty="0" sz="700" spc="10">
                <a:latin typeface="Georgia"/>
                <a:cs typeface="Georgia"/>
              </a:rPr>
              <a:t>l</a:t>
            </a:r>
            <a:r>
              <a:rPr dirty="0" sz="700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co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5">
                <a:latin typeface="Georgia"/>
                <a:cs typeface="Georgia"/>
              </a:rPr>
              <a:t>te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5">
                <a:latin typeface="Georgia"/>
                <a:cs typeface="Georgia"/>
              </a:rPr>
              <a:t>t</a:t>
            </a:r>
            <a:r>
              <a:rPr dirty="0" sz="700" spc="5">
                <a:latin typeface="Georgia"/>
                <a:cs typeface="Georgia"/>
              </a:rPr>
              <a:t>,</a:t>
            </a:r>
            <a:r>
              <a:rPr dirty="0" sz="700" spc="20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compete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10">
                <a:latin typeface="Georgia"/>
                <a:cs typeface="Georgia"/>
              </a:rPr>
              <a:t>ce</a:t>
            </a:r>
            <a:r>
              <a:rPr dirty="0" sz="700" spc="5">
                <a:latin typeface="Georgia"/>
                <a:cs typeface="Georgia"/>
              </a:rPr>
              <a:t>,</a:t>
            </a:r>
            <a:r>
              <a:rPr dirty="0" sz="700" spc="30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2</a:t>
            </a:r>
            <a:r>
              <a:rPr dirty="0" sz="700" spc="10">
                <a:latin typeface="Georgia"/>
                <a:cs typeface="Georgia"/>
              </a:rPr>
              <a:t>4</a:t>
            </a:r>
            <a:r>
              <a:rPr dirty="0" sz="700" spc="15">
                <a:latin typeface="Georgia"/>
                <a:cs typeface="Georgia"/>
              </a:rPr>
              <a:t>/7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operatio</a:t>
            </a:r>
            <a:r>
              <a:rPr dirty="0" sz="700" spc="15">
                <a:latin typeface="Georgia"/>
                <a:cs typeface="Georgia"/>
              </a:rPr>
              <a:t>n,</a:t>
            </a:r>
            <a:r>
              <a:rPr dirty="0" sz="700" spc="30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9</a:t>
            </a:r>
            <a:r>
              <a:rPr dirty="0" sz="700" spc="10">
                <a:latin typeface="Georgia"/>
                <a:cs typeface="Georgia"/>
              </a:rPr>
              <a:t>11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4130802" y="3978402"/>
            <a:ext cx="2802890" cy="2099310"/>
          </a:xfrm>
          <a:custGeom>
            <a:avLst/>
            <a:gdLst/>
            <a:ahLst/>
            <a:cxnLst/>
            <a:rect l="l" t="t" r="r" b="b"/>
            <a:pathLst>
              <a:path w="2802890" h="2099310">
                <a:moveTo>
                  <a:pt x="2802636" y="0"/>
                </a:moveTo>
                <a:lnTo>
                  <a:pt x="0" y="0"/>
                </a:lnTo>
                <a:lnTo>
                  <a:pt x="0" y="2099310"/>
                </a:lnTo>
                <a:lnTo>
                  <a:pt x="2802636" y="2099310"/>
                </a:lnTo>
                <a:lnTo>
                  <a:pt x="280263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879347" y="7150227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5" h="0">
                <a:moveTo>
                  <a:pt x="0" y="0"/>
                </a:moveTo>
                <a:lnTo>
                  <a:pt x="1264158" y="0"/>
                </a:lnTo>
              </a:path>
            </a:pathLst>
          </a:custGeom>
          <a:ln w="3556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2334767" y="7150227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5" h="0">
                <a:moveTo>
                  <a:pt x="0" y="0"/>
                </a:moveTo>
                <a:lnTo>
                  <a:pt x="1264158" y="0"/>
                </a:lnTo>
              </a:path>
            </a:pathLst>
          </a:custGeom>
          <a:ln w="3556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2167889" y="7073204"/>
            <a:ext cx="144780" cy="145415"/>
          </a:xfrm>
          <a:custGeom>
            <a:avLst/>
            <a:gdLst/>
            <a:ahLst/>
            <a:cxnLst/>
            <a:rect l="l" t="t" r="r" b="b"/>
            <a:pathLst>
              <a:path w="144780" h="145415">
                <a:moveTo>
                  <a:pt x="69740" y="0"/>
                </a:moveTo>
                <a:lnTo>
                  <a:pt x="27660" y="15588"/>
                </a:lnTo>
                <a:lnTo>
                  <a:pt x="1524" y="58353"/>
                </a:lnTo>
                <a:lnTo>
                  <a:pt x="0" y="72831"/>
                </a:lnTo>
                <a:lnTo>
                  <a:pt x="762" y="80451"/>
                </a:lnTo>
                <a:lnTo>
                  <a:pt x="15661" y="116879"/>
                </a:lnTo>
                <a:lnTo>
                  <a:pt x="51955" y="142042"/>
                </a:lnTo>
                <a:lnTo>
                  <a:pt x="73138" y="144908"/>
                </a:lnTo>
                <a:lnTo>
                  <a:pt x="83781" y="144021"/>
                </a:lnTo>
                <a:lnTo>
                  <a:pt x="94190" y="141630"/>
                </a:lnTo>
                <a:lnTo>
                  <a:pt x="99306" y="139647"/>
                </a:lnTo>
                <a:lnTo>
                  <a:pt x="69756" y="139647"/>
                </a:lnTo>
                <a:lnTo>
                  <a:pt x="58857" y="138318"/>
                </a:lnTo>
                <a:lnTo>
                  <a:pt x="20692" y="115232"/>
                </a:lnTo>
                <a:lnTo>
                  <a:pt x="5926" y="78165"/>
                </a:lnTo>
                <a:lnTo>
                  <a:pt x="5334" y="72831"/>
                </a:lnTo>
                <a:lnTo>
                  <a:pt x="7499" y="56450"/>
                </a:lnTo>
                <a:lnTo>
                  <a:pt x="34644" y="16535"/>
                </a:lnTo>
                <a:lnTo>
                  <a:pt x="76796" y="5301"/>
                </a:lnTo>
                <a:lnTo>
                  <a:pt x="100097" y="5301"/>
                </a:lnTo>
                <a:lnTo>
                  <a:pt x="92010" y="2435"/>
                </a:lnTo>
                <a:lnTo>
                  <a:pt x="80966" y="368"/>
                </a:lnTo>
                <a:lnTo>
                  <a:pt x="69740" y="0"/>
                </a:lnTo>
                <a:close/>
              </a:path>
              <a:path w="144780" h="145415">
                <a:moveTo>
                  <a:pt x="100097" y="5301"/>
                </a:moveTo>
                <a:lnTo>
                  <a:pt x="76796" y="5301"/>
                </a:lnTo>
                <a:lnTo>
                  <a:pt x="87726" y="6867"/>
                </a:lnTo>
                <a:lnTo>
                  <a:pt x="98291" y="10153"/>
                </a:lnTo>
                <a:lnTo>
                  <a:pt x="131700" y="40223"/>
                </a:lnTo>
                <a:lnTo>
                  <a:pt x="140208" y="72069"/>
                </a:lnTo>
                <a:lnTo>
                  <a:pt x="137352" y="90582"/>
                </a:lnTo>
                <a:lnTo>
                  <a:pt x="111255" y="128015"/>
                </a:lnTo>
                <a:lnTo>
                  <a:pt x="69756" y="139647"/>
                </a:lnTo>
                <a:lnTo>
                  <a:pt x="99306" y="139647"/>
                </a:lnTo>
                <a:lnTo>
                  <a:pt x="135646" y="108193"/>
                </a:lnTo>
                <a:lnTo>
                  <a:pt x="144780" y="64449"/>
                </a:lnTo>
                <a:lnTo>
                  <a:pt x="141328" y="50478"/>
                </a:lnTo>
                <a:lnTo>
                  <a:pt x="112614" y="11665"/>
                </a:lnTo>
                <a:lnTo>
                  <a:pt x="102637" y="6202"/>
                </a:lnTo>
                <a:lnTo>
                  <a:pt x="100097" y="5301"/>
                </a:lnTo>
                <a:close/>
              </a:path>
              <a:path w="144780" h="145415">
                <a:moveTo>
                  <a:pt x="71761" y="10369"/>
                </a:moveTo>
                <a:lnTo>
                  <a:pt x="30487" y="26689"/>
                </a:lnTo>
                <a:lnTo>
                  <a:pt x="10668" y="72069"/>
                </a:lnTo>
                <a:lnTo>
                  <a:pt x="11620" y="80451"/>
                </a:lnTo>
                <a:lnTo>
                  <a:pt x="28649" y="115968"/>
                </a:lnTo>
                <a:lnTo>
                  <a:pt x="67647" y="134276"/>
                </a:lnTo>
                <a:lnTo>
                  <a:pt x="78339" y="134202"/>
                </a:lnTo>
                <a:lnTo>
                  <a:pt x="88862" y="132348"/>
                </a:lnTo>
                <a:lnTo>
                  <a:pt x="97254" y="129355"/>
                </a:lnTo>
                <a:lnTo>
                  <a:pt x="70724" y="129355"/>
                </a:lnTo>
                <a:lnTo>
                  <a:pt x="59765" y="127931"/>
                </a:lnTo>
                <a:lnTo>
                  <a:pt x="23596" y="101009"/>
                </a:lnTo>
                <a:lnTo>
                  <a:pt x="16002" y="65973"/>
                </a:lnTo>
                <a:lnTo>
                  <a:pt x="20499" y="50646"/>
                </a:lnTo>
                <a:lnTo>
                  <a:pt x="52556" y="18847"/>
                </a:lnTo>
                <a:lnTo>
                  <a:pt x="74098" y="15588"/>
                </a:lnTo>
                <a:lnTo>
                  <a:pt x="97054" y="15588"/>
                </a:lnTo>
                <a:lnTo>
                  <a:pt x="93862" y="14095"/>
                </a:lnTo>
                <a:lnTo>
                  <a:pt x="82956" y="11245"/>
                </a:lnTo>
                <a:lnTo>
                  <a:pt x="71761" y="10369"/>
                </a:lnTo>
                <a:close/>
              </a:path>
              <a:path w="144780" h="145415">
                <a:moveTo>
                  <a:pt x="97054" y="15588"/>
                </a:moveTo>
                <a:lnTo>
                  <a:pt x="74098" y="15588"/>
                </a:lnTo>
                <a:lnTo>
                  <a:pt x="84994" y="17021"/>
                </a:lnTo>
                <a:lnTo>
                  <a:pt x="95495" y="20458"/>
                </a:lnTo>
                <a:lnTo>
                  <a:pt x="126386" y="53694"/>
                </a:lnTo>
                <a:lnTo>
                  <a:pt x="129539" y="66735"/>
                </a:lnTo>
                <a:lnTo>
                  <a:pt x="129539" y="72831"/>
                </a:lnTo>
                <a:lnTo>
                  <a:pt x="111316" y="114649"/>
                </a:lnTo>
                <a:lnTo>
                  <a:pt x="70724" y="129355"/>
                </a:lnTo>
                <a:lnTo>
                  <a:pt x="97254" y="129355"/>
                </a:lnTo>
                <a:lnTo>
                  <a:pt x="129394" y="97750"/>
                </a:lnTo>
                <a:lnTo>
                  <a:pt x="134874" y="72831"/>
                </a:lnTo>
                <a:lnTo>
                  <a:pt x="134112" y="65973"/>
                </a:lnTo>
                <a:lnTo>
                  <a:pt x="113522" y="25694"/>
                </a:lnTo>
                <a:lnTo>
                  <a:pt x="104158" y="18913"/>
                </a:lnTo>
                <a:lnTo>
                  <a:pt x="97054" y="15588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3249929" y="6803897"/>
            <a:ext cx="352044" cy="3520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3445764" y="7148321"/>
            <a:ext cx="1905" cy="0"/>
          </a:xfrm>
          <a:custGeom>
            <a:avLst/>
            <a:gdLst/>
            <a:ahLst/>
            <a:cxnLst/>
            <a:rect l="l" t="t" r="r" b="b"/>
            <a:pathLst>
              <a:path w="1904" h="0">
                <a:moveTo>
                  <a:pt x="0" y="0"/>
                </a:moveTo>
                <a:lnTo>
                  <a:pt x="1524" y="0"/>
                </a:lnTo>
              </a:path>
            </a:pathLst>
          </a:custGeom>
          <a:ln w="3175">
            <a:solidFill>
              <a:srgbClr val="FEF7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 txBox="1"/>
          <p:nvPr/>
        </p:nvSpPr>
        <p:spPr>
          <a:xfrm>
            <a:off x="894841" y="7743936"/>
            <a:ext cx="2489200" cy="135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50" spc="-5">
                <a:latin typeface="Arial"/>
                <a:cs typeface="Arial"/>
              </a:rPr>
              <a:t>•</a:t>
            </a:r>
            <a:r>
              <a:rPr dirty="0" sz="850">
                <a:latin typeface="Georgia"/>
                <a:cs typeface="Georgia"/>
              </a:rPr>
              <a:t>W</a:t>
            </a:r>
            <a:r>
              <a:rPr dirty="0" sz="850">
                <a:latin typeface="Georgia"/>
                <a:cs typeface="Georgia"/>
              </a:rPr>
              <a:t>e</a:t>
            </a:r>
            <a:r>
              <a:rPr dirty="0" sz="850">
                <a:latin typeface="Georgia"/>
                <a:cs typeface="Georgia"/>
              </a:rPr>
              <a:t> </a:t>
            </a:r>
            <a:r>
              <a:rPr dirty="0" sz="850" spc="-5">
                <a:latin typeface="Georgia"/>
                <a:cs typeface="Georgia"/>
              </a:rPr>
              <a:t>c</a:t>
            </a:r>
            <a:r>
              <a:rPr dirty="0" sz="850">
                <a:latin typeface="Georgia"/>
                <a:cs typeface="Georgia"/>
              </a:rPr>
              <a:t>an’t</a:t>
            </a:r>
            <a:r>
              <a:rPr dirty="0" sz="85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wait</a:t>
            </a:r>
            <a:r>
              <a:rPr dirty="0" sz="85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to</a:t>
            </a:r>
            <a:r>
              <a:rPr dirty="0" sz="85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get</a:t>
            </a:r>
            <a:r>
              <a:rPr dirty="0" sz="850" spc="-1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mobile</a:t>
            </a:r>
            <a:r>
              <a:rPr dirty="0" sz="850" spc="-10">
                <a:latin typeface="Georgia"/>
                <a:cs typeface="Georgia"/>
              </a:rPr>
              <a:t> </a:t>
            </a:r>
            <a:r>
              <a:rPr dirty="0" sz="850" spc="5">
                <a:latin typeface="Georgia"/>
                <a:cs typeface="Georgia"/>
              </a:rPr>
              <a:t>VRS</a:t>
            </a:r>
            <a:r>
              <a:rPr dirty="0" sz="850" spc="5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-</a:t>
            </a:r>
            <a:r>
              <a:rPr dirty="0" sz="85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depends</a:t>
            </a:r>
            <a:r>
              <a:rPr dirty="0" sz="850" spc="-5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on</a:t>
            </a:r>
            <a:r>
              <a:rPr dirty="0" sz="850" spc="-5">
                <a:latin typeface="Georgia"/>
                <a:cs typeface="Georgia"/>
              </a:rPr>
              <a:t> </a:t>
            </a:r>
            <a:r>
              <a:rPr dirty="0" sz="850" spc="5">
                <a:latin typeface="Georgia"/>
                <a:cs typeface="Georgia"/>
              </a:rPr>
              <a:t>how</a:t>
            </a:r>
            <a:endParaRPr sz="850">
              <a:latin typeface="Georgia"/>
              <a:cs typeface="Georgia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4124705" y="7186421"/>
            <a:ext cx="2815590" cy="626745"/>
          </a:xfrm>
          <a:custGeom>
            <a:avLst/>
            <a:gdLst/>
            <a:ahLst/>
            <a:cxnLst/>
            <a:rect l="l" t="t" r="r" b="b"/>
            <a:pathLst>
              <a:path w="2815590" h="626745">
                <a:moveTo>
                  <a:pt x="0" y="626745"/>
                </a:moveTo>
                <a:lnTo>
                  <a:pt x="2815590" y="626745"/>
                </a:lnTo>
                <a:lnTo>
                  <a:pt x="2815590" y="0"/>
                </a:lnTo>
                <a:lnTo>
                  <a:pt x="0" y="0"/>
                </a:lnTo>
                <a:lnTo>
                  <a:pt x="0" y="626745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4148328" y="6756654"/>
            <a:ext cx="0" cy="2113280"/>
          </a:xfrm>
          <a:custGeom>
            <a:avLst/>
            <a:gdLst/>
            <a:ahLst/>
            <a:cxnLst/>
            <a:rect l="l" t="t" r="r" b="b"/>
            <a:pathLst>
              <a:path w="0" h="2113279">
                <a:moveTo>
                  <a:pt x="0" y="0"/>
                </a:moveTo>
                <a:lnTo>
                  <a:pt x="0" y="2113026"/>
                </a:lnTo>
              </a:path>
            </a:pathLst>
          </a:custGeom>
          <a:ln w="4851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6917435" y="6756654"/>
            <a:ext cx="0" cy="2113280"/>
          </a:xfrm>
          <a:custGeom>
            <a:avLst/>
            <a:gdLst/>
            <a:ahLst/>
            <a:cxnLst/>
            <a:rect l="l" t="t" r="r" b="b"/>
            <a:pathLst>
              <a:path w="0" h="2113279">
                <a:moveTo>
                  <a:pt x="0" y="0"/>
                </a:moveTo>
                <a:lnTo>
                  <a:pt x="0" y="2113026"/>
                </a:lnTo>
              </a:path>
            </a:pathLst>
          </a:custGeom>
          <a:ln w="4699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4171950" y="7150227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5" h="0">
                <a:moveTo>
                  <a:pt x="0" y="0"/>
                </a:moveTo>
                <a:lnTo>
                  <a:pt x="1264158" y="0"/>
                </a:lnTo>
              </a:path>
            </a:pathLst>
          </a:custGeom>
          <a:ln w="3556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5627370" y="7150227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4" h="0">
                <a:moveTo>
                  <a:pt x="0" y="0"/>
                </a:moveTo>
                <a:lnTo>
                  <a:pt x="1264157" y="0"/>
                </a:lnTo>
              </a:path>
            </a:pathLst>
          </a:custGeom>
          <a:ln w="3556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5439155" y="7051765"/>
            <a:ext cx="187960" cy="187325"/>
          </a:xfrm>
          <a:custGeom>
            <a:avLst/>
            <a:gdLst/>
            <a:ahLst/>
            <a:cxnLst/>
            <a:rect l="l" t="t" r="r" b="b"/>
            <a:pathLst>
              <a:path w="187960" h="187325">
                <a:moveTo>
                  <a:pt x="87273" y="0"/>
                </a:moveTo>
                <a:lnTo>
                  <a:pt x="46902" y="12273"/>
                </a:lnTo>
                <a:lnTo>
                  <a:pt x="16666" y="40098"/>
                </a:lnTo>
                <a:lnTo>
                  <a:pt x="1126" y="78914"/>
                </a:lnTo>
                <a:lnTo>
                  <a:pt x="0" y="93508"/>
                </a:lnTo>
                <a:lnTo>
                  <a:pt x="401" y="102244"/>
                </a:lnTo>
                <a:lnTo>
                  <a:pt x="13375" y="141640"/>
                </a:lnTo>
                <a:lnTo>
                  <a:pt x="41733" y="171047"/>
                </a:lnTo>
                <a:lnTo>
                  <a:pt x="81521" y="186109"/>
                </a:lnTo>
                <a:lnTo>
                  <a:pt x="96640" y="187189"/>
                </a:lnTo>
                <a:lnTo>
                  <a:pt x="110152" y="185792"/>
                </a:lnTo>
                <a:lnTo>
                  <a:pt x="146425" y="170551"/>
                </a:lnTo>
                <a:lnTo>
                  <a:pt x="173231" y="140520"/>
                </a:lnTo>
                <a:lnTo>
                  <a:pt x="186625" y="97988"/>
                </a:lnTo>
                <a:lnTo>
                  <a:pt x="187428" y="81429"/>
                </a:lnTo>
                <a:lnTo>
                  <a:pt x="184602" y="67942"/>
                </a:lnTo>
                <a:lnTo>
                  <a:pt x="165014" y="32794"/>
                </a:lnTo>
                <a:lnTo>
                  <a:pt x="131429" y="8788"/>
                </a:lnTo>
                <a:lnTo>
                  <a:pt x="872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5468873" y="7080552"/>
            <a:ext cx="128905" cy="129539"/>
          </a:xfrm>
          <a:custGeom>
            <a:avLst/>
            <a:gdLst/>
            <a:ahLst/>
            <a:cxnLst/>
            <a:rect l="l" t="t" r="r" b="b"/>
            <a:pathLst>
              <a:path w="128904" h="129540">
                <a:moveTo>
                  <a:pt x="61522" y="0"/>
                </a:moveTo>
                <a:lnTo>
                  <a:pt x="23065" y="15022"/>
                </a:lnTo>
                <a:lnTo>
                  <a:pt x="1627" y="50196"/>
                </a:lnTo>
                <a:lnTo>
                  <a:pt x="0" y="64721"/>
                </a:lnTo>
                <a:lnTo>
                  <a:pt x="539" y="73111"/>
                </a:lnTo>
                <a:lnTo>
                  <a:pt x="17850" y="108626"/>
                </a:lnTo>
                <a:lnTo>
                  <a:pt x="55297" y="127776"/>
                </a:lnTo>
                <a:lnTo>
                  <a:pt x="71259" y="129089"/>
                </a:lnTo>
                <a:lnTo>
                  <a:pt x="84643" y="126101"/>
                </a:lnTo>
                <a:lnTo>
                  <a:pt x="116295" y="101817"/>
                </a:lnTo>
                <a:lnTo>
                  <a:pt x="128578" y="59588"/>
                </a:lnTo>
                <a:lnTo>
                  <a:pt x="125952" y="45766"/>
                </a:lnTo>
                <a:lnTo>
                  <a:pt x="102394" y="12914"/>
                </a:lnTo>
                <a:lnTo>
                  <a:pt x="615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5460491" y="7073204"/>
            <a:ext cx="144780" cy="145415"/>
          </a:xfrm>
          <a:custGeom>
            <a:avLst/>
            <a:gdLst/>
            <a:ahLst/>
            <a:cxnLst/>
            <a:rect l="l" t="t" r="r" b="b"/>
            <a:pathLst>
              <a:path w="144779" h="145415">
                <a:moveTo>
                  <a:pt x="69740" y="0"/>
                </a:moveTo>
                <a:lnTo>
                  <a:pt x="27660" y="15588"/>
                </a:lnTo>
                <a:lnTo>
                  <a:pt x="1524" y="58353"/>
                </a:lnTo>
                <a:lnTo>
                  <a:pt x="0" y="72831"/>
                </a:lnTo>
                <a:lnTo>
                  <a:pt x="762" y="80451"/>
                </a:lnTo>
                <a:lnTo>
                  <a:pt x="15664" y="116879"/>
                </a:lnTo>
                <a:lnTo>
                  <a:pt x="51961" y="142042"/>
                </a:lnTo>
                <a:lnTo>
                  <a:pt x="73143" y="144908"/>
                </a:lnTo>
                <a:lnTo>
                  <a:pt x="83786" y="144021"/>
                </a:lnTo>
                <a:lnTo>
                  <a:pt x="94194" y="141630"/>
                </a:lnTo>
                <a:lnTo>
                  <a:pt x="99309" y="139647"/>
                </a:lnTo>
                <a:lnTo>
                  <a:pt x="69761" y="139647"/>
                </a:lnTo>
                <a:lnTo>
                  <a:pt x="58863" y="138318"/>
                </a:lnTo>
                <a:lnTo>
                  <a:pt x="20696" y="115232"/>
                </a:lnTo>
                <a:lnTo>
                  <a:pt x="5926" y="78165"/>
                </a:lnTo>
                <a:lnTo>
                  <a:pt x="5334" y="72831"/>
                </a:lnTo>
                <a:lnTo>
                  <a:pt x="7499" y="56450"/>
                </a:lnTo>
                <a:lnTo>
                  <a:pt x="34644" y="16535"/>
                </a:lnTo>
                <a:lnTo>
                  <a:pt x="76796" y="5301"/>
                </a:lnTo>
                <a:lnTo>
                  <a:pt x="100097" y="5301"/>
                </a:lnTo>
                <a:lnTo>
                  <a:pt x="92010" y="2435"/>
                </a:lnTo>
                <a:lnTo>
                  <a:pt x="80966" y="368"/>
                </a:lnTo>
                <a:lnTo>
                  <a:pt x="69740" y="0"/>
                </a:lnTo>
                <a:close/>
              </a:path>
              <a:path w="144779" h="145415">
                <a:moveTo>
                  <a:pt x="100097" y="5301"/>
                </a:moveTo>
                <a:lnTo>
                  <a:pt x="76796" y="5301"/>
                </a:lnTo>
                <a:lnTo>
                  <a:pt x="87726" y="6867"/>
                </a:lnTo>
                <a:lnTo>
                  <a:pt x="98291" y="10153"/>
                </a:lnTo>
                <a:lnTo>
                  <a:pt x="131700" y="40223"/>
                </a:lnTo>
                <a:lnTo>
                  <a:pt x="140208" y="72069"/>
                </a:lnTo>
                <a:lnTo>
                  <a:pt x="137352" y="90582"/>
                </a:lnTo>
                <a:lnTo>
                  <a:pt x="111257" y="128015"/>
                </a:lnTo>
                <a:lnTo>
                  <a:pt x="69761" y="139647"/>
                </a:lnTo>
                <a:lnTo>
                  <a:pt x="99309" y="139647"/>
                </a:lnTo>
                <a:lnTo>
                  <a:pt x="135647" y="108193"/>
                </a:lnTo>
                <a:lnTo>
                  <a:pt x="144780" y="64449"/>
                </a:lnTo>
                <a:lnTo>
                  <a:pt x="141328" y="50478"/>
                </a:lnTo>
                <a:lnTo>
                  <a:pt x="112614" y="11665"/>
                </a:lnTo>
                <a:lnTo>
                  <a:pt x="102637" y="6202"/>
                </a:lnTo>
                <a:lnTo>
                  <a:pt x="100097" y="5301"/>
                </a:lnTo>
                <a:close/>
              </a:path>
              <a:path w="144779" h="145415">
                <a:moveTo>
                  <a:pt x="71742" y="10341"/>
                </a:moveTo>
                <a:lnTo>
                  <a:pt x="30528" y="26678"/>
                </a:lnTo>
                <a:lnTo>
                  <a:pt x="10668" y="72069"/>
                </a:lnTo>
                <a:lnTo>
                  <a:pt x="11620" y="80451"/>
                </a:lnTo>
                <a:lnTo>
                  <a:pt x="28649" y="115968"/>
                </a:lnTo>
                <a:lnTo>
                  <a:pt x="67647" y="134276"/>
                </a:lnTo>
                <a:lnTo>
                  <a:pt x="78339" y="134202"/>
                </a:lnTo>
                <a:lnTo>
                  <a:pt x="88862" y="132348"/>
                </a:lnTo>
                <a:lnTo>
                  <a:pt x="97254" y="129355"/>
                </a:lnTo>
                <a:lnTo>
                  <a:pt x="70724" y="129355"/>
                </a:lnTo>
                <a:lnTo>
                  <a:pt x="59765" y="127931"/>
                </a:lnTo>
                <a:lnTo>
                  <a:pt x="23596" y="101009"/>
                </a:lnTo>
                <a:lnTo>
                  <a:pt x="16002" y="65973"/>
                </a:lnTo>
                <a:lnTo>
                  <a:pt x="20499" y="50646"/>
                </a:lnTo>
                <a:lnTo>
                  <a:pt x="52556" y="18847"/>
                </a:lnTo>
                <a:lnTo>
                  <a:pt x="74098" y="15588"/>
                </a:lnTo>
                <a:lnTo>
                  <a:pt x="97077" y="15588"/>
                </a:lnTo>
                <a:lnTo>
                  <a:pt x="93807" y="14057"/>
                </a:lnTo>
                <a:lnTo>
                  <a:pt x="82918" y="11212"/>
                </a:lnTo>
                <a:lnTo>
                  <a:pt x="71742" y="10341"/>
                </a:lnTo>
                <a:close/>
              </a:path>
              <a:path w="144779" h="145415">
                <a:moveTo>
                  <a:pt x="97077" y="15588"/>
                </a:moveTo>
                <a:lnTo>
                  <a:pt x="74098" y="15588"/>
                </a:lnTo>
                <a:lnTo>
                  <a:pt x="84994" y="17021"/>
                </a:lnTo>
                <a:lnTo>
                  <a:pt x="95495" y="20458"/>
                </a:lnTo>
                <a:lnTo>
                  <a:pt x="126386" y="53694"/>
                </a:lnTo>
                <a:lnTo>
                  <a:pt x="129539" y="66735"/>
                </a:lnTo>
                <a:lnTo>
                  <a:pt x="129539" y="72831"/>
                </a:lnTo>
                <a:lnTo>
                  <a:pt x="111316" y="114649"/>
                </a:lnTo>
                <a:lnTo>
                  <a:pt x="70724" y="129355"/>
                </a:lnTo>
                <a:lnTo>
                  <a:pt x="97254" y="129355"/>
                </a:lnTo>
                <a:lnTo>
                  <a:pt x="129394" y="97750"/>
                </a:lnTo>
                <a:lnTo>
                  <a:pt x="134874" y="72831"/>
                </a:lnTo>
                <a:lnTo>
                  <a:pt x="134112" y="65973"/>
                </a:lnTo>
                <a:lnTo>
                  <a:pt x="113450" y="25648"/>
                </a:lnTo>
                <a:lnTo>
                  <a:pt x="104090" y="18871"/>
                </a:lnTo>
                <a:lnTo>
                  <a:pt x="97077" y="15588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6542531" y="6803897"/>
            <a:ext cx="352044" cy="35204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5767578" y="7578852"/>
            <a:ext cx="1095755" cy="23393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4124705" y="7812405"/>
            <a:ext cx="2815590" cy="1057275"/>
          </a:xfrm>
          <a:custGeom>
            <a:avLst/>
            <a:gdLst/>
            <a:ahLst/>
            <a:cxnLst/>
            <a:rect l="l" t="t" r="r" b="b"/>
            <a:pathLst>
              <a:path w="2815590" h="1057275">
                <a:moveTo>
                  <a:pt x="0" y="1057275"/>
                </a:moveTo>
                <a:lnTo>
                  <a:pt x="2815590" y="1057275"/>
                </a:lnTo>
                <a:lnTo>
                  <a:pt x="2815590" y="0"/>
                </a:lnTo>
                <a:lnTo>
                  <a:pt x="0" y="0"/>
                </a:lnTo>
                <a:lnTo>
                  <a:pt x="0" y="1057275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4124705" y="8846439"/>
            <a:ext cx="2815590" cy="0"/>
          </a:xfrm>
          <a:custGeom>
            <a:avLst/>
            <a:gdLst/>
            <a:ahLst/>
            <a:cxnLst/>
            <a:rect l="l" t="t" r="r" b="b"/>
            <a:pathLst>
              <a:path w="2815590" h="0">
                <a:moveTo>
                  <a:pt x="0" y="0"/>
                </a:moveTo>
                <a:lnTo>
                  <a:pt x="2815590" y="0"/>
                </a:lnTo>
              </a:path>
            </a:pathLst>
          </a:custGeom>
          <a:ln w="4775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4171188" y="8724900"/>
            <a:ext cx="2720340" cy="96520"/>
          </a:xfrm>
          <a:custGeom>
            <a:avLst/>
            <a:gdLst/>
            <a:ahLst/>
            <a:cxnLst/>
            <a:rect l="l" t="t" r="r" b="b"/>
            <a:pathLst>
              <a:path w="2720340" h="96520">
                <a:moveTo>
                  <a:pt x="0" y="96012"/>
                </a:moveTo>
                <a:lnTo>
                  <a:pt x="2720340" y="96012"/>
                </a:lnTo>
                <a:lnTo>
                  <a:pt x="2720340" y="0"/>
                </a:lnTo>
                <a:lnTo>
                  <a:pt x="0" y="0"/>
                </a:lnTo>
                <a:lnTo>
                  <a:pt x="0" y="96012"/>
                </a:lnTo>
                <a:close/>
              </a:path>
            </a:pathLst>
          </a:custGeom>
          <a:solidFill>
            <a:srgbClr val="8CAD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4170426" y="8821801"/>
            <a:ext cx="2723515" cy="0"/>
          </a:xfrm>
          <a:custGeom>
            <a:avLst/>
            <a:gdLst/>
            <a:ahLst/>
            <a:cxnLst/>
            <a:rect l="l" t="t" r="r" b="b"/>
            <a:pathLst>
              <a:path w="2723515" h="0">
                <a:moveTo>
                  <a:pt x="0" y="0"/>
                </a:moveTo>
                <a:lnTo>
                  <a:pt x="2723387" y="0"/>
                </a:lnTo>
              </a:path>
            </a:pathLst>
          </a:custGeom>
          <a:ln w="3175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4171950" y="7813040"/>
            <a:ext cx="0" cy="1008380"/>
          </a:xfrm>
          <a:custGeom>
            <a:avLst/>
            <a:gdLst/>
            <a:ahLst/>
            <a:cxnLst/>
            <a:rect l="l" t="t" r="r" b="b"/>
            <a:pathLst>
              <a:path w="0" h="1008379">
                <a:moveTo>
                  <a:pt x="0" y="0"/>
                </a:moveTo>
                <a:lnTo>
                  <a:pt x="0" y="1008379"/>
                </a:lnTo>
              </a:path>
            </a:pathLst>
          </a:custGeom>
          <a:ln w="4318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4171950" y="8820911"/>
            <a:ext cx="1905" cy="1270"/>
          </a:xfrm>
          <a:custGeom>
            <a:avLst/>
            <a:gdLst/>
            <a:ahLst/>
            <a:cxnLst/>
            <a:rect l="l" t="t" r="r" b="b"/>
            <a:pathLst>
              <a:path w="1904" h="1270">
                <a:moveTo>
                  <a:pt x="1524" y="0"/>
                </a:moveTo>
                <a:lnTo>
                  <a:pt x="0" y="0"/>
                </a:lnTo>
                <a:lnTo>
                  <a:pt x="1524" y="762"/>
                </a:lnTo>
                <a:lnTo>
                  <a:pt x="1524" y="0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6892290" y="7813040"/>
            <a:ext cx="0" cy="1008380"/>
          </a:xfrm>
          <a:custGeom>
            <a:avLst/>
            <a:gdLst/>
            <a:ahLst/>
            <a:cxnLst/>
            <a:rect l="l" t="t" r="r" b="b"/>
            <a:pathLst>
              <a:path w="0" h="1008379">
                <a:moveTo>
                  <a:pt x="0" y="0"/>
                </a:moveTo>
                <a:lnTo>
                  <a:pt x="0" y="1008379"/>
                </a:lnTo>
              </a:path>
            </a:pathLst>
          </a:custGeom>
          <a:ln w="4317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6890766" y="8820911"/>
            <a:ext cx="3175" cy="1270"/>
          </a:xfrm>
          <a:custGeom>
            <a:avLst/>
            <a:gdLst/>
            <a:ahLst/>
            <a:cxnLst/>
            <a:rect l="l" t="t" r="r" b="b"/>
            <a:pathLst>
              <a:path w="3175" h="1270">
                <a:moveTo>
                  <a:pt x="3047" y="0"/>
                </a:moveTo>
                <a:lnTo>
                  <a:pt x="1524" y="0"/>
                </a:lnTo>
                <a:lnTo>
                  <a:pt x="0" y="762"/>
                </a:lnTo>
                <a:lnTo>
                  <a:pt x="3047" y="762"/>
                </a:lnTo>
                <a:lnTo>
                  <a:pt x="3047" y="0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 txBox="1"/>
          <p:nvPr/>
        </p:nvSpPr>
        <p:spPr>
          <a:xfrm>
            <a:off x="4187444" y="7218371"/>
            <a:ext cx="1568450" cy="889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50" b="1" i="1">
                <a:solidFill>
                  <a:srgbClr val="0070C0"/>
                </a:solidFill>
                <a:latin typeface="Arial Narrow"/>
                <a:cs typeface="Arial Narrow"/>
              </a:rPr>
              <a:t>Interpreting</a:t>
            </a:r>
            <a:r>
              <a:rPr dirty="0" sz="850" spc="-15" b="1" i="1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850" b="1" i="1">
                <a:solidFill>
                  <a:srgbClr val="0070C0"/>
                </a:solidFill>
                <a:latin typeface="Arial Narrow"/>
                <a:cs typeface="Arial Narrow"/>
              </a:rPr>
              <a:t>Profession</a:t>
            </a:r>
            <a:endParaRPr sz="850">
              <a:latin typeface="Arial Narrow"/>
              <a:cs typeface="Arial Narrow"/>
            </a:endParaRPr>
          </a:p>
          <a:p>
            <a:pPr marL="12700" marR="22860">
              <a:lnSpc>
                <a:spcPts val="1030"/>
              </a:lnSpc>
              <a:spcBef>
                <a:spcPts val="30"/>
              </a:spcBef>
            </a:pPr>
            <a:r>
              <a:rPr dirty="0" sz="850" spc="-5">
                <a:latin typeface="Arial"/>
                <a:cs typeface="Arial"/>
              </a:rPr>
              <a:t>•</a:t>
            </a:r>
            <a:r>
              <a:rPr dirty="0" sz="850" spc="5">
                <a:latin typeface="Georgia"/>
                <a:cs typeface="Georgia"/>
              </a:rPr>
              <a:t>A</a:t>
            </a:r>
            <a:r>
              <a:rPr dirty="0" sz="850" spc="-1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migration</a:t>
            </a:r>
            <a:r>
              <a:rPr dirty="0" sz="850" spc="-5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never</a:t>
            </a:r>
            <a:r>
              <a:rPr dirty="0" sz="850" spc="-1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experien</a:t>
            </a:r>
            <a:r>
              <a:rPr dirty="0" sz="850" spc="-5">
                <a:latin typeface="Georgia"/>
                <a:cs typeface="Georgia"/>
              </a:rPr>
              <a:t>c</a:t>
            </a:r>
            <a:r>
              <a:rPr dirty="0" sz="850">
                <a:latin typeface="Georgia"/>
                <a:cs typeface="Georgia"/>
              </a:rPr>
              <a:t>ed</a:t>
            </a:r>
            <a:r>
              <a:rPr dirty="0" sz="850">
                <a:latin typeface="Georgia"/>
                <a:cs typeface="Georgia"/>
              </a:rPr>
              <a:t> before</a:t>
            </a:r>
            <a:endParaRPr sz="850">
              <a:latin typeface="Georgia"/>
              <a:cs typeface="Georgia"/>
            </a:endParaRPr>
          </a:p>
          <a:p>
            <a:pPr marL="12700">
              <a:lnSpc>
                <a:spcPts val="1000"/>
              </a:lnSpc>
            </a:pPr>
            <a:r>
              <a:rPr dirty="0" sz="850" spc="-5">
                <a:latin typeface="Arial"/>
                <a:cs typeface="Arial"/>
              </a:rPr>
              <a:t>•</a:t>
            </a:r>
            <a:r>
              <a:rPr dirty="0" sz="850" spc="-5">
                <a:latin typeface="Georgia"/>
                <a:cs typeface="Georgia"/>
              </a:rPr>
              <a:t>15</a:t>
            </a:r>
            <a:r>
              <a:rPr dirty="0" sz="850" spc="5">
                <a:latin typeface="Georgia"/>
                <a:cs typeface="Georgia"/>
              </a:rPr>
              <a:t>0</a:t>
            </a:r>
            <a:r>
              <a:rPr dirty="0" sz="850" spc="-10">
                <a:latin typeface="Georgia"/>
                <a:cs typeface="Georgia"/>
              </a:rPr>
              <a:t> </a:t>
            </a:r>
            <a:r>
              <a:rPr dirty="0" sz="850" spc="-5">
                <a:latin typeface="Georgia"/>
                <a:cs typeface="Georgia"/>
              </a:rPr>
              <a:t>c</a:t>
            </a:r>
            <a:r>
              <a:rPr dirty="0" sz="850">
                <a:latin typeface="Georgia"/>
                <a:cs typeface="Georgia"/>
              </a:rPr>
              <a:t>a</a:t>
            </a:r>
            <a:r>
              <a:rPr dirty="0" sz="850" spc="-5">
                <a:latin typeface="Georgia"/>
                <a:cs typeface="Georgia"/>
              </a:rPr>
              <a:t>l</a:t>
            </a:r>
            <a:r>
              <a:rPr dirty="0" sz="850">
                <a:latin typeface="Georgia"/>
                <a:cs typeface="Georgia"/>
              </a:rPr>
              <a:t>l</a:t>
            </a:r>
            <a:r>
              <a:rPr dirty="0" sz="850">
                <a:latin typeface="Georgia"/>
                <a:cs typeface="Georgia"/>
              </a:rPr>
              <a:t> </a:t>
            </a:r>
            <a:r>
              <a:rPr dirty="0" sz="850" spc="-5">
                <a:latin typeface="Georgia"/>
                <a:cs typeface="Georgia"/>
              </a:rPr>
              <a:t>c</a:t>
            </a:r>
            <a:r>
              <a:rPr dirty="0" sz="850">
                <a:latin typeface="Georgia"/>
                <a:cs typeface="Georgia"/>
              </a:rPr>
              <a:t>e</a:t>
            </a:r>
            <a:r>
              <a:rPr dirty="0" sz="850" spc="-5">
                <a:latin typeface="Georgia"/>
                <a:cs typeface="Georgia"/>
              </a:rPr>
              <a:t>nt</a:t>
            </a:r>
            <a:r>
              <a:rPr dirty="0" sz="850">
                <a:latin typeface="Georgia"/>
                <a:cs typeface="Georgia"/>
              </a:rPr>
              <a:t>ers</a:t>
            </a:r>
            <a:r>
              <a:rPr dirty="0" sz="850" spc="-5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a</a:t>
            </a:r>
            <a:r>
              <a:rPr dirty="0" sz="850" spc="-5">
                <a:latin typeface="Georgia"/>
                <a:cs typeface="Georgia"/>
              </a:rPr>
              <a:t>cr</a:t>
            </a:r>
            <a:r>
              <a:rPr dirty="0" sz="850">
                <a:latin typeface="Georgia"/>
                <a:cs typeface="Georgia"/>
              </a:rPr>
              <a:t>o</a:t>
            </a:r>
            <a:r>
              <a:rPr dirty="0" sz="850" spc="-5">
                <a:latin typeface="Georgia"/>
                <a:cs typeface="Georgia"/>
              </a:rPr>
              <a:t>s</a:t>
            </a:r>
            <a:r>
              <a:rPr dirty="0" sz="850">
                <a:latin typeface="Georgia"/>
                <a:cs typeface="Georgia"/>
              </a:rPr>
              <a:t>s</a:t>
            </a:r>
            <a:r>
              <a:rPr dirty="0" sz="850">
                <a:latin typeface="Georgia"/>
                <a:cs typeface="Georgia"/>
              </a:rPr>
              <a:t> </a:t>
            </a:r>
            <a:r>
              <a:rPr dirty="0" sz="850" spc="5">
                <a:latin typeface="Georgia"/>
                <a:cs typeface="Georgia"/>
              </a:rPr>
              <a:t>Amer</a:t>
            </a:r>
            <a:r>
              <a:rPr dirty="0" sz="850" spc="-5">
                <a:latin typeface="Georgia"/>
                <a:cs typeface="Georgia"/>
              </a:rPr>
              <a:t>ica</a:t>
            </a:r>
            <a:endParaRPr sz="85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850" spc="-20" b="1" i="1">
                <a:solidFill>
                  <a:srgbClr val="0070C0"/>
                </a:solidFill>
                <a:latin typeface="Arial Narrow"/>
                <a:cs typeface="Arial Narrow"/>
              </a:rPr>
              <a:t>V</a:t>
            </a:r>
            <a:r>
              <a:rPr dirty="0" sz="850" b="1" i="1">
                <a:solidFill>
                  <a:srgbClr val="0070C0"/>
                </a:solidFill>
                <a:latin typeface="Arial Narrow"/>
                <a:cs typeface="Arial Narrow"/>
              </a:rPr>
              <a:t>ideo</a:t>
            </a:r>
            <a:r>
              <a:rPr dirty="0" sz="850" spc="-10" b="1" i="1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850" spc="-70" b="1" i="1">
                <a:solidFill>
                  <a:srgbClr val="0070C0"/>
                </a:solidFill>
                <a:latin typeface="Arial Narrow"/>
                <a:cs typeface="Arial Narrow"/>
              </a:rPr>
              <a:t>T</a:t>
            </a:r>
            <a:r>
              <a:rPr dirty="0" sz="850" b="1" i="1">
                <a:solidFill>
                  <a:srgbClr val="0070C0"/>
                </a:solidFill>
                <a:latin typeface="Arial Narrow"/>
                <a:cs typeface="Arial Narrow"/>
              </a:rPr>
              <a:t>echnology</a:t>
            </a:r>
            <a:endParaRPr sz="8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850" spc="-5">
                <a:latin typeface="Arial"/>
                <a:cs typeface="Arial"/>
              </a:rPr>
              <a:t>•</a:t>
            </a:r>
            <a:r>
              <a:rPr dirty="0" sz="850">
                <a:latin typeface="Georgia"/>
                <a:cs typeface="Georgia"/>
              </a:rPr>
              <a:t>Firewalls</a:t>
            </a:r>
            <a:r>
              <a:rPr dirty="0" sz="850" spc="-5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and</a:t>
            </a:r>
            <a:r>
              <a:rPr dirty="0" sz="850" spc="-5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routers</a:t>
            </a:r>
            <a:endParaRPr sz="850">
              <a:latin typeface="Georgia"/>
              <a:cs typeface="Georgia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5396738" y="6877767"/>
            <a:ext cx="274955" cy="154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">
                <a:solidFill>
                  <a:srgbClr val="C00000"/>
                </a:solidFill>
                <a:latin typeface="Georgia"/>
                <a:cs typeface="Georgia"/>
              </a:rPr>
              <a:t>VRS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4187444" y="8200503"/>
            <a:ext cx="1495425" cy="529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50" b="1" i="1">
                <a:solidFill>
                  <a:srgbClr val="0070C0"/>
                </a:solidFill>
                <a:latin typeface="Arial Narrow"/>
                <a:cs typeface="Arial Narrow"/>
              </a:rPr>
              <a:t>Government</a:t>
            </a:r>
            <a:r>
              <a:rPr dirty="0" sz="850" spc="-15" b="1" i="1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850" b="1" i="1">
                <a:solidFill>
                  <a:srgbClr val="0070C0"/>
                </a:solidFill>
                <a:latin typeface="Arial Narrow"/>
                <a:cs typeface="Arial Narrow"/>
              </a:rPr>
              <a:t>Legislation</a:t>
            </a:r>
            <a:endParaRPr sz="8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850" spc="-5">
                <a:latin typeface="Arial"/>
                <a:cs typeface="Arial"/>
              </a:rPr>
              <a:t>•</a:t>
            </a:r>
            <a:r>
              <a:rPr dirty="0" sz="850">
                <a:latin typeface="Georgia"/>
                <a:cs typeface="Georgia"/>
              </a:rPr>
              <a:t>Title</a:t>
            </a:r>
            <a:r>
              <a:rPr dirty="0" sz="850" spc="-1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IV</a:t>
            </a:r>
            <a:r>
              <a:rPr dirty="0" sz="850" spc="5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of</a:t>
            </a:r>
            <a:r>
              <a:rPr dirty="0" sz="85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the</a:t>
            </a:r>
            <a:r>
              <a:rPr dirty="0" sz="850" spc="-10">
                <a:latin typeface="Georgia"/>
                <a:cs typeface="Georgia"/>
              </a:rPr>
              <a:t> </a:t>
            </a:r>
            <a:r>
              <a:rPr dirty="0" sz="850" spc="5">
                <a:latin typeface="Georgia"/>
                <a:cs typeface="Georgia"/>
              </a:rPr>
              <a:t>ADA</a:t>
            </a:r>
            <a:endParaRPr sz="850">
              <a:latin typeface="Georgia"/>
              <a:cs typeface="Georgia"/>
            </a:endParaRPr>
          </a:p>
          <a:p>
            <a:pPr marL="12700" marR="5080">
              <a:lnSpc>
                <a:spcPct val="101099"/>
              </a:lnSpc>
              <a:spcBef>
                <a:spcPts val="5"/>
              </a:spcBef>
            </a:pPr>
            <a:r>
              <a:rPr dirty="0" sz="850" spc="-5">
                <a:latin typeface="Arial"/>
                <a:cs typeface="Arial"/>
              </a:rPr>
              <a:t>•</a:t>
            </a:r>
            <a:r>
              <a:rPr dirty="0" sz="850" spc="5">
                <a:latin typeface="Georgia"/>
                <a:cs typeface="Georgia"/>
              </a:rPr>
              <a:t>Do</a:t>
            </a:r>
            <a:r>
              <a:rPr dirty="0" sz="850" spc="-1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not</a:t>
            </a:r>
            <a:r>
              <a:rPr dirty="0" sz="850" spc="-5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discourage</a:t>
            </a:r>
            <a:r>
              <a:rPr dirty="0" sz="850" spc="5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innovation</a:t>
            </a:r>
            <a:r>
              <a:rPr dirty="0" sz="850">
                <a:latin typeface="Georgia"/>
                <a:cs typeface="Georgia"/>
              </a:rPr>
              <a:t> </a:t>
            </a:r>
            <a:r>
              <a:rPr dirty="0" sz="850" spc="-5">
                <a:latin typeface="Georgia"/>
                <a:cs typeface="Georgia"/>
              </a:rPr>
              <a:t>i</a:t>
            </a:r>
            <a:r>
              <a:rPr dirty="0" sz="850" spc="5">
                <a:latin typeface="Georgia"/>
                <a:cs typeface="Georgia"/>
              </a:rPr>
              <a:t>n</a:t>
            </a:r>
            <a:r>
              <a:rPr dirty="0" sz="850" spc="-5">
                <a:latin typeface="Georgia"/>
                <a:cs typeface="Georgia"/>
              </a:rPr>
              <a:t> </a:t>
            </a:r>
            <a:r>
              <a:rPr dirty="0" sz="850" spc="-5">
                <a:latin typeface="Georgia"/>
                <a:cs typeface="Georgia"/>
              </a:rPr>
              <a:t>technology</a:t>
            </a:r>
            <a:endParaRPr sz="850">
              <a:latin typeface="Georgia"/>
              <a:cs typeface="Georgia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5767578" y="7812785"/>
            <a:ext cx="1095755" cy="58750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4130802" y="6762750"/>
            <a:ext cx="2802890" cy="2100580"/>
          </a:xfrm>
          <a:custGeom>
            <a:avLst/>
            <a:gdLst/>
            <a:ahLst/>
            <a:cxnLst/>
            <a:rect l="l" t="t" r="r" b="b"/>
            <a:pathLst>
              <a:path w="2802890" h="2100579">
                <a:moveTo>
                  <a:pt x="2802636" y="0"/>
                </a:moveTo>
                <a:lnTo>
                  <a:pt x="0" y="0"/>
                </a:lnTo>
                <a:lnTo>
                  <a:pt x="0" y="2100072"/>
                </a:lnTo>
                <a:lnTo>
                  <a:pt x="2802636" y="2100072"/>
                </a:lnTo>
                <a:lnTo>
                  <a:pt x="280263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</a:p>
        </p:txBody>
      </p:sp>
      <p:graphicFrame>
        <p:nvGraphicFramePr>
          <p:cNvPr id="106" name="object 106"/>
          <p:cNvGraphicFramePr>
            <a:graphicFrameLocks noGrp="1"/>
          </p:cNvGraphicFramePr>
          <p:nvPr/>
        </p:nvGraphicFramePr>
        <p:xfrm>
          <a:off x="813942" y="3971925"/>
          <a:ext cx="2875915" cy="2113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"/>
                <a:gridCol w="2720340"/>
                <a:gridCol w="41910"/>
              </a:tblGrid>
              <a:tr h="1049654">
                <a:tc gridSpan="3"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What</a:t>
                      </a:r>
                      <a:r>
                        <a:rPr dirty="0" sz="1000" spc="15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000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is</a:t>
                      </a:r>
                      <a:r>
                        <a:rPr dirty="0" sz="1000" spc="-5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000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VRS?</a:t>
                      </a:r>
                      <a:endParaRPr sz="1000">
                        <a:latin typeface="Georgia"/>
                        <a:cs typeface="Georg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dirty="0" sz="850" spc="-2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V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ideo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Relay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Service</a:t>
                      </a:r>
                      <a:r>
                        <a:rPr dirty="0" sz="850" spc="-1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:</a:t>
                      </a:r>
                      <a:endParaRPr sz="850">
                        <a:latin typeface="Arial Narrow"/>
                        <a:cs typeface="Arial Narrow"/>
                      </a:endParaRPr>
                    </a:p>
                    <a:p>
                      <a:pPr marL="62230" marR="116839">
                        <a:lnSpc>
                          <a:spcPts val="1010"/>
                        </a:lnSpc>
                        <a:spcBef>
                          <a:spcPts val="240"/>
                        </a:spcBef>
                      </a:pPr>
                      <a:r>
                        <a:rPr dirty="0" sz="850" spc="-5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850" spc="-3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federal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service</a:t>
                      </a:r>
                      <a:r>
                        <a:rPr dirty="0" sz="850" spc="-2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mandated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by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spc="-2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itle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IV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dirty="0" sz="850" spc="-3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Americans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with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Disabilities</a:t>
                      </a:r>
                      <a:r>
                        <a:rPr dirty="0" sz="850" spc="-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Act.</a:t>
                      </a:r>
                      <a:endParaRPr sz="85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2954">
                      <a:solidFill>
                        <a:srgbClr val="000000"/>
                      </a:solidFill>
                      <a:prstDash val="solid"/>
                    </a:lnL>
                    <a:lnR w="12954">
                      <a:solidFill>
                        <a:srgbClr val="000000"/>
                      </a:solidFill>
                      <a:prstDash val="solid"/>
                    </a:lnR>
                    <a:lnT w="1295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12495">
                <a:tc>
                  <a:txBody>
                    <a:bodyPr/>
                    <a:lstStyle/>
                    <a:p>
                      <a:pPr/>
                      <a:endParaRPr sz="85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48513">
                      <a:solidFill>
                        <a:srgbClr val="FFFFFF"/>
                      </a:solidFill>
                      <a:prstDash val="solid"/>
                    </a:lnL>
                    <a:lnR w="4317">
                      <a:solidFill>
                        <a:srgbClr val="7B9899"/>
                      </a:solidFill>
                      <a:prstDash val="solid"/>
                    </a:lnR>
                    <a:solidFill>
                      <a:srgbClr val="C5D1D7"/>
                    </a:solidFill>
                  </a:tcPr>
                </a:tc>
                <a:tc>
                  <a:txBody>
                    <a:bodyPr/>
                    <a:lstStyle/>
                    <a:p>
                      <a:pPr marL="25400" marR="33655">
                        <a:lnSpc>
                          <a:spcPct val="98600"/>
                        </a:lnSpc>
                      </a:pPr>
                      <a:r>
                        <a:rPr dirty="0" sz="850" spc="-5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850" spc="-3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deaf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hard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hearing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caller</a:t>
                      </a:r>
                      <a:r>
                        <a:rPr dirty="0" sz="850" spc="-1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who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uses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sign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language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calls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a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VRS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interprete</a:t>
                      </a:r>
                      <a:r>
                        <a:rPr dirty="0" sz="850" spc="-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,</a:t>
                      </a:r>
                      <a:r>
                        <a:rPr dirty="0" sz="850" spc="-1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who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then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calls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hearing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person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relays</a:t>
                      </a:r>
                      <a:r>
                        <a:rPr dirty="0" sz="850" spc="-2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dialogue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between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sign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language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voice.</a:t>
                      </a:r>
                      <a:endParaRPr sz="850">
                        <a:latin typeface="Arial Narrow"/>
                        <a:cs typeface="Arial Narrow"/>
                      </a:endParaRPr>
                    </a:p>
                    <a:p>
                      <a:pPr marL="25400" marR="240665">
                        <a:lnSpc>
                          <a:spcPts val="1010"/>
                        </a:lnSpc>
                        <a:spcBef>
                          <a:spcPts val="240"/>
                        </a:spcBef>
                      </a:pPr>
                      <a:r>
                        <a:rPr dirty="0" sz="850" spc="-5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This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service</a:t>
                      </a:r>
                      <a:r>
                        <a:rPr dirty="0" sz="850" spc="-1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is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funded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by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small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surcharge</a:t>
                      </a:r>
                      <a:r>
                        <a:rPr dirty="0" sz="850" spc="-1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collected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by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phone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companies</a:t>
                      </a:r>
                      <a:endParaRPr sz="850">
                        <a:latin typeface="Arial Narrow"/>
                        <a:cs typeface="Arial Narrow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850" spc="-5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Paid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by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FCC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providers</a:t>
                      </a:r>
                      <a:r>
                        <a:rPr dirty="0" sz="850" spc="-1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based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on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minutes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incurred.</a:t>
                      </a:r>
                      <a:endParaRPr sz="85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4317">
                      <a:solidFill>
                        <a:srgbClr val="7B9899"/>
                      </a:solidFill>
                      <a:prstDash val="solid"/>
                    </a:lnL>
                    <a:lnR w="4318">
                      <a:solidFill>
                        <a:srgbClr val="7B9899"/>
                      </a:solidFill>
                      <a:prstDash val="solid"/>
                    </a:lnR>
                    <a:solidFill>
                      <a:srgbClr val="C5D1D7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85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4318">
                      <a:solidFill>
                        <a:srgbClr val="7B9899"/>
                      </a:solidFill>
                      <a:prstDash val="solid"/>
                    </a:lnL>
                    <a:lnR w="47752">
                      <a:solidFill>
                        <a:srgbClr val="FFFFFF"/>
                      </a:solidFill>
                      <a:prstDash val="solid"/>
                    </a:lnR>
                    <a:solidFill>
                      <a:srgbClr val="C5D1D7"/>
                    </a:solidFill>
                  </a:tcPr>
                </a:tc>
              </a:tr>
              <a:tr h="120078">
                <a:tc>
                  <a:txBody>
                    <a:bodyPr/>
                    <a:lstStyle/>
                    <a:p>
                      <a:pPr/>
                      <a:endParaRPr sz="85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48513">
                      <a:solidFill>
                        <a:srgbClr val="FFFFFF"/>
                      </a:solidFill>
                      <a:prstDash val="solid"/>
                    </a:lnL>
                    <a:lnR w="4317">
                      <a:solidFill>
                        <a:srgbClr val="7B9899"/>
                      </a:solidFill>
                      <a:prstDash val="solid"/>
                    </a:lnR>
                    <a:lnB w="47370">
                      <a:solidFill>
                        <a:srgbClr val="FFFFFF"/>
                      </a:solidFill>
                      <a:prstDash val="solid"/>
                    </a:lnB>
                    <a:solidFill>
                      <a:srgbClr val="C5D1D7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85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4317">
                      <a:solidFill>
                        <a:srgbClr val="7B9899"/>
                      </a:solidFill>
                      <a:prstDash val="solid"/>
                    </a:lnL>
                    <a:lnR w="4318">
                      <a:solidFill>
                        <a:srgbClr val="7B9899"/>
                      </a:solidFill>
                      <a:prstDash val="solid"/>
                    </a:lnR>
                    <a:lnB w="49276">
                      <a:solidFill>
                        <a:srgbClr val="FFFFFF"/>
                      </a:solidFill>
                      <a:prstDash val="solid"/>
                    </a:lnB>
                    <a:solidFill>
                      <a:srgbClr val="8CADAE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85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4318">
                      <a:solidFill>
                        <a:srgbClr val="7B9899"/>
                      </a:solidFill>
                      <a:prstDash val="solid"/>
                    </a:lnL>
                    <a:lnR w="47752">
                      <a:solidFill>
                        <a:srgbClr val="FFFFFF"/>
                      </a:solidFill>
                      <a:prstDash val="solid"/>
                    </a:lnR>
                    <a:lnB w="47370">
                      <a:solidFill>
                        <a:srgbClr val="FFFFFF"/>
                      </a:solidFill>
                      <a:prstDash val="solid"/>
                    </a:lnB>
                    <a:solidFill>
                      <a:srgbClr val="C5D1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2" name="object 132"/>
          <p:cNvGraphicFramePr>
            <a:graphicFrameLocks noGrp="1"/>
          </p:cNvGraphicFramePr>
          <p:nvPr/>
        </p:nvGraphicFramePr>
        <p:xfrm>
          <a:off x="813942" y="6756272"/>
          <a:ext cx="2875915" cy="2113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"/>
                <a:gridCol w="2720340"/>
                <a:gridCol w="41910"/>
              </a:tblGrid>
              <a:tr h="1049655">
                <a:tc gridSpan="3"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VRS</a:t>
                      </a:r>
                      <a:endParaRPr sz="1000">
                        <a:latin typeface="Georgia"/>
                        <a:cs typeface="Georg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3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Challenges</a:t>
                      </a:r>
                      <a:endParaRPr sz="850">
                        <a:latin typeface="Arial Narrow"/>
                        <a:cs typeface="Arial Narrow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Some</a:t>
                      </a:r>
                      <a:r>
                        <a:rPr dirty="0" sz="85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use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laptops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with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built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in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camera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in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hotspots</a:t>
                      </a:r>
                      <a:endParaRPr sz="850">
                        <a:latin typeface="Georgia"/>
                        <a:cs typeface="Georgia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Use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it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only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at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home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or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at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work</a:t>
                      </a:r>
                      <a:endParaRPr sz="850">
                        <a:latin typeface="Georgia"/>
                        <a:cs typeface="Georgia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Interpreter</a:t>
                      </a:r>
                      <a:r>
                        <a:rPr dirty="0" sz="85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gets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limited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background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info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for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the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call.</a:t>
                      </a:r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12954">
                      <a:solidFill>
                        <a:srgbClr val="000000"/>
                      </a:solidFill>
                      <a:prstDash val="solid"/>
                    </a:lnL>
                    <a:lnR w="12954">
                      <a:solidFill>
                        <a:srgbClr val="000000"/>
                      </a:solidFill>
                      <a:prstDash val="solid"/>
                    </a:lnR>
                    <a:lnT w="1295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12494">
                <a:tc>
                  <a:txBody>
                    <a:bodyPr/>
                    <a:lstStyle/>
                    <a:p>
                      <a:pPr/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8513">
                      <a:solidFill>
                        <a:srgbClr val="FFFFFF"/>
                      </a:solidFill>
                      <a:prstDash val="solid"/>
                    </a:lnL>
                    <a:lnR w="4317">
                      <a:solidFill>
                        <a:srgbClr val="7B9899"/>
                      </a:solidFill>
                      <a:prstDash val="solid"/>
                    </a:lnR>
                    <a:solidFill>
                      <a:srgbClr val="C5D1D7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z="850">
                          <a:latin typeface="Georgia"/>
                          <a:cs typeface="Georgia"/>
                        </a:rPr>
                        <a:t>much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broadband</a:t>
                      </a:r>
                      <a:r>
                        <a:rPr dirty="0" sz="85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is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required</a:t>
                      </a:r>
                      <a:endParaRPr sz="850">
                        <a:latin typeface="Georgia"/>
                        <a:cs typeface="Georgia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Businesses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sometime</a:t>
                      </a:r>
                      <a:r>
                        <a:rPr dirty="0" sz="85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view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VRS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as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telemarketing</a:t>
                      </a:r>
                      <a:endParaRPr sz="850">
                        <a:latin typeface="Georgia"/>
                        <a:cs typeface="Georgia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W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do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8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0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%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peer-to-peer</a:t>
                      </a:r>
                      <a:r>
                        <a:rPr dirty="0" sz="85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c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hats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and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20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%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VRS</a:t>
                      </a:r>
                      <a:endParaRPr sz="850">
                        <a:latin typeface="Georgia"/>
                        <a:cs typeface="Georgia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No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video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relay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service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exists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for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deaf-blind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users</a:t>
                      </a:r>
                      <a:endParaRPr sz="850">
                        <a:latin typeface="Georgia"/>
                        <a:cs typeface="Georgia"/>
                      </a:endParaRPr>
                    </a:p>
                    <a:p>
                      <a:pPr marL="25400" marR="249554">
                        <a:lnSpc>
                          <a:spcPct val="101699"/>
                        </a:lnSpc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Fraud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issues,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rate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issues,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c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onsumers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need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not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be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c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aught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in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the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c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rossfire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between</a:t>
                      </a:r>
                      <a:r>
                        <a:rPr dirty="0" sz="85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industry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and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gov’t.</a:t>
                      </a:r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317">
                      <a:solidFill>
                        <a:srgbClr val="7B9899"/>
                      </a:solidFill>
                      <a:prstDash val="solid"/>
                    </a:lnL>
                    <a:lnR w="4318">
                      <a:solidFill>
                        <a:srgbClr val="7B9899"/>
                      </a:solidFill>
                      <a:prstDash val="solid"/>
                    </a:lnR>
                    <a:solidFill>
                      <a:srgbClr val="C5D1D7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318">
                      <a:solidFill>
                        <a:srgbClr val="7B9899"/>
                      </a:solidFill>
                      <a:prstDash val="solid"/>
                    </a:lnL>
                    <a:lnR w="47752">
                      <a:solidFill>
                        <a:srgbClr val="FFFFFF"/>
                      </a:solidFill>
                      <a:prstDash val="solid"/>
                    </a:lnR>
                    <a:solidFill>
                      <a:srgbClr val="C5D1D7"/>
                    </a:solidFill>
                  </a:tcPr>
                </a:tc>
              </a:tr>
              <a:tr h="120396">
                <a:tc>
                  <a:txBody>
                    <a:bodyPr/>
                    <a:lstStyle/>
                    <a:p>
                      <a:pPr/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8513">
                      <a:solidFill>
                        <a:srgbClr val="FFFFFF"/>
                      </a:solidFill>
                      <a:prstDash val="solid"/>
                    </a:lnL>
                    <a:lnR w="4317">
                      <a:solidFill>
                        <a:srgbClr val="7B9899"/>
                      </a:solidFill>
                      <a:prstDash val="solid"/>
                    </a:lnR>
                    <a:lnB w="47751">
                      <a:solidFill>
                        <a:srgbClr val="FFFFFF"/>
                      </a:solidFill>
                      <a:prstDash val="solid"/>
                    </a:lnB>
                    <a:solidFill>
                      <a:srgbClr val="C5D1D7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317">
                      <a:solidFill>
                        <a:srgbClr val="7B9899"/>
                      </a:solidFill>
                      <a:prstDash val="solid"/>
                    </a:lnL>
                    <a:lnR w="4318">
                      <a:solidFill>
                        <a:srgbClr val="7B9899"/>
                      </a:solidFill>
                      <a:prstDash val="solid"/>
                    </a:lnR>
                    <a:lnB w="49402">
                      <a:solidFill>
                        <a:srgbClr val="FFFFFF"/>
                      </a:solidFill>
                      <a:prstDash val="solid"/>
                    </a:lnB>
                    <a:solidFill>
                      <a:srgbClr val="8CADAE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318">
                      <a:solidFill>
                        <a:srgbClr val="7B9899"/>
                      </a:solidFill>
                      <a:prstDash val="solid"/>
                    </a:lnL>
                    <a:lnR w="47752">
                      <a:solidFill>
                        <a:srgbClr val="FFFFFF"/>
                      </a:solidFill>
                      <a:prstDash val="solid"/>
                    </a:lnR>
                    <a:lnB w="47751">
                      <a:solidFill>
                        <a:srgbClr val="FFFFFF"/>
                      </a:solidFill>
                      <a:prstDash val="solid"/>
                    </a:lnB>
                    <a:solidFill>
                      <a:srgbClr val="C5D1D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02628" y="294576"/>
            <a:ext cx="6565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>
                <a:latin typeface="Calibri"/>
                <a:cs typeface="Calibri"/>
              </a:rPr>
              <a:t>6/9/2010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79347" y="1580769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5" h="0">
                <a:moveTo>
                  <a:pt x="0" y="0"/>
                </a:moveTo>
                <a:lnTo>
                  <a:pt x="1264158" y="0"/>
                </a:lnTo>
              </a:path>
            </a:pathLst>
          </a:custGeom>
          <a:ln w="3555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334767" y="1580769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5" h="0">
                <a:moveTo>
                  <a:pt x="0" y="0"/>
                </a:moveTo>
                <a:lnTo>
                  <a:pt x="1264158" y="0"/>
                </a:lnTo>
              </a:path>
            </a:pathLst>
          </a:custGeom>
          <a:ln w="3555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67889" y="1503746"/>
            <a:ext cx="144780" cy="145415"/>
          </a:xfrm>
          <a:custGeom>
            <a:avLst/>
            <a:gdLst/>
            <a:ahLst/>
            <a:cxnLst/>
            <a:rect l="l" t="t" r="r" b="b"/>
            <a:pathLst>
              <a:path w="144780" h="145414">
                <a:moveTo>
                  <a:pt x="69740" y="0"/>
                </a:moveTo>
                <a:lnTo>
                  <a:pt x="27660" y="15588"/>
                </a:lnTo>
                <a:lnTo>
                  <a:pt x="1524" y="58353"/>
                </a:lnTo>
                <a:lnTo>
                  <a:pt x="0" y="72831"/>
                </a:lnTo>
                <a:lnTo>
                  <a:pt x="762" y="80451"/>
                </a:lnTo>
                <a:lnTo>
                  <a:pt x="15661" y="116879"/>
                </a:lnTo>
                <a:lnTo>
                  <a:pt x="51955" y="142042"/>
                </a:lnTo>
                <a:lnTo>
                  <a:pt x="73138" y="144908"/>
                </a:lnTo>
                <a:lnTo>
                  <a:pt x="83781" y="144021"/>
                </a:lnTo>
                <a:lnTo>
                  <a:pt x="94190" y="141630"/>
                </a:lnTo>
                <a:lnTo>
                  <a:pt x="99308" y="139647"/>
                </a:lnTo>
                <a:lnTo>
                  <a:pt x="69759" y="139647"/>
                </a:lnTo>
                <a:lnTo>
                  <a:pt x="58860" y="138318"/>
                </a:lnTo>
                <a:lnTo>
                  <a:pt x="20693" y="115231"/>
                </a:lnTo>
                <a:lnTo>
                  <a:pt x="5926" y="78165"/>
                </a:lnTo>
                <a:lnTo>
                  <a:pt x="5334" y="72831"/>
                </a:lnTo>
                <a:lnTo>
                  <a:pt x="6096" y="65973"/>
                </a:lnTo>
                <a:lnTo>
                  <a:pt x="25799" y="23789"/>
                </a:lnTo>
                <a:lnTo>
                  <a:pt x="65763" y="5471"/>
                </a:lnTo>
                <a:lnTo>
                  <a:pt x="76796" y="5301"/>
                </a:lnTo>
                <a:lnTo>
                  <a:pt x="100097" y="5301"/>
                </a:lnTo>
                <a:lnTo>
                  <a:pt x="92010" y="2435"/>
                </a:lnTo>
                <a:lnTo>
                  <a:pt x="80966" y="368"/>
                </a:lnTo>
                <a:lnTo>
                  <a:pt x="69740" y="0"/>
                </a:lnTo>
                <a:close/>
              </a:path>
              <a:path w="144780" h="145414">
                <a:moveTo>
                  <a:pt x="100097" y="5301"/>
                </a:moveTo>
                <a:lnTo>
                  <a:pt x="76796" y="5301"/>
                </a:lnTo>
                <a:lnTo>
                  <a:pt x="87726" y="6867"/>
                </a:lnTo>
                <a:lnTo>
                  <a:pt x="98291" y="10153"/>
                </a:lnTo>
                <a:lnTo>
                  <a:pt x="131700" y="40223"/>
                </a:lnTo>
                <a:lnTo>
                  <a:pt x="140208" y="72069"/>
                </a:lnTo>
                <a:lnTo>
                  <a:pt x="137355" y="90566"/>
                </a:lnTo>
                <a:lnTo>
                  <a:pt x="111259" y="128012"/>
                </a:lnTo>
                <a:lnTo>
                  <a:pt x="69759" y="139647"/>
                </a:lnTo>
                <a:lnTo>
                  <a:pt x="99308" y="139647"/>
                </a:lnTo>
                <a:lnTo>
                  <a:pt x="135646" y="108193"/>
                </a:lnTo>
                <a:lnTo>
                  <a:pt x="144780" y="64449"/>
                </a:lnTo>
                <a:lnTo>
                  <a:pt x="141328" y="50478"/>
                </a:lnTo>
                <a:lnTo>
                  <a:pt x="112614" y="11665"/>
                </a:lnTo>
                <a:lnTo>
                  <a:pt x="102637" y="6202"/>
                </a:lnTo>
                <a:lnTo>
                  <a:pt x="100097" y="5301"/>
                </a:lnTo>
                <a:close/>
              </a:path>
              <a:path w="144780" h="145414">
                <a:moveTo>
                  <a:pt x="71761" y="10364"/>
                </a:moveTo>
                <a:lnTo>
                  <a:pt x="30487" y="26688"/>
                </a:lnTo>
                <a:lnTo>
                  <a:pt x="10668" y="72069"/>
                </a:lnTo>
                <a:lnTo>
                  <a:pt x="11620" y="80451"/>
                </a:lnTo>
                <a:lnTo>
                  <a:pt x="28649" y="115968"/>
                </a:lnTo>
                <a:lnTo>
                  <a:pt x="67647" y="134276"/>
                </a:lnTo>
                <a:lnTo>
                  <a:pt x="78339" y="134202"/>
                </a:lnTo>
                <a:lnTo>
                  <a:pt x="88862" y="132348"/>
                </a:lnTo>
                <a:lnTo>
                  <a:pt x="97254" y="129355"/>
                </a:lnTo>
                <a:lnTo>
                  <a:pt x="70724" y="129355"/>
                </a:lnTo>
                <a:lnTo>
                  <a:pt x="59765" y="127931"/>
                </a:lnTo>
                <a:lnTo>
                  <a:pt x="23596" y="101009"/>
                </a:lnTo>
                <a:lnTo>
                  <a:pt x="16002" y="65973"/>
                </a:lnTo>
                <a:lnTo>
                  <a:pt x="20501" y="50646"/>
                </a:lnTo>
                <a:lnTo>
                  <a:pt x="52562" y="18847"/>
                </a:lnTo>
                <a:lnTo>
                  <a:pt x="74103" y="15588"/>
                </a:lnTo>
                <a:lnTo>
                  <a:pt x="97066" y="15588"/>
                </a:lnTo>
                <a:lnTo>
                  <a:pt x="93862" y="14089"/>
                </a:lnTo>
                <a:lnTo>
                  <a:pt x="82956" y="11240"/>
                </a:lnTo>
                <a:lnTo>
                  <a:pt x="71761" y="10364"/>
                </a:lnTo>
                <a:close/>
              </a:path>
              <a:path w="144780" h="145414">
                <a:moveTo>
                  <a:pt x="97066" y="15588"/>
                </a:moveTo>
                <a:lnTo>
                  <a:pt x="74103" y="15588"/>
                </a:lnTo>
                <a:lnTo>
                  <a:pt x="84998" y="17021"/>
                </a:lnTo>
                <a:lnTo>
                  <a:pt x="95498" y="20458"/>
                </a:lnTo>
                <a:lnTo>
                  <a:pt x="126386" y="53694"/>
                </a:lnTo>
                <a:lnTo>
                  <a:pt x="129539" y="66735"/>
                </a:lnTo>
                <a:lnTo>
                  <a:pt x="129539" y="72831"/>
                </a:lnTo>
                <a:lnTo>
                  <a:pt x="111316" y="114649"/>
                </a:lnTo>
                <a:lnTo>
                  <a:pt x="70724" y="129355"/>
                </a:lnTo>
                <a:lnTo>
                  <a:pt x="97254" y="129355"/>
                </a:lnTo>
                <a:lnTo>
                  <a:pt x="129394" y="97750"/>
                </a:lnTo>
                <a:lnTo>
                  <a:pt x="134874" y="72831"/>
                </a:lnTo>
                <a:lnTo>
                  <a:pt x="134112" y="65973"/>
                </a:lnTo>
                <a:lnTo>
                  <a:pt x="113522" y="25689"/>
                </a:lnTo>
                <a:lnTo>
                  <a:pt x="104158" y="18907"/>
                </a:lnTo>
                <a:lnTo>
                  <a:pt x="97066" y="15588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49929" y="1234439"/>
            <a:ext cx="352044" cy="3520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445764" y="1578102"/>
            <a:ext cx="1905" cy="0"/>
          </a:xfrm>
          <a:custGeom>
            <a:avLst/>
            <a:gdLst/>
            <a:ahLst/>
            <a:cxnLst/>
            <a:rect l="l" t="t" r="r" b="b"/>
            <a:pathLst>
              <a:path w="1904" h="0">
                <a:moveTo>
                  <a:pt x="0" y="0"/>
                </a:moveTo>
                <a:lnTo>
                  <a:pt x="1524" y="0"/>
                </a:lnTo>
              </a:path>
            </a:pathLst>
          </a:custGeom>
          <a:ln w="3175">
            <a:solidFill>
              <a:srgbClr val="FEF7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39155" y="1482307"/>
            <a:ext cx="187960" cy="187325"/>
          </a:xfrm>
          <a:custGeom>
            <a:avLst/>
            <a:gdLst/>
            <a:ahLst/>
            <a:cxnLst/>
            <a:rect l="l" t="t" r="r" b="b"/>
            <a:pathLst>
              <a:path w="187960" h="187325">
                <a:moveTo>
                  <a:pt x="87273" y="0"/>
                </a:moveTo>
                <a:lnTo>
                  <a:pt x="46902" y="12273"/>
                </a:lnTo>
                <a:lnTo>
                  <a:pt x="16666" y="40098"/>
                </a:lnTo>
                <a:lnTo>
                  <a:pt x="1126" y="78914"/>
                </a:lnTo>
                <a:lnTo>
                  <a:pt x="0" y="93508"/>
                </a:lnTo>
                <a:lnTo>
                  <a:pt x="401" y="102244"/>
                </a:lnTo>
                <a:lnTo>
                  <a:pt x="13375" y="141640"/>
                </a:lnTo>
                <a:lnTo>
                  <a:pt x="41733" y="171047"/>
                </a:lnTo>
                <a:lnTo>
                  <a:pt x="81521" y="186109"/>
                </a:lnTo>
                <a:lnTo>
                  <a:pt x="96640" y="187189"/>
                </a:lnTo>
                <a:lnTo>
                  <a:pt x="110152" y="185792"/>
                </a:lnTo>
                <a:lnTo>
                  <a:pt x="146425" y="170551"/>
                </a:lnTo>
                <a:lnTo>
                  <a:pt x="173231" y="140520"/>
                </a:lnTo>
                <a:lnTo>
                  <a:pt x="186625" y="97988"/>
                </a:lnTo>
                <a:lnTo>
                  <a:pt x="187428" y="81429"/>
                </a:lnTo>
                <a:lnTo>
                  <a:pt x="184602" y="67942"/>
                </a:lnTo>
                <a:lnTo>
                  <a:pt x="165014" y="32794"/>
                </a:lnTo>
                <a:lnTo>
                  <a:pt x="131429" y="8788"/>
                </a:lnTo>
                <a:lnTo>
                  <a:pt x="872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468873" y="1511094"/>
            <a:ext cx="128905" cy="129539"/>
          </a:xfrm>
          <a:custGeom>
            <a:avLst/>
            <a:gdLst/>
            <a:ahLst/>
            <a:cxnLst/>
            <a:rect l="l" t="t" r="r" b="b"/>
            <a:pathLst>
              <a:path w="128904" h="129539">
                <a:moveTo>
                  <a:pt x="61522" y="0"/>
                </a:moveTo>
                <a:lnTo>
                  <a:pt x="23065" y="15022"/>
                </a:lnTo>
                <a:lnTo>
                  <a:pt x="1627" y="50196"/>
                </a:lnTo>
                <a:lnTo>
                  <a:pt x="0" y="64721"/>
                </a:lnTo>
                <a:lnTo>
                  <a:pt x="539" y="73111"/>
                </a:lnTo>
                <a:lnTo>
                  <a:pt x="17850" y="108626"/>
                </a:lnTo>
                <a:lnTo>
                  <a:pt x="55297" y="127776"/>
                </a:lnTo>
                <a:lnTo>
                  <a:pt x="71259" y="129089"/>
                </a:lnTo>
                <a:lnTo>
                  <a:pt x="84643" y="126101"/>
                </a:lnTo>
                <a:lnTo>
                  <a:pt x="116295" y="101817"/>
                </a:lnTo>
                <a:lnTo>
                  <a:pt x="128578" y="59588"/>
                </a:lnTo>
                <a:lnTo>
                  <a:pt x="125952" y="45766"/>
                </a:lnTo>
                <a:lnTo>
                  <a:pt x="102394" y="12914"/>
                </a:lnTo>
                <a:lnTo>
                  <a:pt x="615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460491" y="1503746"/>
            <a:ext cx="144780" cy="145415"/>
          </a:xfrm>
          <a:custGeom>
            <a:avLst/>
            <a:gdLst/>
            <a:ahLst/>
            <a:cxnLst/>
            <a:rect l="l" t="t" r="r" b="b"/>
            <a:pathLst>
              <a:path w="144779" h="145414">
                <a:moveTo>
                  <a:pt x="69740" y="0"/>
                </a:moveTo>
                <a:lnTo>
                  <a:pt x="27660" y="15588"/>
                </a:lnTo>
                <a:lnTo>
                  <a:pt x="1524" y="58353"/>
                </a:lnTo>
                <a:lnTo>
                  <a:pt x="0" y="72831"/>
                </a:lnTo>
                <a:lnTo>
                  <a:pt x="762" y="80451"/>
                </a:lnTo>
                <a:lnTo>
                  <a:pt x="15661" y="116879"/>
                </a:lnTo>
                <a:lnTo>
                  <a:pt x="51955" y="142042"/>
                </a:lnTo>
                <a:lnTo>
                  <a:pt x="73138" y="144908"/>
                </a:lnTo>
                <a:lnTo>
                  <a:pt x="83781" y="144021"/>
                </a:lnTo>
                <a:lnTo>
                  <a:pt x="94190" y="141630"/>
                </a:lnTo>
                <a:lnTo>
                  <a:pt x="99308" y="139647"/>
                </a:lnTo>
                <a:lnTo>
                  <a:pt x="69759" y="139647"/>
                </a:lnTo>
                <a:lnTo>
                  <a:pt x="58860" y="138318"/>
                </a:lnTo>
                <a:lnTo>
                  <a:pt x="20693" y="115231"/>
                </a:lnTo>
                <a:lnTo>
                  <a:pt x="5926" y="78165"/>
                </a:lnTo>
                <a:lnTo>
                  <a:pt x="5334" y="72831"/>
                </a:lnTo>
                <a:lnTo>
                  <a:pt x="6096" y="65973"/>
                </a:lnTo>
                <a:lnTo>
                  <a:pt x="25799" y="23789"/>
                </a:lnTo>
                <a:lnTo>
                  <a:pt x="65763" y="5471"/>
                </a:lnTo>
                <a:lnTo>
                  <a:pt x="76796" y="5301"/>
                </a:lnTo>
                <a:lnTo>
                  <a:pt x="100097" y="5301"/>
                </a:lnTo>
                <a:lnTo>
                  <a:pt x="92010" y="2435"/>
                </a:lnTo>
                <a:lnTo>
                  <a:pt x="80966" y="368"/>
                </a:lnTo>
                <a:lnTo>
                  <a:pt x="69740" y="0"/>
                </a:lnTo>
                <a:close/>
              </a:path>
              <a:path w="144779" h="145414">
                <a:moveTo>
                  <a:pt x="100097" y="5301"/>
                </a:moveTo>
                <a:lnTo>
                  <a:pt x="76796" y="5301"/>
                </a:lnTo>
                <a:lnTo>
                  <a:pt x="87726" y="6867"/>
                </a:lnTo>
                <a:lnTo>
                  <a:pt x="98291" y="10153"/>
                </a:lnTo>
                <a:lnTo>
                  <a:pt x="131700" y="40223"/>
                </a:lnTo>
                <a:lnTo>
                  <a:pt x="140208" y="72069"/>
                </a:lnTo>
                <a:lnTo>
                  <a:pt x="137355" y="90566"/>
                </a:lnTo>
                <a:lnTo>
                  <a:pt x="111259" y="128012"/>
                </a:lnTo>
                <a:lnTo>
                  <a:pt x="69759" y="139647"/>
                </a:lnTo>
                <a:lnTo>
                  <a:pt x="99308" y="139647"/>
                </a:lnTo>
                <a:lnTo>
                  <a:pt x="135646" y="108193"/>
                </a:lnTo>
                <a:lnTo>
                  <a:pt x="144780" y="64449"/>
                </a:lnTo>
                <a:lnTo>
                  <a:pt x="141328" y="50478"/>
                </a:lnTo>
                <a:lnTo>
                  <a:pt x="112614" y="11665"/>
                </a:lnTo>
                <a:lnTo>
                  <a:pt x="102637" y="6202"/>
                </a:lnTo>
                <a:lnTo>
                  <a:pt x="100097" y="5301"/>
                </a:lnTo>
                <a:close/>
              </a:path>
              <a:path w="144779" h="145414">
                <a:moveTo>
                  <a:pt x="71761" y="10364"/>
                </a:moveTo>
                <a:lnTo>
                  <a:pt x="30487" y="26688"/>
                </a:lnTo>
                <a:lnTo>
                  <a:pt x="10668" y="72069"/>
                </a:lnTo>
                <a:lnTo>
                  <a:pt x="11620" y="80451"/>
                </a:lnTo>
                <a:lnTo>
                  <a:pt x="28649" y="115968"/>
                </a:lnTo>
                <a:lnTo>
                  <a:pt x="67647" y="134276"/>
                </a:lnTo>
                <a:lnTo>
                  <a:pt x="78339" y="134202"/>
                </a:lnTo>
                <a:lnTo>
                  <a:pt x="88862" y="132348"/>
                </a:lnTo>
                <a:lnTo>
                  <a:pt x="97254" y="129355"/>
                </a:lnTo>
                <a:lnTo>
                  <a:pt x="70724" y="129355"/>
                </a:lnTo>
                <a:lnTo>
                  <a:pt x="59765" y="127931"/>
                </a:lnTo>
                <a:lnTo>
                  <a:pt x="23596" y="101009"/>
                </a:lnTo>
                <a:lnTo>
                  <a:pt x="16002" y="65973"/>
                </a:lnTo>
                <a:lnTo>
                  <a:pt x="20501" y="50646"/>
                </a:lnTo>
                <a:lnTo>
                  <a:pt x="52562" y="18847"/>
                </a:lnTo>
                <a:lnTo>
                  <a:pt x="74103" y="15588"/>
                </a:lnTo>
                <a:lnTo>
                  <a:pt x="97066" y="15588"/>
                </a:lnTo>
                <a:lnTo>
                  <a:pt x="93862" y="14089"/>
                </a:lnTo>
                <a:lnTo>
                  <a:pt x="82956" y="11240"/>
                </a:lnTo>
                <a:lnTo>
                  <a:pt x="71761" y="10364"/>
                </a:lnTo>
                <a:close/>
              </a:path>
              <a:path w="144779" h="145414">
                <a:moveTo>
                  <a:pt x="97066" y="15588"/>
                </a:moveTo>
                <a:lnTo>
                  <a:pt x="74103" y="15588"/>
                </a:lnTo>
                <a:lnTo>
                  <a:pt x="84998" y="17021"/>
                </a:lnTo>
                <a:lnTo>
                  <a:pt x="95498" y="20458"/>
                </a:lnTo>
                <a:lnTo>
                  <a:pt x="126386" y="53694"/>
                </a:lnTo>
                <a:lnTo>
                  <a:pt x="129539" y="66735"/>
                </a:lnTo>
                <a:lnTo>
                  <a:pt x="129539" y="72831"/>
                </a:lnTo>
                <a:lnTo>
                  <a:pt x="111316" y="114649"/>
                </a:lnTo>
                <a:lnTo>
                  <a:pt x="70724" y="129355"/>
                </a:lnTo>
                <a:lnTo>
                  <a:pt x="97254" y="129355"/>
                </a:lnTo>
                <a:lnTo>
                  <a:pt x="129394" y="97750"/>
                </a:lnTo>
                <a:lnTo>
                  <a:pt x="134874" y="72831"/>
                </a:lnTo>
                <a:lnTo>
                  <a:pt x="134112" y="65973"/>
                </a:lnTo>
                <a:lnTo>
                  <a:pt x="113522" y="25689"/>
                </a:lnTo>
                <a:lnTo>
                  <a:pt x="104158" y="18907"/>
                </a:lnTo>
                <a:lnTo>
                  <a:pt x="97066" y="15588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542531" y="1234439"/>
            <a:ext cx="352044" cy="3520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737604" y="1578102"/>
            <a:ext cx="1905" cy="0"/>
          </a:xfrm>
          <a:custGeom>
            <a:avLst/>
            <a:gdLst/>
            <a:ahLst/>
            <a:cxnLst/>
            <a:rect l="l" t="t" r="r" b="b"/>
            <a:pathLst>
              <a:path w="1904" h="0">
                <a:moveTo>
                  <a:pt x="0" y="0"/>
                </a:moveTo>
                <a:lnTo>
                  <a:pt x="1524" y="0"/>
                </a:lnTo>
              </a:path>
            </a:pathLst>
          </a:custGeom>
          <a:ln w="3175">
            <a:solidFill>
              <a:srgbClr val="FEF7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79347" y="4365878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5" h="0">
                <a:moveTo>
                  <a:pt x="0" y="0"/>
                </a:moveTo>
                <a:lnTo>
                  <a:pt x="1264158" y="0"/>
                </a:lnTo>
              </a:path>
            </a:pathLst>
          </a:custGeom>
          <a:ln w="3555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34767" y="4365878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5" h="0">
                <a:moveTo>
                  <a:pt x="0" y="0"/>
                </a:moveTo>
                <a:lnTo>
                  <a:pt x="1264158" y="0"/>
                </a:lnTo>
              </a:path>
            </a:pathLst>
          </a:custGeom>
          <a:ln w="3555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67889" y="4288856"/>
            <a:ext cx="144780" cy="145415"/>
          </a:xfrm>
          <a:custGeom>
            <a:avLst/>
            <a:gdLst/>
            <a:ahLst/>
            <a:cxnLst/>
            <a:rect l="l" t="t" r="r" b="b"/>
            <a:pathLst>
              <a:path w="144780" h="145414">
                <a:moveTo>
                  <a:pt x="69740" y="0"/>
                </a:moveTo>
                <a:lnTo>
                  <a:pt x="27660" y="15588"/>
                </a:lnTo>
                <a:lnTo>
                  <a:pt x="1524" y="58353"/>
                </a:lnTo>
                <a:lnTo>
                  <a:pt x="0" y="72831"/>
                </a:lnTo>
                <a:lnTo>
                  <a:pt x="762" y="80451"/>
                </a:lnTo>
                <a:lnTo>
                  <a:pt x="15661" y="116879"/>
                </a:lnTo>
                <a:lnTo>
                  <a:pt x="51955" y="142042"/>
                </a:lnTo>
                <a:lnTo>
                  <a:pt x="73138" y="144908"/>
                </a:lnTo>
                <a:lnTo>
                  <a:pt x="83781" y="144021"/>
                </a:lnTo>
                <a:lnTo>
                  <a:pt x="94190" y="141630"/>
                </a:lnTo>
                <a:lnTo>
                  <a:pt x="99306" y="139647"/>
                </a:lnTo>
                <a:lnTo>
                  <a:pt x="69756" y="139647"/>
                </a:lnTo>
                <a:lnTo>
                  <a:pt x="58857" y="138318"/>
                </a:lnTo>
                <a:lnTo>
                  <a:pt x="20692" y="115232"/>
                </a:lnTo>
                <a:lnTo>
                  <a:pt x="5926" y="78165"/>
                </a:lnTo>
                <a:lnTo>
                  <a:pt x="5334" y="72831"/>
                </a:lnTo>
                <a:lnTo>
                  <a:pt x="6096" y="65973"/>
                </a:lnTo>
                <a:lnTo>
                  <a:pt x="25799" y="23789"/>
                </a:lnTo>
                <a:lnTo>
                  <a:pt x="65763" y="5471"/>
                </a:lnTo>
                <a:lnTo>
                  <a:pt x="76796" y="5301"/>
                </a:lnTo>
                <a:lnTo>
                  <a:pt x="100097" y="5301"/>
                </a:lnTo>
                <a:lnTo>
                  <a:pt x="92010" y="2435"/>
                </a:lnTo>
                <a:lnTo>
                  <a:pt x="80966" y="368"/>
                </a:lnTo>
                <a:lnTo>
                  <a:pt x="69740" y="0"/>
                </a:lnTo>
                <a:close/>
              </a:path>
              <a:path w="144780" h="145414">
                <a:moveTo>
                  <a:pt x="100097" y="5301"/>
                </a:moveTo>
                <a:lnTo>
                  <a:pt x="76796" y="5301"/>
                </a:lnTo>
                <a:lnTo>
                  <a:pt x="87726" y="6867"/>
                </a:lnTo>
                <a:lnTo>
                  <a:pt x="98291" y="10153"/>
                </a:lnTo>
                <a:lnTo>
                  <a:pt x="131700" y="40223"/>
                </a:lnTo>
                <a:lnTo>
                  <a:pt x="140208" y="72069"/>
                </a:lnTo>
                <a:lnTo>
                  <a:pt x="137352" y="90582"/>
                </a:lnTo>
                <a:lnTo>
                  <a:pt x="111255" y="128015"/>
                </a:lnTo>
                <a:lnTo>
                  <a:pt x="69756" y="139647"/>
                </a:lnTo>
                <a:lnTo>
                  <a:pt x="99306" y="139647"/>
                </a:lnTo>
                <a:lnTo>
                  <a:pt x="135646" y="108193"/>
                </a:lnTo>
                <a:lnTo>
                  <a:pt x="144780" y="64449"/>
                </a:lnTo>
                <a:lnTo>
                  <a:pt x="141328" y="50478"/>
                </a:lnTo>
                <a:lnTo>
                  <a:pt x="112614" y="11665"/>
                </a:lnTo>
                <a:lnTo>
                  <a:pt x="102637" y="6202"/>
                </a:lnTo>
                <a:lnTo>
                  <a:pt x="100097" y="5301"/>
                </a:lnTo>
                <a:close/>
              </a:path>
              <a:path w="144780" h="145414">
                <a:moveTo>
                  <a:pt x="71742" y="10341"/>
                </a:moveTo>
                <a:lnTo>
                  <a:pt x="30528" y="26678"/>
                </a:lnTo>
                <a:lnTo>
                  <a:pt x="10668" y="72069"/>
                </a:lnTo>
                <a:lnTo>
                  <a:pt x="11620" y="80451"/>
                </a:lnTo>
                <a:lnTo>
                  <a:pt x="28649" y="115968"/>
                </a:lnTo>
                <a:lnTo>
                  <a:pt x="67647" y="134276"/>
                </a:lnTo>
                <a:lnTo>
                  <a:pt x="78339" y="134202"/>
                </a:lnTo>
                <a:lnTo>
                  <a:pt x="88862" y="132348"/>
                </a:lnTo>
                <a:lnTo>
                  <a:pt x="97254" y="129355"/>
                </a:lnTo>
                <a:lnTo>
                  <a:pt x="70724" y="129355"/>
                </a:lnTo>
                <a:lnTo>
                  <a:pt x="59765" y="127931"/>
                </a:lnTo>
                <a:lnTo>
                  <a:pt x="23596" y="101009"/>
                </a:lnTo>
                <a:lnTo>
                  <a:pt x="16002" y="65973"/>
                </a:lnTo>
                <a:lnTo>
                  <a:pt x="20499" y="50646"/>
                </a:lnTo>
                <a:lnTo>
                  <a:pt x="52556" y="18847"/>
                </a:lnTo>
                <a:lnTo>
                  <a:pt x="74098" y="15588"/>
                </a:lnTo>
                <a:lnTo>
                  <a:pt x="97077" y="15588"/>
                </a:lnTo>
                <a:lnTo>
                  <a:pt x="93807" y="14057"/>
                </a:lnTo>
                <a:lnTo>
                  <a:pt x="82918" y="11212"/>
                </a:lnTo>
                <a:lnTo>
                  <a:pt x="71742" y="10341"/>
                </a:lnTo>
                <a:close/>
              </a:path>
              <a:path w="144780" h="145414">
                <a:moveTo>
                  <a:pt x="97077" y="15588"/>
                </a:moveTo>
                <a:lnTo>
                  <a:pt x="74098" y="15588"/>
                </a:lnTo>
                <a:lnTo>
                  <a:pt x="84994" y="17021"/>
                </a:lnTo>
                <a:lnTo>
                  <a:pt x="95495" y="20458"/>
                </a:lnTo>
                <a:lnTo>
                  <a:pt x="126386" y="53694"/>
                </a:lnTo>
                <a:lnTo>
                  <a:pt x="129539" y="66735"/>
                </a:lnTo>
                <a:lnTo>
                  <a:pt x="129539" y="72831"/>
                </a:lnTo>
                <a:lnTo>
                  <a:pt x="111316" y="114649"/>
                </a:lnTo>
                <a:lnTo>
                  <a:pt x="70724" y="129355"/>
                </a:lnTo>
                <a:lnTo>
                  <a:pt x="97254" y="129355"/>
                </a:lnTo>
                <a:lnTo>
                  <a:pt x="129394" y="97750"/>
                </a:lnTo>
                <a:lnTo>
                  <a:pt x="134874" y="72831"/>
                </a:lnTo>
                <a:lnTo>
                  <a:pt x="134112" y="65973"/>
                </a:lnTo>
                <a:lnTo>
                  <a:pt x="113450" y="25648"/>
                </a:lnTo>
                <a:lnTo>
                  <a:pt x="104090" y="18871"/>
                </a:lnTo>
                <a:lnTo>
                  <a:pt x="97077" y="15588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249929" y="4019550"/>
            <a:ext cx="352044" cy="3520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45764" y="4363973"/>
            <a:ext cx="1905" cy="0"/>
          </a:xfrm>
          <a:custGeom>
            <a:avLst/>
            <a:gdLst/>
            <a:ahLst/>
            <a:cxnLst/>
            <a:rect l="l" t="t" r="r" b="b"/>
            <a:pathLst>
              <a:path w="1904" h="0">
                <a:moveTo>
                  <a:pt x="0" y="0"/>
                </a:moveTo>
                <a:lnTo>
                  <a:pt x="1524" y="0"/>
                </a:lnTo>
              </a:path>
            </a:pathLst>
          </a:custGeom>
          <a:ln w="3175">
            <a:solidFill>
              <a:srgbClr val="FEF7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558872" y="5254001"/>
            <a:ext cx="75565" cy="135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50" b="1" i="1">
                <a:solidFill>
                  <a:srgbClr val="0070C0"/>
                </a:solidFill>
                <a:latin typeface="Arial Narrow"/>
                <a:cs typeface="Arial Narrow"/>
              </a:rPr>
              <a:t>a</a:t>
            </a:r>
            <a:endParaRPr sz="850">
              <a:latin typeface="Arial Narrow"/>
              <a:cs typeface="Arial Narrow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124705" y="4402073"/>
            <a:ext cx="2815590" cy="626745"/>
          </a:xfrm>
          <a:custGeom>
            <a:avLst/>
            <a:gdLst/>
            <a:ahLst/>
            <a:cxnLst/>
            <a:rect l="l" t="t" r="r" b="b"/>
            <a:pathLst>
              <a:path w="2815590" h="626745">
                <a:moveTo>
                  <a:pt x="0" y="626745"/>
                </a:moveTo>
                <a:lnTo>
                  <a:pt x="2815590" y="626745"/>
                </a:lnTo>
                <a:lnTo>
                  <a:pt x="2815590" y="0"/>
                </a:lnTo>
                <a:lnTo>
                  <a:pt x="0" y="0"/>
                </a:lnTo>
                <a:lnTo>
                  <a:pt x="0" y="626745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8328" y="3972305"/>
            <a:ext cx="0" cy="2112645"/>
          </a:xfrm>
          <a:custGeom>
            <a:avLst/>
            <a:gdLst/>
            <a:ahLst/>
            <a:cxnLst/>
            <a:rect l="l" t="t" r="r" b="b"/>
            <a:pathLst>
              <a:path w="0" h="2112645">
                <a:moveTo>
                  <a:pt x="0" y="0"/>
                </a:moveTo>
                <a:lnTo>
                  <a:pt x="0" y="2112644"/>
                </a:lnTo>
              </a:path>
            </a:pathLst>
          </a:custGeom>
          <a:ln w="4851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917435" y="3972305"/>
            <a:ext cx="0" cy="2112645"/>
          </a:xfrm>
          <a:custGeom>
            <a:avLst/>
            <a:gdLst/>
            <a:ahLst/>
            <a:cxnLst/>
            <a:rect l="l" t="t" r="r" b="b"/>
            <a:pathLst>
              <a:path w="0" h="2112645">
                <a:moveTo>
                  <a:pt x="0" y="0"/>
                </a:moveTo>
                <a:lnTo>
                  <a:pt x="0" y="2112644"/>
                </a:lnTo>
              </a:path>
            </a:pathLst>
          </a:custGeom>
          <a:ln w="4699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71950" y="4365878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5" h="0">
                <a:moveTo>
                  <a:pt x="0" y="0"/>
                </a:moveTo>
                <a:lnTo>
                  <a:pt x="1264158" y="0"/>
                </a:lnTo>
              </a:path>
            </a:pathLst>
          </a:custGeom>
          <a:ln w="3555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627370" y="4365878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4" h="0">
                <a:moveTo>
                  <a:pt x="0" y="0"/>
                </a:moveTo>
                <a:lnTo>
                  <a:pt x="1264157" y="0"/>
                </a:lnTo>
              </a:path>
            </a:pathLst>
          </a:custGeom>
          <a:ln w="3555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439155" y="4267417"/>
            <a:ext cx="187960" cy="187325"/>
          </a:xfrm>
          <a:custGeom>
            <a:avLst/>
            <a:gdLst/>
            <a:ahLst/>
            <a:cxnLst/>
            <a:rect l="l" t="t" r="r" b="b"/>
            <a:pathLst>
              <a:path w="187960" h="187325">
                <a:moveTo>
                  <a:pt x="87273" y="0"/>
                </a:moveTo>
                <a:lnTo>
                  <a:pt x="46902" y="12273"/>
                </a:lnTo>
                <a:lnTo>
                  <a:pt x="16666" y="40098"/>
                </a:lnTo>
                <a:lnTo>
                  <a:pt x="1126" y="78914"/>
                </a:lnTo>
                <a:lnTo>
                  <a:pt x="0" y="93508"/>
                </a:lnTo>
                <a:lnTo>
                  <a:pt x="401" y="102244"/>
                </a:lnTo>
                <a:lnTo>
                  <a:pt x="13375" y="141640"/>
                </a:lnTo>
                <a:lnTo>
                  <a:pt x="41733" y="171047"/>
                </a:lnTo>
                <a:lnTo>
                  <a:pt x="81521" y="186109"/>
                </a:lnTo>
                <a:lnTo>
                  <a:pt x="96640" y="187189"/>
                </a:lnTo>
                <a:lnTo>
                  <a:pt x="110152" y="185792"/>
                </a:lnTo>
                <a:lnTo>
                  <a:pt x="146425" y="170551"/>
                </a:lnTo>
                <a:lnTo>
                  <a:pt x="173231" y="140520"/>
                </a:lnTo>
                <a:lnTo>
                  <a:pt x="186625" y="97988"/>
                </a:lnTo>
                <a:lnTo>
                  <a:pt x="187428" y="81429"/>
                </a:lnTo>
                <a:lnTo>
                  <a:pt x="184602" y="67942"/>
                </a:lnTo>
                <a:lnTo>
                  <a:pt x="165014" y="32794"/>
                </a:lnTo>
                <a:lnTo>
                  <a:pt x="131429" y="8788"/>
                </a:lnTo>
                <a:lnTo>
                  <a:pt x="872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468873" y="4296204"/>
            <a:ext cx="128905" cy="129539"/>
          </a:xfrm>
          <a:custGeom>
            <a:avLst/>
            <a:gdLst/>
            <a:ahLst/>
            <a:cxnLst/>
            <a:rect l="l" t="t" r="r" b="b"/>
            <a:pathLst>
              <a:path w="128904" h="129539">
                <a:moveTo>
                  <a:pt x="61522" y="0"/>
                </a:moveTo>
                <a:lnTo>
                  <a:pt x="23065" y="15022"/>
                </a:lnTo>
                <a:lnTo>
                  <a:pt x="1627" y="50196"/>
                </a:lnTo>
                <a:lnTo>
                  <a:pt x="0" y="64721"/>
                </a:lnTo>
                <a:lnTo>
                  <a:pt x="539" y="73111"/>
                </a:lnTo>
                <a:lnTo>
                  <a:pt x="17850" y="108626"/>
                </a:lnTo>
                <a:lnTo>
                  <a:pt x="55297" y="127776"/>
                </a:lnTo>
                <a:lnTo>
                  <a:pt x="71259" y="129089"/>
                </a:lnTo>
                <a:lnTo>
                  <a:pt x="84643" y="126101"/>
                </a:lnTo>
                <a:lnTo>
                  <a:pt x="116295" y="101817"/>
                </a:lnTo>
                <a:lnTo>
                  <a:pt x="128578" y="59588"/>
                </a:lnTo>
                <a:lnTo>
                  <a:pt x="125952" y="45766"/>
                </a:lnTo>
                <a:lnTo>
                  <a:pt x="102394" y="12914"/>
                </a:lnTo>
                <a:lnTo>
                  <a:pt x="615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460491" y="4288856"/>
            <a:ext cx="144780" cy="145415"/>
          </a:xfrm>
          <a:custGeom>
            <a:avLst/>
            <a:gdLst/>
            <a:ahLst/>
            <a:cxnLst/>
            <a:rect l="l" t="t" r="r" b="b"/>
            <a:pathLst>
              <a:path w="144779" h="145414">
                <a:moveTo>
                  <a:pt x="69740" y="0"/>
                </a:moveTo>
                <a:lnTo>
                  <a:pt x="27660" y="15588"/>
                </a:lnTo>
                <a:lnTo>
                  <a:pt x="1524" y="58353"/>
                </a:lnTo>
                <a:lnTo>
                  <a:pt x="0" y="72831"/>
                </a:lnTo>
                <a:lnTo>
                  <a:pt x="762" y="80451"/>
                </a:lnTo>
                <a:lnTo>
                  <a:pt x="15664" y="116879"/>
                </a:lnTo>
                <a:lnTo>
                  <a:pt x="51961" y="142042"/>
                </a:lnTo>
                <a:lnTo>
                  <a:pt x="73143" y="144908"/>
                </a:lnTo>
                <a:lnTo>
                  <a:pt x="83786" y="144021"/>
                </a:lnTo>
                <a:lnTo>
                  <a:pt x="94194" y="141630"/>
                </a:lnTo>
                <a:lnTo>
                  <a:pt x="99309" y="139647"/>
                </a:lnTo>
                <a:lnTo>
                  <a:pt x="69761" y="139647"/>
                </a:lnTo>
                <a:lnTo>
                  <a:pt x="58863" y="138318"/>
                </a:lnTo>
                <a:lnTo>
                  <a:pt x="20696" y="115232"/>
                </a:lnTo>
                <a:lnTo>
                  <a:pt x="5926" y="78165"/>
                </a:lnTo>
                <a:lnTo>
                  <a:pt x="5334" y="72831"/>
                </a:lnTo>
                <a:lnTo>
                  <a:pt x="6096" y="65973"/>
                </a:lnTo>
                <a:lnTo>
                  <a:pt x="25799" y="23789"/>
                </a:lnTo>
                <a:lnTo>
                  <a:pt x="65763" y="5471"/>
                </a:lnTo>
                <a:lnTo>
                  <a:pt x="76796" y="5301"/>
                </a:lnTo>
                <a:lnTo>
                  <a:pt x="100097" y="5301"/>
                </a:lnTo>
                <a:lnTo>
                  <a:pt x="92010" y="2435"/>
                </a:lnTo>
                <a:lnTo>
                  <a:pt x="80966" y="368"/>
                </a:lnTo>
                <a:lnTo>
                  <a:pt x="69740" y="0"/>
                </a:lnTo>
                <a:close/>
              </a:path>
              <a:path w="144779" h="145414">
                <a:moveTo>
                  <a:pt x="100097" y="5301"/>
                </a:moveTo>
                <a:lnTo>
                  <a:pt x="76796" y="5301"/>
                </a:lnTo>
                <a:lnTo>
                  <a:pt x="87726" y="6867"/>
                </a:lnTo>
                <a:lnTo>
                  <a:pt x="98291" y="10153"/>
                </a:lnTo>
                <a:lnTo>
                  <a:pt x="131700" y="40223"/>
                </a:lnTo>
                <a:lnTo>
                  <a:pt x="140208" y="72069"/>
                </a:lnTo>
                <a:lnTo>
                  <a:pt x="137352" y="90582"/>
                </a:lnTo>
                <a:lnTo>
                  <a:pt x="111257" y="128015"/>
                </a:lnTo>
                <a:lnTo>
                  <a:pt x="69761" y="139647"/>
                </a:lnTo>
                <a:lnTo>
                  <a:pt x="99309" y="139647"/>
                </a:lnTo>
                <a:lnTo>
                  <a:pt x="135647" y="108193"/>
                </a:lnTo>
                <a:lnTo>
                  <a:pt x="144780" y="64449"/>
                </a:lnTo>
                <a:lnTo>
                  <a:pt x="141328" y="50478"/>
                </a:lnTo>
                <a:lnTo>
                  <a:pt x="112614" y="11665"/>
                </a:lnTo>
                <a:lnTo>
                  <a:pt x="102637" y="6202"/>
                </a:lnTo>
                <a:lnTo>
                  <a:pt x="100097" y="5301"/>
                </a:lnTo>
                <a:close/>
              </a:path>
              <a:path w="144779" h="145414">
                <a:moveTo>
                  <a:pt x="71742" y="10341"/>
                </a:moveTo>
                <a:lnTo>
                  <a:pt x="30528" y="26678"/>
                </a:lnTo>
                <a:lnTo>
                  <a:pt x="10668" y="72069"/>
                </a:lnTo>
                <a:lnTo>
                  <a:pt x="11620" y="80451"/>
                </a:lnTo>
                <a:lnTo>
                  <a:pt x="28649" y="115968"/>
                </a:lnTo>
                <a:lnTo>
                  <a:pt x="67647" y="134276"/>
                </a:lnTo>
                <a:lnTo>
                  <a:pt x="78339" y="134202"/>
                </a:lnTo>
                <a:lnTo>
                  <a:pt x="88862" y="132348"/>
                </a:lnTo>
                <a:lnTo>
                  <a:pt x="97254" y="129355"/>
                </a:lnTo>
                <a:lnTo>
                  <a:pt x="70724" y="129355"/>
                </a:lnTo>
                <a:lnTo>
                  <a:pt x="59765" y="127931"/>
                </a:lnTo>
                <a:lnTo>
                  <a:pt x="23596" y="101009"/>
                </a:lnTo>
                <a:lnTo>
                  <a:pt x="16002" y="65973"/>
                </a:lnTo>
                <a:lnTo>
                  <a:pt x="20499" y="50646"/>
                </a:lnTo>
                <a:lnTo>
                  <a:pt x="52556" y="18847"/>
                </a:lnTo>
                <a:lnTo>
                  <a:pt x="74098" y="15588"/>
                </a:lnTo>
                <a:lnTo>
                  <a:pt x="97077" y="15588"/>
                </a:lnTo>
                <a:lnTo>
                  <a:pt x="93807" y="14057"/>
                </a:lnTo>
                <a:lnTo>
                  <a:pt x="82918" y="11212"/>
                </a:lnTo>
                <a:lnTo>
                  <a:pt x="71742" y="10341"/>
                </a:lnTo>
                <a:close/>
              </a:path>
              <a:path w="144779" h="145414">
                <a:moveTo>
                  <a:pt x="97077" y="15588"/>
                </a:moveTo>
                <a:lnTo>
                  <a:pt x="74098" y="15588"/>
                </a:lnTo>
                <a:lnTo>
                  <a:pt x="84994" y="17021"/>
                </a:lnTo>
                <a:lnTo>
                  <a:pt x="95495" y="20458"/>
                </a:lnTo>
                <a:lnTo>
                  <a:pt x="126386" y="53694"/>
                </a:lnTo>
                <a:lnTo>
                  <a:pt x="129539" y="66735"/>
                </a:lnTo>
                <a:lnTo>
                  <a:pt x="129539" y="72831"/>
                </a:lnTo>
                <a:lnTo>
                  <a:pt x="111316" y="114649"/>
                </a:lnTo>
                <a:lnTo>
                  <a:pt x="70724" y="129355"/>
                </a:lnTo>
                <a:lnTo>
                  <a:pt x="97254" y="129355"/>
                </a:lnTo>
                <a:lnTo>
                  <a:pt x="129394" y="97750"/>
                </a:lnTo>
                <a:lnTo>
                  <a:pt x="134874" y="72831"/>
                </a:lnTo>
                <a:lnTo>
                  <a:pt x="134112" y="65973"/>
                </a:lnTo>
                <a:lnTo>
                  <a:pt x="113450" y="25648"/>
                </a:lnTo>
                <a:lnTo>
                  <a:pt x="104090" y="18871"/>
                </a:lnTo>
                <a:lnTo>
                  <a:pt x="97077" y="15588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542531" y="4019550"/>
            <a:ext cx="352044" cy="3520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190488" y="4418838"/>
            <a:ext cx="673608" cy="6095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124705" y="5028057"/>
            <a:ext cx="2815590" cy="1057275"/>
          </a:xfrm>
          <a:custGeom>
            <a:avLst/>
            <a:gdLst/>
            <a:ahLst/>
            <a:cxnLst/>
            <a:rect l="l" t="t" r="r" b="b"/>
            <a:pathLst>
              <a:path w="2815590" h="1057275">
                <a:moveTo>
                  <a:pt x="0" y="1056894"/>
                </a:moveTo>
                <a:lnTo>
                  <a:pt x="2815590" y="1056894"/>
                </a:lnTo>
                <a:lnTo>
                  <a:pt x="2815590" y="0"/>
                </a:lnTo>
                <a:lnTo>
                  <a:pt x="0" y="0"/>
                </a:lnTo>
                <a:lnTo>
                  <a:pt x="0" y="1056894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124705" y="6061900"/>
            <a:ext cx="2815590" cy="0"/>
          </a:xfrm>
          <a:custGeom>
            <a:avLst/>
            <a:gdLst/>
            <a:ahLst/>
            <a:cxnLst/>
            <a:rect l="l" t="t" r="r" b="b"/>
            <a:pathLst>
              <a:path w="2815590" h="0">
                <a:moveTo>
                  <a:pt x="0" y="0"/>
                </a:moveTo>
                <a:lnTo>
                  <a:pt x="2815590" y="0"/>
                </a:lnTo>
              </a:path>
            </a:pathLst>
          </a:custGeom>
          <a:ln w="4737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71188" y="5940552"/>
            <a:ext cx="2720340" cy="96520"/>
          </a:xfrm>
          <a:custGeom>
            <a:avLst/>
            <a:gdLst/>
            <a:ahLst/>
            <a:cxnLst/>
            <a:rect l="l" t="t" r="r" b="b"/>
            <a:pathLst>
              <a:path w="2720340" h="96520">
                <a:moveTo>
                  <a:pt x="0" y="96012"/>
                </a:moveTo>
                <a:lnTo>
                  <a:pt x="2720340" y="96012"/>
                </a:lnTo>
                <a:lnTo>
                  <a:pt x="2720340" y="0"/>
                </a:lnTo>
                <a:lnTo>
                  <a:pt x="0" y="0"/>
                </a:lnTo>
                <a:lnTo>
                  <a:pt x="0" y="96012"/>
                </a:lnTo>
                <a:close/>
              </a:path>
            </a:pathLst>
          </a:custGeom>
          <a:solidFill>
            <a:srgbClr val="8CAD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170426" y="6037579"/>
            <a:ext cx="2723515" cy="0"/>
          </a:xfrm>
          <a:custGeom>
            <a:avLst/>
            <a:gdLst/>
            <a:ahLst/>
            <a:cxnLst/>
            <a:rect l="l" t="t" r="r" b="b"/>
            <a:pathLst>
              <a:path w="2723515" h="0">
                <a:moveTo>
                  <a:pt x="0" y="0"/>
                </a:moveTo>
                <a:lnTo>
                  <a:pt x="2723387" y="0"/>
                </a:lnTo>
              </a:path>
            </a:pathLst>
          </a:custGeom>
          <a:ln w="3810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171950" y="5027929"/>
            <a:ext cx="0" cy="1008380"/>
          </a:xfrm>
          <a:custGeom>
            <a:avLst/>
            <a:gdLst/>
            <a:ahLst/>
            <a:cxnLst/>
            <a:rect l="l" t="t" r="r" b="b"/>
            <a:pathLst>
              <a:path w="0" h="1008379">
                <a:moveTo>
                  <a:pt x="0" y="0"/>
                </a:moveTo>
                <a:lnTo>
                  <a:pt x="0" y="1008379"/>
                </a:lnTo>
              </a:path>
            </a:pathLst>
          </a:custGeom>
          <a:ln w="4318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171950" y="6036564"/>
            <a:ext cx="1905" cy="1270"/>
          </a:xfrm>
          <a:custGeom>
            <a:avLst/>
            <a:gdLst/>
            <a:ahLst/>
            <a:cxnLst/>
            <a:rect l="l" t="t" r="r" b="b"/>
            <a:pathLst>
              <a:path w="1904" h="1270">
                <a:moveTo>
                  <a:pt x="1524" y="0"/>
                </a:moveTo>
                <a:lnTo>
                  <a:pt x="0" y="0"/>
                </a:lnTo>
                <a:lnTo>
                  <a:pt x="1524" y="762"/>
                </a:lnTo>
                <a:lnTo>
                  <a:pt x="1524" y="0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892290" y="5027929"/>
            <a:ext cx="0" cy="1008380"/>
          </a:xfrm>
          <a:custGeom>
            <a:avLst/>
            <a:gdLst/>
            <a:ahLst/>
            <a:cxnLst/>
            <a:rect l="l" t="t" r="r" b="b"/>
            <a:pathLst>
              <a:path w="0" h="1008379">
                <a:moveTo>
                  <a:pt x="0" y="0"/>
                </a:moveTo>
                <a:lnTo>
                  <a:pt x="0" y="1008379"/>
                </a:lnTo>
              </a:path>
            </a:pathLst>
          </a:custGeom>
          <a:ln w="4317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890766" y="6036564"/>
            <a:ext cx="3175" cy="1270"/>
          </a:xfrm>
          <a:custGeom>
            <a:avLst/>
            <a:gdLst/>
            <a:ahLst/>
            <a:cxnLst/>
            <a:rect l="l" t="t" r="r" b="b"/>
            <a:pathLst>
              <a:path w="3175" h="1270">
                <a:moveTo>
                  <a:pt x="3047" y="0"/>
                </a:moveTo>
                <a:lnTo>
                  <a:pt x="1524" y="0"/>
                </a:lnTo>
                <a:lnTo>
                  <a:pt x="0" y="762"/>
                </a:lnTo>
                <a:lnTo>
                  <a:pt x="3047" y="762"/>
                </a:lnTo>
                <a:lnTo>
                  <a:pt x="3047" y="0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4187444" y="4434022"/>
            <a:ext cx="2029460" cy="1488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50" b="1" i="1">
                <a:solidFill>
                  <a:srgbClr val="0070C0"/>
                </a:solidFill>
                <a:latin typeface="Arial Narrow"/>
                <a:cs typeface="Arial Narrow"/>
              </a:rPr>
              <a:t>Benefits</a:t>
            </a:r>
            <a:r>
              <a:rPr dirty="0" sz="850" spc="-10" b="1" i="1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850" b="1" i="1">
                <a:solidFill>
                  <a:srgbClr val="0070C0"/>
                </a:solidFill>
                <a:latin typeface="Arial Narrow"/>
                <a:cs typeface="Arial Narrow"/>
              </a:rPr>
              <a:t>(Empowerment)</a:t>
            </a:r>
            <a:endParaRPr sz="85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700" spc="10">
                <a:latin typeface="Arial"/>
                <a:cs typeface="Arial"/>
              </a:rPr>
              <a:t>•</a:t>
            </a:r>
            <a:r>
              <a:rPr dirty="0" sz="700" spc="15">
                <a:latin typeface="Georgia"/>
                <a:cs typeface="Georgia"/>
              </a:rPr>
              <a:t>Ge</a:t>
            </a:r>
            <a:r>
              <a:rPr dirty="0" sz="700" spc="10">
                <a:latin typeface="Georgia"/>
                <a:cs typeface="Georgia"/>
              </a:rPr>
              <a:t>t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5">
                <a:latin typeface="Georgia"/>
                <a:cs typeface="Georgia"/>
              </a:rPr>
              <a:t>i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5">
                <a:latin typeface="Georgia"/>
                <a:cs typeface="Georgia"/>
              </a:rPr>
              <a:t>terpreti</a:t>
            </a:r>
            <a:r>
              <a:rPr dirty="0" sz="700" spc="15">
                <a:latin typeface="Georgia"/>
                <a:cs typeface="Georgia"/>
              </a:rPr>
              <a:t>ng</a:t>
            </a:r>
            <a:r>
              <a:rPr dirty="0" sz="700" spc="30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s</a:t>
            </a:r>
            <a:r>
              <a:rPr dirty="0" sz="700" spc="20">
                <a:latin typeface="Georgia"/>
                <a:cs typeface="Georgia"/>
              </a:rPr>
              <a:t>u</a:t>
            </a:r>
            <a:r>
              <a:rPr dirty="0" sz="700" spc="10">
                <a:latin typeface="Georgia"/>
                <a:cs typeface="Georgia"/>
              </a:rPr>
              <a:t>ppor</a:t>
            </a:r>
            <a:r>
              <a:rPr dirty="0" sz="700" spc="10">
                <a:latin typeface="Georgia"/>
                <a:cs typeface="Georgia"/>
              </a:rPr>
              <a:t>t</a:t>
            </a:r>
            <a:r>
              <a:rPr dirty="0" sz="700" spc="25">
                <a:latin typeface="Georgia"/>
                <a:cs typeface="Georgia"/>
              </a:rPr>
              <a:t> </a:t>
            </a:r>
            <a:r>
              <a:rPr dirty="0" sz="700" spc="5">
                <a:latin typeface="Georgia"/>
                <a:cs typeface="Georgia"/>
              </a:rPr>
              <a:t>“i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10">
                <a:latin typeface="Georgia"/>
                <a:cs typeface="Georgia"/>
              </a:rPr>
              <a:t>sta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5">
                <a:latin typeface="Georgia"/>
                <a:cs typeface="Georgia"/>
              </a:rPr>
              <a:t>tl</a:t>
            </a:r>
            <a:r>
              <a:rPr dirty="0" sz="700" spc="15">
                <a:latin typeface="Georgia"/>
                <a:cs typeface="Georgia"/>
              </a:rPr>
              <a:t>y”</a:t>
            </a:r>
            <a:endParaRPr sz="700">
              <a:latin typeface="Georgia"/>
              <a:cs typeface="Georgia"/>
            </a:endParaRPr>
          </a:p>
          <a:p>
            <a:pPr marL="12700" marR="807720">
              <a:lnSpc>
                <a:spcPct val="105700"/>
              </a:lnSpc>
            </a:pPr>
            <a:r>
              <a:rPr dirty="0" sz="700" spc="10">
                <a:latin typeface="Arial"/>
                <a:cs typeface="Arial"/>
              </a:rPr>
              <a:t>•</a:t>
            </a:r>
            <a:r>
              <a:rPr dirty="0" sz="700" spc="15">
                <a:latin typeface="Georgia"/>
                <a:cs typeface="Georgia"/>
              </a:rPr>
              <a:t>Har</a:t>
            </a:r>
            <a:r>
              <a:rPr dirty="0" sz="700" spc="20">
                <a:latin typeface="Georgia"/>
                <a:cs typeface="Georgia"/>
              </a:rPr>
              <a:t>d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5">
                <a:latin typeface="Georgia"/>
                <a:cs typeface="Georgia"/>
              </a:rPr>
              <a:t>t</a:t>
            </a:r>
            <a:r>
              <a:rPr dirty="0" sz="700" spc="15">
                <a:latin typeface="Georgia"/>
                <a:cs typeface="Georgia"/>
              </a:rPr>
              <a:t>o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5">
                <a:latin typeface="Georgia"/>
                <a:cs typeface="Georgia"/>
              </a:rPr>
              <a:t>fi</a:t>
            </a:r>
            <a:r>
              <a:rPr dirty="0" sz="700" spc="20">
                <a:latin typeface="Georgia"/>
                <a:cs typeface="Georgia"/>
              </a:rPr>
              <a:t>nd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5">
                <a:latin typeface="Georgia"/>
                <a:cs typeface="Georgia"/>
              </a:rPr>
              <a:t>i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10">
                <a:latin typeface="Georgia"/>
                <a:cs typeface="Georgia"/>
              </a:rPr>
              <a:t>terpre</a:t>
            </a:r>
            <a:r>
              <a:rPr dirty="0" sz="700" spc="10">
                <a:latin typeface="Georgia"/>
                <a:cs typeface="Georgia"/>
              </a:rPr>
              <a:t>t</a:t>
            </a:r>
            <a:r>
              <a:rPr dirty="0" sz="700" spc="10">
                <a:latin typeface="Georgia"/>
                <a:cs typeface="Georgia"/>
              </a:rPr>
              <a:t>e</a:t>
            </a:r>
            <a:r>
              <a:rPr dirty="0" sz="700" spc="10">
                <a:latin typeface="Georgia"/>
                <a:cs typeface="Georgia"/>
              </a:rPr>
              <a:t>rs</a:t>
            </a:r>
            <a:r>
              <a:rPr dirty="0" sz="700" spc="25">
                <a:latin typeface="Georgia"/>
                <a:cs typeface="Georgia"/>
              </a:rPr>
              <a:t> </a:t>
            </a:r>
            <a:r>
              <a:rPr dirty="0" sz="700" spc="5">
                <a:latin typeface="Georgia"/>
                <a:cs typeface="Georgia"/>
              </a:rPr>
              <a:t>for</a:t>
            </a:r>
            <a:r>
              <a:rPr dirty="0" sz="700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c</a:t>
            </a:r>
            <a:r>
              <a:rPr dirty="0" sz="700" spc="20">
                <a:latin typeface="Georgia"/>
                <a:cs typeface="Georgia"/>
              </a:rPr>
              <a:t>omm</a:t>
            </a:r>
            <a:r>
              <a:rPr dirty="0" sz="700" spc="15">
                <a:latin typeface="Georgia"/>
                <a:cs typeface="Georgia"/>
              </a:rPr>
              <a:t>uni</a:t>
            </a:r>
            <a:r>
              <a:rPr dirty="0" sz="700" spc="5">
                <a:latin typeface="Georgia"/>
                <a:cs typeface="Georgia"/>
              </a:rPr>
              <a:t>t</a:t>
            </a:r>
            <a:r>
              <a:rPr dirty="0" sz="700" spc="15">
                <a:latin typeface="Georgia"/>
                <a:cs typeface="Georgia"/>
              </a:rPr>
              <a:t>y</a:t>
            </a:r>
            <a:r>
              <a:rPr dirty="0" sz="700" spc="10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bas</a:t>
            </a:r>
            <a:r>
              <a:rPr dirty="0" sz="700" spc="10">
                <a:latin typeface="Georgia"/>
                <a:cs typeface="Georgia"/>
              </a:rPr>
              <a:t>e</a:t>
            </a:r>
            <a:r>
              <a:rPr dirty="0" sz="700" spc="20">
                <a:latin typeface="Georgia"/>
                <a:cs typeface="Georgia"/>
              </a:rPr>
              <a:t>d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si</a:t>
            </a:r>
            <a:r>
              <a:rPr dirty="0" sz="700" spc="5">
                <a:latin typeface="Georgia"/>
                <a:cs typeface="Georgia"/>
              </a:rPr>
              <a:t>t</a:t>
            </a:r>
            <a:r>
              <a:rPr dirty="0" sz="700" spc="15">
                <a:latin typeface="Georgia"/>
                <a:cs typeface="Georgia"/>
              </a:rPr>
              <a:t>ua</a:t>
            </a:r>
            <a:r>
              <a:rPr dirty="0" sz="700" spc="5">
                <a:latin typeface="Georgia"/>
                <a:cs typeface="Georgia"/>
              </a:rPr>
              <a:t>t</a:t>
            </a:r>
            <a:r>
              <a:rPr dirty="0" sz="700" spc="10">
                <a:latin typeface="Georgia"/>
                <a:cs typeface="Georgia"/>
              </a:rPr>
              <a:t>i</a:t>
            </a:r>
            <a:r>
              <a:rPr dirty="0" sz="700" spc="10">
                <a:latin typeface="Georgia"/>
                <a:cs typeface="Georgia"/>
              </a:rPr>
              <a:t>o</a:t>
            </a:r>
            <a:r>
              <a:rPr dirty="0" sz="700" spc="15">
                <a:latin typeface="Georgia"/>
                <a:cs typeface="Georgia"/>
              </a:rPr>
              <a:t>ns</a:t>
            </a:r>
            <a:endParaRPr sz="700">
              <a:latin typeface="Georgia"/>
              <a:cs typeface="Georgia"/>
            </a:endParaRPr>
          </a:p>
          <a:p>
            <a:pPr marL="12700" marR="501650">
              <a:lnSpc>
                <a:spcPct val="105800"/>
              </a:lnSpc>
            </a:pPr>
            <a:r>
              <a:rPr dirty="0" sz="700" spc="10">
                <a:latin typeface="Arial"/>
                <a:cs typeface="Arial"/>
              </a:rPr>
              <a:t>•</a:t>
            </a:r>
            <a:r>
              <a:rPr dirty="0" sz="700" spc="10">
                <a:latin typeface="Georgia"/>
                <a:cs typeface="Georgia"/>
              </a:rPr>
              <a:t>Doctor</a:t>
            </a:r>
            <a:r>
              <a:rPr dirty="0" sz="700" spc="15">
                <a:latin typeface="Georgia"/>
                <a:cs typeface="Georgia"/>
              </a:rPr>
              <a:t>s</a:t>
            </a:r>
            <a:r>
              <a:rPr dirty="0" sz="700" spc="20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an</a:t>
            </a:r>
            <a:r>
              <a:rPr dirty="0" sz="700" spc="20">
                <a:latin typeface="Georgia"/>
                <a:cs typeface="Georgia"/>
              </a:rPr>
              <a:t>d</a:t>
            </a:r>
            <a:r>
              <a:rPr dirty="0" sz="700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hospital</a:t>
            </a:r>
            <a:r>
              <a:rPr dirty="0" sz="700" spc="15">
                <a:latin typeface="Georgia"/>
                <a:cs typeface="Georgia"/>
              </a:rPr>
              <a:t>s</a:t>
            </a:r>
            <a:r>
              <a:rPr dirty="0" sz="700" spc="25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ca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serv</a:t>
            </a:r>
            <a:r>
              <a:rPr dirty="0" sz="700" spc="15">
                <a:latin typeface="Georgia"/>
                <a:cs typeface="Georgia"/>
              </a:rPr>
              <a:t>e</a:t>
            </a:r>
            <a:r>
              <a:rPr dirty="0" sz="700" spc="20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our</a:t>
            </a:r>
            <a:r>
              <a:rPr dirty="0" sz="700">
                <a:latin typeface="Georgia"/>
                <a:cs typeface="Georgia"/>
              </a:rPr>
              <a:t> 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10">
                <a:latin typeface="Georgia"/>
                <a:cs typeface="Georgia"/>
              </a:rPr>
              <a:t>ee</a:t>
            </a:r>
            <a:r>
              <a:rPr dirty="0" sz="700" spc="15">
                <a:latin typeface="Georgia"/>
                <a:cs typeface="Georgia"/>
              </a:rPr>
              <a:t>ds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25">
                <a:latin typeface="Georgia"/>
                <a:cs typeface="Georgia"/>
              </a:rPr>
              <a:t>w</a:t>
            </a:r>
            <a:r>
              <a:rPr dirty="0" sz="700" spc="5">
                <a:latin typeface="Georgia"/>
                <a:cs typeface="Georgia"/>
              </a:rPr>
              <a:t>it</a:t>
            </a:r>
            <a:r>
              <a:rPr dirty="0" sz="700" spc="20">
                <a:latin typeface="Georgia"/>
                <a:cs typeface="Georgia"/>
              </a:rPr>
              <a:t>h</a:t>
            </a:r>
            <a:r>
              <a:rPr dirty="0" sz="700" spc="10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mi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10">
                <a:latin typeface="Georgia"/>
                <a:cs typeface="Georgia"/>
              </a:rPr>
              <a:t>ima</a:t>
            </a:r>
            <a:r>
              <a:rPr dirty="0" sz="700" spc="10">
                <a:latin typeface="Georgia"/>
                <a:cs typeface="Georgia"/>
              </a:rPr>
              <a:t>l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20">
                <a:latin typeface="Georgia"/>
                <a:cs typeface="Georgia"/>
              </a:rPr>
              <a:t>d</a:t>
            </a:r>
            <a:r>
              <a:rPr dirty="0" sz="700" spc="10">
                <a:latin typeface="Georgia"/>
                <a:cs typeface="Georgia"/>
              </a:rPr>
              <a:t>elay</a:t>
            </a:r>
            <a:endParaRPr sz="7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700" spc="10">
                <a:latin typeface="Arial"/>
                <a:cs typeface="Arial"/>
              </a:rPr>
              <a:t>•</a:t>
            </a:r>
            <a:r>
              <a:rPr dirty="0" sz="700" spc="10">
                <a:latin typeface="Georgia"/>
                <a:cs typeface="Georgia"/>
              </a:rPr>
              <a:t>Maximi</a:t>
            </a:r>
            <a:r>
              <a:rPr dirty="0" sz="700" spc="15">
                <a:latin typeface="Georgia"/>
                <a:cs typeface="Georgia"/>
              </a:rPr>
              <a:t>ze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20">
                <a:latin typeface="Georgia"/>
                <a:cs typeface="Georgia"/>
              </a:rPr>
              <a:t>u</a:t>
            </a:r>
            <a:r>
              <a:rPr dirty="0" sz="700" spc="10">
                <a:latin typeface="Georgia"/>
                <a:cs typeface="Georgia"/>
              </a:rPr>
              <a:t>s</a:t>
            </a:r>
            <a:r>
              <a:rPr dirty="0" sz="700" spc="15">
                <a:latin typeface="Georgia"/>
                <a:cs typeface="Georgia"/>
              </a:rPr>
              <a:t>e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o</a:t>
            </a:r>
            <a:r>
              <a:rPr dirty="0" sz="700" spc="10">
                <a:latin typeface="Georgia"/>
                <a:cs typeface="Georgia"/>
              </a:rPr>
              <a:t>f</a:t>
            </a:r>
            <a:r>
              <a:rPr dirty="0" sz="700" spc="10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availabl</a:t>
            </a:r>
            <a:r>
              <a:rPr dirty="0" sz="700" spc="15">
                <a:latin typeface="Georgia"/>
                <a:cs typeface="Georgia"/>
              </a:rPr>
              <a:t>e</a:t>
            </a:r>
            <a:r>
              <a:rPr dirty="0" sz="700" spc="20">
                <a:latin typeface="Georgia"/>
                <a:cs typeface="Georgia"/>
              </a:rPr>
              <a:t> </a:t>
            </a:r>
            <a:r>
              <a:rPr dirty="0" sz="700" spc="5">
                <a:latin typeface="Georgia"/>
                <a:cs typeface="Georgia"/>
              </a:rPr>
              <a:t>i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10">
                <a:latin typeface="Georgia"/>
                <a:cs typeface="Georgia"/>
              </a:rPr>
              <a:t>terpre</a:t>
            </a:r>
            <a:r>
              <a:rPr dirty="0" sz="700" spc="10">
                <a:latin typeface="Georgia"/>
                <a:cs typeface="Georgia"/>
              </a:rPr>
              <a:t>te</a:t>
            </a:r>
            <a:r>
              <a:rPr dirty="0" sz="700" spc="5">
                <a:latin typeface="Georgia"/>
                <a:cs typeface="Georgia"/>
              </a:rPr>
              <a:t>r</a:t>
            </a:r>
            <a:r>
              <a:rPr dirty="0" sz="700" spc="15">
                <a:latin typeface="Georgia"/>
                <a:cs typeface="Georgia"/>
              </a:rPr>
              <a:t>s</a:t>
            </a:r>
            <a:endParaRPr sz="700">
              <a:latin typeface="Georgia"/>
              <a:cs typeface="Georgia"/>
            </a:endParaRPr>
          </a:p>
          <a:p>
            <a:pPr marL="12700" marR="333375">
              <a:lnSpc>
                <a:spcPct val="105700"/>
              </a:lnSpc>
            </a:pPr>
            <a:r>
              <a:rPr dirty="0" sz="700" spc="10">
                <a:latin typeface="Arial"/>
                <a:cs typeface="Arial"/>
              </a:rPr>
              <a:t>•</a:t>
            </a:r>
            <a:r>
              <a:rPr dirty="0" sz="700" spc="15">
                <a:latin typeface="Georgia"/>
                <a:cs typeface="Georgia"/>
              </a:rPr>
              <a:t>Re</a:t>
            </a:r>
            <a:r>
              <a:rPr dirty="0" sz="700" spc="15">
                <a:latin typeface="Georgia"/>
                <a:cs typeface="Georgia"/>
              </a:rPr>
              <a:t>qu</a:t>
            </a:r>
            <a:r>
              <a:rPr dirty="0" sz="700" spc="10">
                <a:latin typeface="Georgia"/>
                <a:cs typeface="Georgia"/>
              </a:rPr>
              <a:t>es</a:t>
            </a:r>
            <a:r>
              <a:rPr dirty="0" sz="700" spc="10">
                <a:latin typeface="Georgia"/>
                <a:cs typeface="Georgia"/>
              </a:rPr>
              <a:t>t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a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5">
                <a:latin typeface="Georgia"/>
                <a:cs typeface="Georgia"/>
              </a:rPr>
              <a:t>certai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5">
                <a:latin typeface="Georgia"/>
                <a:cs typeface="Georgia"/>
              </a:rPr>
              <a:t>i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10">
                <a:latin typeface="Georgia"/>
                <a:cs typeface="Georgia"/>
              </a:rPr>
              <a:t>terpre</a:t>
            </a:r>
            <a:r>
              <a:rPr dirty="0" sz="700" spc="10">
                <a:latin typeface="Georgia"/>
                <a:cs typeface="Georgia"/>
              </a:rPr>
              <a:t>t</a:t>
            </a:r>
            <a:r>
              <a:rPr dirty="0" sz="700" spc="10">
                <a:latin typeface="Georgia"/>
                <a:cs typeface="Georgia"/>
              </a:rPr>
              <a:t>e</a:t>
            </a:r>
            <a:r>
              <a:rPr dirty="0" sz="700" spc="10">
                <a:latin typeface="Georgia"/>
                <a:cs typeface="Georgia"/>
              </a:rPr>
              <a:t>r</a:t>
            </a:r>
            <a:r>
              <a:rPr dirty="0" sz="700" spc="30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fo</a:t>
            </a:r>
            <a:r>
              <a:rPr dirty="0" sz="700" spc="10">
                <a:latin typeface="Georgia"/>
                <a:cs typeface="Georgia"/>
              </a:rPr>
              <a:t>r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service</a:t>
            </a:r>
            <a:r>
              <a:rPr dirty="0" sz="700" spc="5">
                <a:latin typeface="Georgia"/>
                <a:cs typeface="Georgia"/>
              </a:rPr>
              <a:t> (be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5">
                <a:latin typeface="Georgia"/>
                <a:cs typeface="Georgia"/>
              </a:rPr>
              <a:t>efi</a:t>
            </a:r>
            <a:r>
              <a:rPr dirty="0" sz="700" spc="10">
                <a:latin typeface="Georgia"/>
                <a:cs typeface="Georgia"/>
              </a:rPr>
              <a:t>t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5">
                <a:latin typeface="Georgia"/>
                <a:cs typeface="Georgia"/>
              </a:rPr>
              <a:t>fro</a:t>
            </a:r>
            <a:r>
              <a:rPr dirty="0" sz="700" spc="30">
                <a:latin typeface="Georgia"/>
                <a:cs typeface="Georgia"/>
              </a:rPr>
              <a:t>m</a:t>
            </a:r>
            <a:r>
              <a:rPr dirty="0" sz="700" spc="20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o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5">
                <a:latin typeface="Georgia"/>
                <a:cs typeface="Georgia"/>
              </a:rPr>
              <a:t>e’</a:t>
            </a:r>
            <a:r>
              <a:rPr dirty="0" sz="700" spc="15">
                <a:latin typeface="Georgia"/>
                <a:cs typeface="Georgia"/>
              </a:rPr>
              <a:t>s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co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5">
                <a:latin typeface="Georgia"/>
                <a:cs typeface="Georgia"/>
              </a:rPr>
              <a:t>te</a:t>
            </a:r>
            <a:r>
              <a:rPr dirty="0" sz="700" spc="15">
                <a:latin typeface="Georgia"/>
                <a:cs typeface="Georgia"/>
              </a:rPr>
              <a:t>nt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k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10">
                <a:latin typeface="Georgia"/>
                <a:cs typeface="Georgia"/>
              </a:rPr>
              <a:t>o</a:t>
            </a:r>
            <a:r>
              <a:rPr dirty="0" sz="700" spc="25">
                <a:latin typeface="Georgia"/>
                <a:cs typeface="Georgia"/>
              </a:rPr>
              <a:t>w</a:t>
            </a:r>
            <a:r>
              <a:rPr dirty="0" sz="700" spc="5">
                <a:latin typeface="Georgia"/>
                <a:cs typeface="Georgia"/>
              </a:rPr>
              <a:t>le</a:t>
            </a:r>
            <a:r>
              <a:rPr dirty="0" sz="700" spc="15">
                <a:latin typeface="Georgia"/>
                <a:cs typeface="Georgia"/>
              </a:rPr>
              <a:t>dg</a:t>
            </a:r>
            <a:r>
              <a:rPr dirty="0" sz="700" spc="10">
                <a:latin typeface="Georgia"/>
                <a:cs typeface="Georgia"/>
              </a:rPr>
              <a:t>e)</a:t>
            </a:r>
            <a:endParaRPr sz="7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700" spc="10">
                <a:latin typeface="Arial"/>
                <a:cs typeface="Arial"/>
              </a:rPr>
              <a:t>•</a:t>
            </a:r>
            <a:r>
              <a:rPr dirty="0" sz="700" spc="15">
                <a:latin typeface="Georgia"/>
                <a:cs typeface="Georgia"/>
              </a:rPr>
              <a:t>Us</a:t>
            </a:r>
            <a:r>
              <a:rPr dirty="0" sz="700" spc="15">
                <a:latin typeface="Georgia"/>
                <a:cs typeface="Georgia"/>
              </a:rPr>
              <a:t>e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5">
                <a:latin typeface="Georgia"/>
                <a:cs typeface="Georgia"/>
              </a:rPr>
              <a:t>i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10">
                <a:latin typeface="Georgia"/>
                <a:cs typeface="Georgia"/>
              </a:rPr>
              <a:t>terpret</a:t>
            </a:r>
            <a:r>
              <a:rPr dirty="0" sz="700" spc="15">
                <a:latin typeface="Georgia"/>
                <a:cs typeface="Georgia"/>
              </a:rPr>
              <a:t>er</a:t>
            </a:r>
            <a:r>
              <a:rPr dirty="0" sz="700" spc="30">
                <a:latin typeface="Georgia"/>
                <a:cs typeface="Georgia"/>
              </a:rPr>
              <a:t> </a:t>
            </a:r>
            <a:r>
              <a:rPr dirty="0" sz="700" spc="5">
                <a:latin typeface="Georgia"/>
                <a:cs typeface="Georgia"/>
              </a:rPr>
              <a:t>i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sam</a:t>
            </a:r>
            <a:r>
              <a:rPr dirty="0" sz="700" spc="15">
                <a:latin typeface="Georgia"/>
                <a:cs typeface="Georgia"/>
              </a:rPr>
              <a:t>e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room</a:t>
            </a:r>
            <a:endParaRPr sz="7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700" spc="10">
                <a:latin typeface="Arial"/>
                <a:cs typeface="Arial"/>
              </a:rPr>
              <a:t>•</a:t>
            </a:r>
            <a:r>
              <a:rPr dirty="0" sz="700" spc="10">
                <a:latin typeface="Georgia"/>
                <a:cs typeface="Georgia"/>
              </a:rPr>
              <a:t>Usuall</a:t>
            </a:r>
            <a:r>
              <a:rPr dirty="0" sz="700" spc="15">
                <a:latin typeface="Georgia"/>
                <a:cs typeface="Georgia"/>
              </a:rPr>
              <a:t>y</a:t>
            </a:r>
            <a:r>
              <a:rPr dirty="0" sz="700" spc="10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ge</a:t>
            </a:r>
            <a:r>
              <a:rPr dirty="0" sz="700" spc="10">
                <a:latin typeface="Georgia"/>
                <a:cs typeface="Georgia"/>
              </a:rPr>
              <a:t>t</a:t>
            </a:r>
            <a:r>
              <a:rPr dirty="0" sz="700" spc="10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appt</a:t>
            </a:r>
            <a:r>
              <a:rPr dirty="0" sz="700" spc="5">
                <a:latin typeface="Georgia"/>
                <a:cs typeface="Georgia"/>
              </a:rPr>
              <a:t>.</a:t>
            </a:r>
            <a:r>
              <a:rPr dirty="0" sz="700" spc="20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withi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10">
                <a:latin typeface="Georgia"/>
                <a:cs typeface="Georgia"/>
              </a:rPr>
              <a:t> </a:t>
            </a:r>
            <a:r>
              <a:rPr dirty="0" sz="700" spc="20">
                <a:latin typeface="Georgia"/>
                <a:cs typeface="Georgia"/>
              </a:rPr>
              <a:t>48</a:t>
            </a:r>
            <a:r>
              <a:rPr dirty="0" sz="700" spc="10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hrs,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and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pay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around</a:t>
            </a:r>
            <a:endParaRPr sz="7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700" spc="10">
                <a:latin typeface="Georgia"/>
                <a:cs typeface="Georgia"/>
              </a:rPr>
              <a:t>$1.5</a:t>
            </a:r>
            <a:r>
              <a:rPr dirty="0" sz="700" spc="20">
                <a:latin typeface="Georgia"/>
                <a:cs typeface="Georgia"/>
              </a:rPr>
              <a:t>0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-</a:t>
            </a:r>
            <a:r>
              <a:rPr dirty="0" sz="700" spc="10">
                <a:latin typeface="Georgia"/>
                <a:cs typeface="Georgia"/>
              </a:rPr>
              <a:t> </a:t>
            </a:r>
            <a:r>
              <a:rPr dirty="0" sz="700" spc="20">
                <a:latin typeface="Georgia"/>
                <a:cs typeface="Georgia"/>
              </a:rPr>
              <a:t>$</a:t>
            </a:r>
            <a:r>
              <a:rPr dirty="0" sz="700" spc="10">
                <a:latin typeface="Georgia"/>
                <a:cs typeface="Georgia"/>
              </a:rPr>
              <a:t>3.0</a:t>
            </a:r>
            <a:r>
              <a:rPr dirty="0" sz="700" spc="20">
                <a:latin typeface="Georgia"/>
                <a:cs typeface="Georgia"/>
              </a:rPr>
              <a:t>0</a:t>
            </a:r>
            <a:r>
              <a:rPr dirty="0" sz="700" spc="20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pe</a:t>
            </a:r>
            <a:r>
              <a:rPr dirty="0" sz="700" spc="10">
                <a:latin typeface="Georgia"/>
                <a:cs typeface="Georgia"/>
              </a:rPr>
              <a:t>r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mi</a:t>
            </a:r>
            <a:r>
              <a:rPr dirty="0" sz="700" spc="15">
                <a:latin typeface="Georgia"/>
                <a:cs typeface="Georgia"/>
              </a:rPr>
              <a:t>n,</a:t>
            </a:r>
            <a:r>
              <a:rPr dirty="0" sz="700" spc="10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mi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15">
                <a:latin typeface="Georgia"/>
                <a:cs typeface="Georgia"/>
              </a:rPr>
              <a:t>imu</a:t>
            </a:r>
            <a:r>
              <a:rPr dirty="0" sz="700" spc="30">
                <a:latin typeface="Georgia"/>
                <a:cs typeface="Georgia"/>
              </a:rPr>
              <a:t>m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o</a:t>
            </a:r>
            <a:r>
              <a:rPr dirty="0" sz="700" spc="10">
                <a:latin typeface="Georgia"/>
                <a:cs typeface="Georgia"/>
              </a:rPr>
              <a:t>f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1</a:t>
            </a:r>
            <a:r>
              <a:rPr dirty="0" sz="700" spc="15">
                <a:latin typeface="Georgia"/>
                <a:cs typeface="Georgia"/>
              </a:rPr>
              <a:t>5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15">
                <a:latin typeface="Georgia"/>
                <a:cs typeface="Georgia"/>
              </a:rPr>
              <a:t>mi</a:t>
            </a:r>
            <a:r>
              <a:rPr dirty="0" sz="700" spc="20">
                <a:latin typeface="Georgia"/>
                <a:cs typeface="Georgia"/>
              </a:rPr>
              <a:t>nu</a:t>
            </a:r>
            <a:r>
              <a:rPr dirty="0" sz="700" spc="5">
                <a:latin typeface="Georgia"/>
                <a:cs typeface="Georgia"/>
              </a:rPr>
              <a:t>tes</a:t>
            </a:r>
            <a:endParaRPr sz="7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700" spc="10">
                <a:latin typeface="Arial"/>
                <a:cs typeface="Arial"/>
              </a:rPr>
              <a:t>•</a:t>
            </a:r>
            <a:r>
              <a:rPr dirty="0" sz="700" spc="20">
                <a:latin typeface="Georgia"/>
                <a:cs typeface="Georgia"/>
              </a:rPr>
              <a:t>F</a:t>
            </a:r>
            <a:r>
              <a:rPr dirty="0" sz="700" spc="5">
                <a:latin typeface="Georgia"/>
                <a:cs typeface="Georgia"/>
              </a:rPr>
              <a:t>irs</a:t>
            </a:r>
            <a:r>
              <a:rPr dirty="0" sz="700" spc="10">
                <a:latin typeface="Georgia"/>
                <a:cs typeface="Georgia"/>
              </a:rPr>
              <a:t>t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co</a:t>
            </a:r>
            <a:r>
              <a:rPr dirty="0" sz="700" spc="15">
                <a:latin typeface="Georgia"/>
                <a:cs typeface="Georgia"/>
              </a:rPr>
              <a:t>nc</a:t>
            </a:r>
            <a:r>
              <a:rPr dirty="0" sz="700" spc="10">
                <a:latin typeface="Georgia"/>
                <a:cs typeface="Georgia"/>
              </a:rPr>
              <a:t>eive</a:t>
            </a:r>
            <a:r>
              <a:rPr dirty="0" sz="700" spc="20">
                <a:latin typeface="Georgia"/>
                <a:cs typeface="Georgia"/>
              </a:rPr>
              <a:t>d</a:t>
            </a:r>
            <a:r>
              <a:rPr dirty="0" sz="700" spc="15">
                <a:latin typeface="Georgia"/>
                <a:cs typeface="Georgia"/>
              </a:rPr>
              <a:t> </a:t>
            </a:r>
            <a:r>
              <a:rPr dirty="0" sz="700" spc="5">
                <a:latin typeface="Georgia"/>
                <a:cs typeface="Georgia"/>
              </a:rPr>
              <a:t>t</a:t>
            </a:r>
            <a:r>
              <a:rPr dirty="0" sz="700" spc="15">
                <a:latin typeface="Georgia"/>
                <a:cs typeface="Georgia"/>
              </a:rPr>
              <a:t>o</a:t>
            </a:r>
            <a:r>
              <a:rPr dirty="0" sz="700" spc="5">
                <a:latin typeface="Georgia"/>
                <a:cs typeface="Georgia"/>
              </a:rPr>
              <a:t> </a:t>
            </a:r>
            <a:r>
              <a:rPr dirty="0" sz="700" spc="10">
                <a:latin typeface="Georgia"/>
                <a:cs typeface="Georgia"/>
              </a:rPr>
              <a:t>s</a:t>
            </a:r>
            <a:r>
              <a:rPr dirty="0" sz="700" spc="20">
                <a:latin typeface="Georgia"/>
                <a:cs typeface="Georgia"/>
              </a:rPr>
              <a:t>u</a:t>
            </a:r>
            <a:r>
              <a:rPr dirty="0" sz="700" spc="10">
                <a:latin typeface="Georgia"/>
                <a:cs typeface="Georgia"/>
              </a:rPr>
              <a:t>ppor</a:t>
            </a:r>
            <a:r>
              <a:rPr dirty="0" sz="700" spc="10">
                <a:latin typeface="Georgia"/>
                <a:cs typeface="Georgia"/>
              </a:rPr>
              <a:t>t</a:t>
            </a:r>
            <a:r>
              <a:rPr dirty="0" sz="700" spc="25">
                <a:latin typeface="Georgia"/>
                <a:cs typeface="Georgia"/>
              </a:rPr>
              <a:t> </a:t>
            </a:r>
            <a:r>
              <a:rPr dirty="0" sz="700" spc="5">
                <a:latin typeface="Georgia"/>
                <a:cs typeface="Georgia"/>
              </a:rPr>
              <a:t>r</a:t>
            </a:r>
            <a:r>
              <a:rPr dirty="0" sz="700" spc="20">
                <a:latin typeface="Georgia"/>
                <a:cs typeface="Georgia"/>
              </a:rPr>
              <a:t>u</a:t>
            </a:r>
            <a:r>
              <a:rPr dirty="0" sz="700" spc="10">
                <a:latin typeface="Georgia"/>
                <a:cs typeface="Georgia"/>
              </a:rPr>
              <a:t>ra</a:t>
            </a:r>
            <a:r>
              <a:rPr dirty="0" sz="700" spc="10">
                <a:latin typeface="Georgia"/>
                <a:cs typeface="Georgia"/>
              </a:rPr>
              <a:t>l</a:t>
            </a:r>
            <a:r>
              <a:rPr dirty="0" sz="700" spc="20">
                <a:latin typeface="Georgia"/>
                <a:cs typeface="Georgia"/>
              </a:rPr>
              <a:t> </a:t>
            </a:r>
            <a:r>
              <a:rPr dirty="0" sz="700" spc="20">
                <a:latin typeface="Georgia"/>
                <a:cs typeface="Georgia"/>
              </a:rPr>
              <a:t>n</a:t>
            </a:r>
            <a:r>
              <a:rPr dirty="0" sz="700" spc="10">
                <a:latin typeface="Georgia"/>
                <a:cs typeface="Georgia"/>
              </a:rPr>
              <a:t>ee</a:t>
            </a:r>
            <a:r>
              <a:rPr dirty="0" sz="700" spc="15">
                <a:latin typeface="Georgia"/>
                <a:cs typeface="Georgia"/>
              </a:rPr>
              <a:t>ds</a:t>
            </a:r>
            <a:endParaRPr sz="700">
              <a:latin typeface="Georgia"/>
              <a:cs typeface="Georgi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407405" y="4093419"/>
            <a:ext cx="253365" cy="154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">
                <a:solidFill>
                  <a:srgbClr val="C00000"/>
                </a:solidFill>
                <a:latin typeface="Georgia"/>
                <a:cs typeface="Georgia"/>
              </a:rPr>
              <a:t>VRI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190488" y="5028438"/>
            <a:ext cx="673608" cy="1859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130802" y="3978402"/>
            <a:ext cx="2802890" cy="2099310"/>
          </a:xfrm>
          <a:custGeom>
            <a:avLst/>
            <a:gdLst/>
            <a:ahLst/>
            <a:cxnLst/>
            <a:rect l="l" t="t" r="r" b="b"/>
            <a:pathLst>
              <a:path w="2802890" h="2099310">
                <a:moveTo>
                  <a:pt x="2802636" y="0"/>
                </a:moveTo>
                <a:lnTo>
                  <a:pt x="0" y="0"/>
                </a:lnTo>
                <a:lnTo>
                  <a:pt x="0" y="2099310"/>
                </a:lnTo>
                <a:lnTo>
                  <a:pt x="2802636" y="2099310"/>
                </a:lnTo>
                <a:lnTo>
                  <a:pt x="280263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879347" y="7150227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5" h="0">
                <a:moveTo>
                  <a:pt x="0" y="0"/>
                </a:moveTo>
                <a:lnTo>
                  <a:pt x="1264158" y="0"/>
                </a:lnTo>
              </a:path>
            </a:pathLst>
          </a:custGeom>
          <a:ln w="3556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334767" y="7150227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5" h="0">
                <a:moveTo>
                  <a:pt x="0" y="0"/>
                </a:moveTo>
                <a:lnTo>
                  <a:pt x="1264158" y="0"/>
                </a:lnTo>
              </a:path>
            </a:pathLst>
          </a:custGeom>
          <a:ln w="3556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167889" y="7073204"/>
            <a:ext cx="144780" cy="145415"/>
          </a:xfrm>
          <a:custGeom>
            <a:avLst/>
            <a:gdLst/>
            <a:ahLst/>
            <a:cxnLst/>
            <a:rect l="l" t="t" r="r" b="b"/>
            <a:pathLst>
              <a:path w="144780" h="145415">
                <a:moveTo>
                  <a:pt x="69740" y="0"/>
                </a:moveTo>
                <a:lnTo>
                  <a:pt x="27660" y="15588"/>
                </a:lnTo>
                <a:lnTo>
                  <a:pt x="1524" y="58353"/>
                </a:lnTo>
                <a:lnTo>
                  <a:pt x="0" y="72831"/>
                </a:lnTo>
                <a:lnTo>
                  <a:pt x="762" y="80451"/>
                </a:lnTo>
                <a:lnTo>
                  <a:pt x="15661" y="116879"/>
                </a:lnTo>
                <a:lnTo>
                  <a:pt x="51955" y="142042"/>
                </a:lnTo>
                <a:lnTo>
                  <a:pt x="73138" y="144908"/>
                </a:lnTo>
                <a:lnTo>
                  <a:pt x="83781" y="144021"/>
                </a:lnTo>
                <a:lnTo>
                  <a:pt x="94190" y="141630"/>
                </a:lnTo>
                <a:lnTo>
                  <a:pt x="99306" y="139647"/>
                </a:lnTo>
                <a:lnTo>
                  <a:pt x="69756" y="139647"/>
                </a:lnTo>
                <a:lnTo>
                  <a:pt x="58857" y="138318"/>
                </a:lnTo>
                <a:lnTo>
                  <a:pt x="20692" y="115232"/>
                </a:lnTo>
                <a:lnTo>
                  <a:pt x="5926" y="78165"/>
                </a:lnTo>
                <a:lnTo>
                  <a:pt x="5334" y="72831"/>
                </a:lnTo>
                <a:lnTo>
                  <a:pt x="7499" y="56450"/>
                </a:lnTo>
                <a:lnTo>
                  <a:pt x="34644" y="16535"/>
                </a:lnTo>
                <a:lnTo>
                  <a:pt x="76796" y="5301"/>
                </a:lnTo>
                <a:lnTo>
                  <a:pt x="100097" y="5301"/>
                </a:lnTo>
                <a:lnTo>
                  <a:pt x="92010" y="2435"/>
                </a:lnTo>
                <a:lnTo>
                  <a:pt x="80966" y="368"/>
                </a:lnTo>
                <a:lnTo>
                  <a:pt x="69740" y="0"/>
                </a:lnTo>
                <a:close/>
              </a:path>
              <a:path w="144780" h="145415">
                <a:moveTo>
                  <a:pt x="100097" y="5301"/>
                </a:moveTo>
                <a:lnTo>
                  <a:pt x="76796" y="5301"/>
                </a:lnTo>
                <a:lnTo>
                  <a:pt x="87726" y="6867"/>
                </a:lnTo>
                <a:lnTo>
                  <a:pt x="98291" y="10153"/>
                </a:lnTo>
                <a:lnTo>
                  <a:pt x="131700" y="40223"/>
                </a:lnTo>
                <a:lnTo>
                  <a:pt x="140208" y="72069"/>
                </a:lnTo>
                <a:lnTo>
                  <a:pt x="137352" y="90582"/>
                </a:lnTo>
                <a:lnTo>
                  <a:pt x="111255" y="128015"/>
                </a:lnTo>
                <a:lnTo>
                  <a:pt x="69756" y="139647"/>
                </a:lnTo>
                <a:lnTo>
                  <a:pt x="99306" y="139647"/>
                </a:lnTo>
                <a:lnTo>
                  <a:pt x="135646" y="108193"/>
                </a:lnTo>
                <a:lnTo>
                  <a:pt x="144780" y="64449"/>
                </a:lnTo>
                <a:lnTo>
                  <a:pt x="141328" y="50478"/>
                </a:lnTo>
                <a:lnTo>
                  <a:pt x="112614" y="11665"/>
                </a:lnTo>
                <a:lnTo>
                  <a:pt x="102637" y="6202"/>
                </a:lnTo>
                <a:lnTo>
                  <a:pt x="100097" y="5301"/>
                </a:lnTo>
                <a:close/>
              </a:path>
              <a:path w="144780" h="145415">
                <a:moveTo>
                  <a:pt x="71761" y="10369"/>
                </a:moveTo>
                <a:lnTo>
                  <a:pt x="30487" y="26689"/>
                </a:lnTo>
                <a:lnTo>
                  <a:pt x="10668" y="72069"/>
                </a:lnTo>
                <a:lnTo>
                  <a:pt x="11620" y="80451"/>
                </a:lnTo>
                <a:lnTo>
                  <a:pt x="28649" y="115968"/>
                </a:lnTo>
                <a:lnTo>
                  <a:pt x="67647" y="134276"/>
                </a:lnTo>
                <a:lnTo>
                  <a:pt x="78339" y="134202"/>
                </a:lnTo>
                <a:lnTo>
                  <a:pt x="88862" y="132348"/>
                </a:lnTo>
                <a:lnTo>
                  <a:pt x="97254" y="129355"/>
                </a:lnTo>
                <a:lnTo>
                  <a:pt x="70724" y="129355"/>
                </a:lnTo>
                <a:lnTo>
                  <a:pt x="59765" y="127931"/>
                </a:lnTo>
                <a:lnTo>
                  <a:pt x="23596" y="101009"/>
                </a:lnTo>
                <a:lnTo>
                  <a:pt x="16002" y="65973"/>
                </a:lnTo>
                <a:lnTo>
                  <a:pt x="20499" y="50646"/>
                </a:lnTo>
                <a:lnTo>
                  <a:pt x="52556" y="18847"/>
                </a:lnTo>
                <a:lnTo>
                  <a:pt x="74098" y="15588"/>
                </a:lnTo>
                <a:lnTo>
                  <a:pt x="97054" y="15588"/>
                </a:lnTo>
                <a:lnTo>
                  <a:pt x="93862" y="14095"/>
                </a:lnTo>
                <a:lnTo>
                  <a:pt x="82956" y="11245"/>
                </a:lnTo>
                <a:lnTo>
                  <a:pt x="71761" y="10369"/>
                </a:lnTo>
                <a:close/>
              </a:path>
              <a:path w="144780" h="145415">
                <a:moveTo>
                  <a:pt x="97054" y="15588"/>
                </a:moveTo>
                <a:lnTo>
                  <a:pt x="74098" y="15588"/>
                </a:lnTo>
                <a:lnTo>
                  <a:pt x="84994" y="17021"/>
                </a:lnTo>
                <a:lnTo>
                  <a:pt x="95495" y="20458"/>
                </a:lnTo>
                <a:lnTo>
                  <a:pt x="126386" y="53694"/>
                </a:lnTo>
                <a:lnTo>
                  <a:pt x="129539" y="66735"/>
                </a:lnTo>
                <a:lnTo>
                  <a:pt x="129539" y="72831"/>
                </a:lnTo>
                <a:lnTo>
                  <a:pt x="111316" y="114649"/>
                </a:lnTo>
                <a:lnTo>
                  <a:pt x="70724" y="129355"/>
                </a:lnTo>
                <a:lnTo>
                  <a:pt x="97254" y="129355"/>
                </a:lnTo>
                <a:lnTo>
                  <a:pt x="129394" y="97750"/>
                </a:lnTo>
                <a:lnTo>
                  <a:pt x="134874" y="72831"/>
                </a:lnTo>
                <a:lnTo>
                  <a:pt x="134112" y="65973"/>
                </a:lnTo>
                <a:lnTo>
                  <a:pt x="113522" y="25694"/>
                </a:lnTo>
                <a:lnTo>
                  <a:pt x="104158" y="18913"/>
                </a:lnTo>
                <a:lnTo>
                  <a:pt x="97054" y="15588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249929" y="6803897"/>
            <a:ext cx="352044" cy="3520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445764" y="7148321"/>
            <a:ext cx="1905" cy="0"/>
          </a:xfrm>
          <a:custGeom>
            <a:avLst/>
            <a:gdLst/>
            <a:ahLst/>
            <a:cxnLst/>
            <a:rect l="l" t="t" r="r" b="b"/>
            <a:pathLst>
              <a:path w="1904" h="0">
                <a:moveTo>
                  <a:pt x="0" y="0"/>
                </a:moveTo>
                <a:lnTo>
                  <a:pt x="1524" y="0"/>
                </a:lnTo>
              </a:path>
            </a:pathLst>
          </a:custGeom>
          <a:ln w="3175">
            <a:solidFill>
              <a:srgbClr val="FEF7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124705" y="7186421"/>
            <a:ext cx="2815590" cy="626745"/>
          </a:xfrm>
          <a:custGeom>
            <a:avLst/>
            <a:gdLst/>
            <a:ahLst/>
            <a:cxnLst/>
            <a:rect l="l" t="t" r="r" b="b"/>
            <a:pathLst>
              <a:path w="2815590" h="626745">
                <a:moveTo>
                  <a:pt x="0" y="626745"/>
                </a:moveTo>
                <a:lnTo>
                  <a:pt x="2815590" y="626745"/>
                </a:lnTo>
                <a:lnTo>
                  <a:pt x="2815590" y="0"/>
                </a:lnTo>
                <a:lnTo>
                  <a:pt x="0" y="0"/>
                </a:lnTo>
                <a:lnTo>
                  <a:pt x="0" y="626745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148328" y="6756654"/>
            <a:ext cx="0" cy="2113280"/>
          </a:xfrm>
          <a:custGeom>
            <a:avLst/>
            <a:gdLst/>
            <a:ahLst/>
            <a:cxnLst/>
            <a:rect l="l" t="t" r="r" b="b"/>
            <a:pathLst>
              <a:path w="0" h="2113279">
                <a:moveTo>
                  <a:pt x="0" y="0"/>
                </a:moveTo>
                <a:lnTo>
                  <a:pt x="0" y="2113026"/>
                </a:lnTo>
              </a:path>
            </a:pathLst>
          </a:custGeom>
          <a:ln w="4851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917435" y="6756654"/>
            <a:ext cx="0" cy="2113280"/>
          </a:xfrm>
          <a:custGeom>
            <a:avLst/>
            <a:gdLst/>
            <a:ahLst/>
            <a:cxnLst/>
            <a:rect l="l" t="t" r="r" b="b"/>
            <a:pathLst>
              <a:path w="0" h="2113279">
                <a:moveTo>
                  <a:pt x="0" y="0"/>
                </a:moveTo>
                <a:lnTo>
                  <a:pt x="0" y="2113026"/>
                </a:lnTo>
              </a:path>
            </a:pathLst>
          </a:custGeom>
          <a:ln w="4699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171950" y="7150227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5" h="0">
                <a:moveTo>
                  <a:pt x="0" y="0"/>
                </a:moveTo>
                <a:lnTo>
                  <a:pt x="1264158" y="0"/>
                </a:lnTo>
              </a:path>
            </a:pathLst>
          </a:custGeom>
          <a:ln w="3556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627370" y="7150227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4" h="0">
                <a:moveTo>
                  <a:pt x="0" y="0"/>
                </a:moveTo>
                <a:lnTo>
                  <a:pt x="1264157" y="0"/>
                </a:lnTo>
              </a:path>
            </a:pathLst>
          </a:custGeom>
          <a:ln w="3556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439155" y="7051765"/>
            <a:ext cx="187960" cy="187325"/>
          </a:xfrm>
          <a:custGeom>
            <a:avLst/>
            <a:gdLst/>
            <a:ahLst/>
            <a:cxnLst/>
            <a:rect l="l" t="t" r="r" b="b"/>
            <a:pathLst>
              <a:path w="187960" h="187325">
                <a:moveTo>
                  <a:pt x="87273" y="0"/>
                </a:moveTo>
                <a:lnTo>
                  <a:pt x="46902" y="12273"/>
                </a:lnTo>
                <a:lnTo>
                  <a:pt x="16666" y="40098"/>
                </a:lnTo>
                <a:lnTo>
                  <a:pt x="1126" y="78914"/>
                </a:lnTo>
                <a:lnTo>
                  <a:pt x="0" y="93508"/>
                </a:lnTo>
                <a:lnTo>
                  <a:pt x="401" y="102244"/>
                </a:lnTo>
                <a:lnTo>
                  <a:pt x="13375" y="141640"/>
                </a:lnTo>
                <a:lnTo>
                  <a:pt x="41733" y="171047"/>
                </a:lnTo>
                <a:lnTo>
                  <a:pt x="81521" y="186109"/>
                </a:lnTo>
                <a:lnTo>
                  <a:pt x="96640" y="187189"/>
                </a:lnTo>
                <a:lnTo>
                  <a:pt x="110152" y="185792"/>
                </a:lnTo>
                <a:lnTo>
                  <a:pt x="146425" y="170551"/>
                </a:lnTo>
                <a:lnTo>
                  <a:pt x="173231" y="140520"/>
                </a:lnTo>
                <a:lnTo>
                  <a:pt x="186625" y="97988"/>
                </a:lnTo>
                <a:lnTo>
                  <a:pt x="187428" y="81429"/>
                </a:lnTo>
                <a:lnTo>
                  <a:pt x="184602" y="67942"/>
                </a:lnTo>
                <a:lnTo>
                  <a:pt x="165014" y="32794"/>
                </a:lnTo>
                <a:lnTo>
                  <a:pt x="131429" y="8788"/>
                </a:lnTo>
                <a:lnTo>
                  <a:pt x="872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468873" y="7080552"/>
            <a:ext cx="128905" cy="129539"/>
          </a:xfrm>
          <a:custGeom>
            <a:avLst/>
            <a:gdLst/>
            <a:ahLst/>
            <a:cxnLst/>
            <a:rect l="l" t="t" r="r" b="b"/>
            <a:pathLst>
              <a:path w="128904" h="129540">
                <a:moveTo>
                  <a:pt x="61522" y="0"/>
                </a:moveTo>
                <a:lnTo>
                  <a:pt x="23065" y="15022"/>
                </a:lnTo>
                <a:lnTo>
                  <a:pt x="1627" y="50196"/>
                </a:lnTo>
                <a:lnTo>
                  <a:pt x="0" y="64721"/>
                </a:lnTo>
                <a:lnTo>
                  <a:pt x="539" y="73111"/>
                </a:lnTo>
                <a:lnTo>
                  <a:pt x="17850" y="108626"/>
                </a:lnTo>
                <a:lnTo>
                  <a:pt x="55297" y="127776"/>
                </a:lnTo>
                <a:lnTo>
                  <a:pt x="71259" y="129089"/>
                </a:lnTo>
                <a:lnTo>
                  <a:pt x="84643" y="126101"/>
                </a:lnTo>
                <a:lnTo>
                  <a:pt x="116295" y="101817"/>
                </a:lnTo>
                <a:lnTo>
                  <a:pt x="128578" y="59588"/>
                </a:lnTo>
                <a:lnTo>
                  <a:pt x="125952" y="45766"/>
                </a:lnTo>
                <a:lnTo>
                  <a:pt x="102394" y="12914"/>
                </a:lnTo>
                <a:lnTo>
                  <a:pt x="615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460491" y="7073204"/>
            <a:ext cx="144780" cy="145415"/>
          </a:xfrm>
          <a:custGeom>
            <a:avLst/>
            <a:gdLst/>
            <a:ahLst/>
            <a:cxnLst/>
            <a:rect l="l" t="t" r="r" b="b"/>
            <a:pathLst>
              <a:path w="144779" h="145415">
                <a:moveTo>
                  <a:pt x="69740" y="0"/>
                </a:moveTo>
                <a:lnTo>
                  <a:pt x="27660" y="15588"/>
                </a:lnTo>
                <a:lnTo>
                  <a:pt x="1524" y="58353"/>
                </a:lnTo>
                <a:lnTo>
                  <a:pt x="0" y="72831"/>
                </a:lnTo>
                <a:lnTo>
                  <a:pt x="762" y="80451"/>
                </a:lnTo>
                <a:lnTo>
                  <a:pt x="15664" y="116879"/>
                </a:lnTo>
                <a:lnTo>
                  <a:pt x="51961" y="142042"/>
                </a:lnTo>
                <a:lnTo>
                  <a:pt x="73143" y="144908"/>
                </a:lnTo>
                <a:lnTo>
                  <a:pt x="83786" y="144021"/>
                </a:lnTo>
                <a:lnTo>
                  <a:pt x="94194" y="141630"/>
                </a:lnTo>
                <a:lnTo>
                  <a:pt x="99309" y="139647"/>
                </a:lnTo>
                <a:lnTo>
                  <a:pt x="69761" y="139647"/>
                </a:lnTo>
                <a:lnTo>
                  <a:pt x="58863" y="138318"/>
                </a:lnTo>
                <a:lnTo>
                  <a:pt x="20696" y="115232"/>
                </a:lnTo>
                <a:lnTo>
                  <a:pt x="5926" y="78165"/>
                </a:lnTo>
                <a:lnTo>
                  <a:pt x="5334" y="72831"/>
                </a:lnTo>
                <a:lnTo>
                  <a:pt x="7499" y="56450"/>
                </a:lnTo>
                <a:lnTo>
                  <a:pt x="34644" y="16535"/>
                </a:lnTo>
                <a:lnTo>
                  <a:pt x="76796" y="5301"/>
                </a:lnTo>
                <a:lnTo>
                  <a:pt x="100097" y="5301"/>
                </a:lnTo>
                <a:lnTo>
                  <a:pt x="92010" y="2435"/>
                </a:lnTo>
                <a:lnTo>
                  <a:pt x="80966" y="368"/>
                </a:lnTo>
                <a:lnTo>
                  <a:pt x="69740" y="0"/>
                </a:lnTo>
                <a:close/>
              </a:path>
              <a:path w="144779" h="145415">
                <a:moveTo>
                  <a:pt x="100097" y="5301"/>
                </a:moveTo>
                <a:lnTo>
                  <a:pt x="76796" y="5301"/>
                </a:lnTo>
                <a:lnTo>
                  <a:pt x="87726" y="6867"/>
                </a:lnTo>
                <a:lnTo>
                  <a:pt x="98291" y="10153"/>
                </a:lnTo>
                <a:lnTo>
                  <a:pt x="131700" y="40223"/>
                </a:lnTo>
                <a:lnTo>
                  <a:pt x="140208" y="72069"/>
                </a:lnTo>
                <a:lnTo>
                  <a:pt x="137352" y="90582"/>
                </a:lnTo>
                <a:lnTo>
                  <a:pt x="111257" y="128015"/>
                </a:lnTo>
                <a:lnTo>
                  <a:pt x="69761" y="139647"/>
                </a:lnTo>
                <a:lnTo>
                  <a:pt x="99309" y="139647"/>
                </a:lnTo>
                <a:lnTo>
                  <a:pt x="135647" y="108193"/>
                </a:lnTo>
                <a:lnTo>
                  <a:pt x="144780" y="64449"/>
                </a:lnTo>
                <a:lnTo>
                  <a:pt x="141328" y="50478"/>
                </a:lnTo>
                <a:lnTo>
                  <a:pt x="112614" y="11665"/>
                </a:lnTo>
                <a:lnTo>
                  <a:pt x="102637" y="6202"/>
                </a:lnTo>
                <a:lnTo>
                  <a:pt x="100097" y="5301"/>
                </a:lnTo>
                <a:close/>
              </a:path>
              <a:path w="144779" h="145415">
                <a:moveTo>
                  <a:pt x="71742" y="10341"/>
                </a:moveTo>
                <a:lnTo>
                  <a:pt x="30528" y="26678"/>
                </a:lnTo>
                <a:lnTo>
                  <a:pt x="10668" y="72069"/>
                </a:lnTo>
                <a:lnTo>
                  <a:pt x="11620" y="80451"/>
                </a:lnTo>
                <a:lnTo>
                  <a:pt x="28649" y="115968"/>
                </a:lnTo>
                <a:lnTo>
                  <a:pt x="67647" y="134276"/>
                </a:lnTo>
                <a:lnTo>
                  <a:pt x="78339" y="134202"/>
                </a:lnTo>
                <a:lnTo>
                  <a:pt x="88862" y="132348"/>
                </a:lnTo>
                <a:lnTo>
                  <a:pt x="97254" y="129355"/>
                </a:lnTo>
                <a:lnTo>
                  <a:pt x="70724" y="129355"/>
                </a:lnTo>
                <a:lnTo>
                  <a:pt x="59765" y="127931"/>
                </a:lnTo>
                <a:lnTo>
                  <a:pt x="23596" y="101009"/>
                </a:lnTo>
                <a:lnTo>
                  <a:pt x="16002" y="65973"/>
                </a:lnTo>
                <a:lnTo>
                  <a:pt x="20499" y="50646"/>
                </a:lnTo>
                <a:lnTo>
                  <a:pt x="52556" y="18847"/>
                </a:lnTo>
                <a:lnTo>
                  <a:pt x="74098" y="15588"/>
                </a:lnTo>
                <a:lnTo>
                  <a:pt x="97077" y="15588"/>
                </a:lnTo>
                <a:lnTo>
                  <a:pt x="93807" y="14057"/>
                </a:lnTo>
                <a:lnTo>
                  <a:pt x="82918" y="11212"/>
                </a:lnTo>
                <a:lnTo>
                  <a:pt x="71742" y="10341"/>
                </a:lnTo>
                <a:close/>
              </a:path>
              <a:path w="144779" h="145415">
                <a:moveTo>
                  <a:pt x="97077" y="15588"/>
                </a:moveTo>
                <a:lnTo>
                  <a:pt x="74098" y="15588"/>
                </a:lnTo>
                <a:lnTo>
                  <a:pt x="84994" y="17021"/>
                </a:lnTo>
                <a:lnTo>
                  <a:pt x="95495" y="20458"/>
                </a:lnTo>
                <a:lnTo>
                  <a:pt x="126386" y="53694"/>
                </a:lnTo>
                <a:lnTo>
                  <a:pt x="129539" y="66735"/>
                </a:lnTo>
                <a:lnTo>
                  <a:pt x="129539" y="72831"/>
                </a:lnTo>
                <a:lnTo>
                  <a:pt x="111316" y="114649"/>
                </a:lnTo>
                <a:lnTo>
                  <a:pt x="70724" y="129355"/>
                </a:lnTo>
                <a:lnTo>
                  <a:pt x="97254" y="129355"/>
                </a:lnTo>
                <a:lnTo>
                  <a:pt x="129394" y="97750"/>
                </a:lnTo>
                <a:lnTo>
                  <a:pt x="134874" y="72831"/>
                </a:lnTo>
                <a:lnTo>
                  <a:pt x="134112" y="65973"/>
                </a:lnTo>
                <a:lnTo>
                  <a:pt x="113450" y="25648"/>
                </a:lnTo>
                <a:lnTo>
                  <a:pt x="104090" y="18871"/>
                </a:lnTo>
                <a:lnTo>
                  <a:pt x="97077" y="15588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542531" y="6803897"/>
            <a:ext cx="352044" cy="3520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741670" y="7485126"/>
            <a:ext cx="1134249" cy="3276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124705" y="7812405"/>
            <a:ext cx="2815590" cy="1057275"/>
          </a:xfrm>
          <a:custGeom>
            <a:avLst/>
            <a:gdLst/>
            <a:ahLst/>
            <a:cxnLst/>
            <a:rect l="l" t="t" r="r" b="b"/>
            <a:pathLst>
              <a:path w="2815590" h="1057275">
                <a:moveTo>
                  <a:pt x="0" y="1057275"/>
                </a:moveTo>
                <a:lnTo>
                  <a:pt x="2815590" y="1057275"/>
                </a:lnTo>
                <a:lnTo>
                  <a:pt x="2815590" y="0"/>
                </a:lnTo>
                <a:lnTo>
                  <a:pt x="0" y="0"/>
                </a:lnTo>
                <a:lnTo>
                  <a:pt x="0" y="1057275"/>
                </a:lnTo>
                <a:close/>
              </a:path>
            </a:pathLst>
          </a:custGeom>
          <a:solidFill>
            <a:srgbClr val="C5D1D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124705" y="8846439"/>
            <a:ext cx="2815590" cy="0"/>
          </a:xfrm>
          <a:custGeom>
            <a:avLst/>
            <a:gdLst/>
            <a:ahLst/>
            <a:cxnLst/>
            <a:rect l="l" t="t" r="r" b="b"/>
            <a:pathLst>
              <a:path w="2815590" h="0">
                <a:moveTo>
                  <a:pt x="0" y="0"/>
                </a:moveTo>
                <a:lnTo>
                  <a:pt x="2815590" y="0"/>
                </a:lnTo>
              </a:path>
            </a:pathLst>
          </a:custGeom>
          <a:ln w="4775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171188" y="8724900"/>
            <a:ext cx="2720340" cy="96520"/>
          </a:xfrm>
          <a:custGeom>
            <a:avLst/>
            <a:gdLst/>
            <a:ahLst/>
            <a:cxnLst/>
            <a:rect l="l" t="t" r="r" b="b"/>
            <a:pathLst>
              <a:path w="2720340" h="96520">
                <a:moveTo>
                  <a:pt x="0" y="96012"/>
                </a:moveTo>
                <a:lnTo>
                  <a:pt x="2720340" y="96012"/>
                </a:lnTo>
                <a:lnTo>
                  <a:pt x="2720340" y="0"/>
                </a:lnTo>
                <a:lnTo>
                  <a:pt x="0" y="0"/>
                </a:lnTo>
                <a:lnTo>
                  <a:pt x="0" y="96012"/>
                </a:lnTo>
                <a:close/>
              </a:path>
            </a:pathLst>
          </a:custGeom>
          <a:solidFill>
            <a:srgbClr val="8CADA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170426" y="8821801"/>
            <a:ext cx="2723515" cy="0"/>
          </a:xfrm>
          <a:custGeom>
            <a:avLst/>
            <a:gdLst/>
            <a:ahLst/>
            <a:cxnLst/>
            <a:rect l="l" t="t" r="r" b="b"/>
            <a:pathLst>
              <a:path w="2723515" h="0">
                <a:moveTo>
                  <a:pt x="0" y="0"/>
                </a:moveTo>
                <a:lnTo>
                  <a:pt x="2723387" y="0"/>
                </a:lnTo>
              </a:path>
            </a:pathLst>
          </a:custGeom>
          <a:ln w="3175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171950" y="7813040"/>
            <a:ext cx="0" cy="1008380"/>
          </a:xfrm>
          <a:custGeom>
            <a:avLst/>
            <a:gdLst/>
            <a:ahLst/>
            <a:cxnLst/>
            <a:rect l="l" t="t" r="r" b="b"/>
            <a:pathLst>
              <a:path w="0" h="1008379">
                <a:moveTo>
                  <a:pt x="0" y="0"/>
                </a:moveTo>
                <a:lnTo>
                  <a:pt x="0" y="1008379"/>
                </a:lnTo>
              </a:path>
            </a:pathLst>
          </a:custGeom>
          <a:ln w="4318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171950" y="8820911"/>
            <a:ext cx="1905" cy="1270"/>
          </a:xfrm>
          <a:custGeom>
            <a:avLst/>
            <a:gdLst/>
            <a:ahLst/>
            <a:cxnLst/>
            <a:rect l="l" t="t" r="r" b="b"/>
            <a:pathLst>
              <a:path w="1904" h="1270">
                <a:moveTo>
                  <a:pt x="1524" y="0"/>
                </a:moveTo>
                <a:lnTo>
                  <a:pt x="0" y="0"/>
                </a:lnTo>
                <a:lnTo>
                  <a:pt x="1524" y="762"/>
                </a:lnTo>
                <a:lnTo>
                  <a:pt x="1524" y="0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892290" y="7813040"/>
            <a:ext cx="0" cy="1008380"/>
          </a:xfrm>
          <a:custGeom>
            <a:avLst/>
            <a:gdLst/>
            <a:ahLst/>
            <a:cxnLst/>
            <a:rect l="l" t="t" r="r" b="b"/>
            <a:pathLst>
              <a:path w="0" h="1008379">
                <a:moveTo>
                  <a:pt x="0" y="0"/>
                </a:moveTo>
                <a:lnTo>
                  <a:pt x="0" y="1008379"/>
                </a:lnTo>
              </a:path>
            </a:pathLst>
          </a:custGeom>
          <a:ln w="4317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890766" y="8820911"/>
            <a:ext cx="3175" cy="1270"/>
          </a:xfrm>
          <a:custGeom>
            <a:avLst/>
            <a:gdLst/>
            <a:ahLst/>
            <a:cxnLst/>
            <a:rect l="l" t="t" r="r" b="b"/>
            <a:pathLst>
              <a:path w="3175" h="1270">
                <a:moveTo>
                  <a:pt x="3047" y="0"/>
                </a:moveTo>
                <a:lnTo>
                  <a:pt x="1524" y="0"/>
                </a:lnTo>
                <a:lnTo>
                  <a:pt x="0" y="762"/>
                </a:lnTo>
                <a:lnTo>
                  <a:pt x="3047" y="762"/>
                </a:lnTo>
                <a:lnTo>
                  <a:pt x="3047" y="0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4187444" y="6877767"/>
            <a:ext cx="1541145" cy="1852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72390">
              <a:lnSpc>
                <a:spcPct val="100000"/>
              </a:lnSpc>
            </a:pPr>
            <a:r>
              <a:rPr dirty="0" sz="1000" spc="5">
                <a:solidFill>
                  <a:srgbClr val="C00000"/>
                </a:solidFill>
                <a:latin typeface="Georgia"/>
                <a:cs typeface="Georgia"/>
              </a:rPr>
              <a:t>VRI</a:t>
            </a:r>
            <a:endParaRPr sz="10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850" b="1" i="1">
                <a:solidFill>
                  <a:srgbClr val="0070C0"/>
                </a:solidFill>
                <a:latin typeface="Arial Narrow"/>
                <a:cs typeface="Arial Narrow"/>
              </a:rPr>
              <a:t>Interpreting</a:t>
            </a:r>
            <a:r>
              <a:rPr dirty="0" sz="850" spc="-15" b="1" i="1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850" b="1" i="1">
                <a:solidFill>
                  <a:srgbClr val="0070C0"/>
                </a:solidFill>
                <a:latin typeface="Arial Narrow"/>
                <a:cs typeface="Arial Narrow"/>
              </a:rPr>
              <a:t>Profession</a:t>
            </a:r>
            <a:endParaRPr sz="850">
              <a:latin typeface="Arial Narrow"/>
              <a:cs typeface="Arial Narrow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850" spc="-5">
                <a:latin typeface="Arial"/>
                <a:cs typeface="Arial"/>
              </a:rPr>
              <a:t>•</a:t>
            </a:r>
            <a:r>
              <a:rPr dirty="0" sz="850">
                <a:latin typeface="Georgia"/>
                <a:cs typeface="Georgia"/>
              </a:rPr>
              <a:t>Small</a:t>
            </a:r>
            <a:r>
              <a:rPr dirty="0" sz="850" spc="-1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market</a:t>
            </a:r>
            <a:r>
              <a:rPr dirty="0" sz="850" spc="-1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in</a:t>
            </a:r>
            <a:r>
              <a:rPr dirty="0" sz="850" spc="5">
                <a:latin typeface="Georgia"/>
                <a:cs typeface="Georgia"/>
              </a:rPr>
              <a:t> </a:t>
            </a:r>
            <a:r>
              <a:rPr dirty="0" sz="850" spc="5">
                <a:latin typeface="Georgia"/>
                <a:cs typeface="Georgia"/>
              </a:rPr>
              <a:t>VRI</a:t>
            </a:r>
            <a:endParaRPr sz="85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6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850" spc="-20" b="1" i="1">
                <a:solidFill>
                  <a:srgbClr val="0070C0"/>
                </a:solidFill>
                <a:latin typeface="Arial Narrow"/>
                <a:cs typeface="Arial Narrow"/>
              </a:rPr>
              <a:t>V</a:t>
            </a:r>
            <a:r>
              <a:rPr dirty="0" sz="850" b="1" i="1">
                <a:solidFill>
                  <a:srgbClr val="0070C0"/>
                </a:solidFill>
                <a:latin typeface="Arial Narrow"/>
                <a:cs typeface="Arial Narrow"/>
              </a:rPr>
              <a:t>ideo</a:t>
            </a:r>
            <a:r>
              <a:rPr dirty="0" sz="850" spc="-10" b="1" i="1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850" spc="-70" b="1" i="1">
                <a:solidFill>
                  <a:srgbClr val="0070C0"/>
                </a:solidFill>
                <a:latin typeface="Arial Narrow"/>
                <a:cs typeface="Arial Narrow"/>
              </a:rPr>
              <a:t>T</a:t>
            </a:r>
            <a:r>
              <a:rPr dirty="0" sz="850" b="1" i="1">
                <a:solidFill>
                  <a:srgbClr val="0070C0"/>
                </a:solidFill>
                <a:latin typeface="Arial Narrow"/>
                <a:cs typeface="Arial Narrow"/>
              </a:rPr>
              <a:t>echnology</a:t>
            </a:r>
            <a:endParaRPr sz="850">
              <a:latin typeface="Arial Narrow"/>
              <a:cs typeface="Arial Narrow"/>
            </a:endParaRPr>
          </a:p>
          <a:p>
            <a:pPr marL="12700" marR="5080">
              <a:lnSpc>
                <a:spcPct val="101200"/>
              </a:lnSpc>
            </a:pPr>
            <a:r>
              <a:rPr dirty="0" sz="850" spc="-5">
                <a:latin typeface="Arial"/>
                <a:cs typeface="Arial"/>
              </a:rPr>
              <a:t>•</a:t>
            </a:r>
            <a:r>
              <a:rPr dirty="0" sz="850">
                <a:latin typeface="Georgia"/>
                <a:cs typeface="Georgia"/>
              </a:rPr>
              <a:t>N</a:t>
            </a:r>
            <a:r>
              <a:rPr dirty="0" sz="850">
                <a:latin typeface="Georgia"/>
                <a:cs typeface="Georgia"/>
              </a:rPr>
              <a:t>ot</a:t>
            </a:r>
            <a:r>
              <a:rPr dirty="0" sz="850" spc="-1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m</a:t>
            </a:r>
            <a:r>
              <a:rPr dirty="0" sz="850">
                <a:latin typeface="Georgia"/>
                <a:cs typeface="Georgia"/>
              </a:rPr>
              <a:t>any</a:t>
            </a:r>
            <a:r>
              <a:rPr dirty="0" sz="850" spc="-5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would</a:t>
            </a:r>
            <a:r>
              <a:rPr dirty="0" sz="85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buy</a:t>
            </a:r>
            <a:r>
              <a:rPr dirty="0" sz="850" spc="-1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video</a:t>
            </a:r>
            <a:r>
              <a:rPr dirty="0" sz="850">
                <a:latin typeface="Georgia"/>
                <a:cs typeface="Georgia"/>
              </a:rPr>
              <a:t> cameras</a:t>
            </a:r>
            <a:r>
              <a:rPr dirty="0" sz="850" spc="-1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and</a:t>
            </a:r>
            <a:r>
              <a:rPr dirty="0" sz="850" spc="-5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hook</a:t>
            </a:r>
            <a:r>
              <a:rPr dirty="0" sz="850" spc="-1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up</a:t>
            </a:r>
            <a:r>
              <a:rPr dirty="0" sz="850" spc="5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with</a:t>
            </a:r>
            <a:r>
              <a:rPr dirty="0" sz="850" spc="-5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TVs.</a:t>
            </a:r>
            <a:endParaRPr sz="850">
              <a:latin typeface="Georgia"/>
              <a:cs typeface="Georgia"/>
            </a:endParaRPr>
          </a:p>
          <a:p>
            <a:pPr algn="just" marL="12700" marR="101600">
              <a:lnSpc>
                <a:spcPct val="101400"/>
              </a:lnSpc>
            </a:pPr>
            <a:r>
              <a:rPr dirty="0" sz="850">
                <a:latin typeface="Georgia"/>
                <a:cs typeface="Georgia"/>
              </a:rPr>
              <a:t>If</a:t>
            </a:r>
            <a:r>
              <a:rPr dirty="0" sz="850" spc="-1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they</a:t>
            </a:r>
            <a:r>
              <a:rPr dirty="0" sz="850" spc="-1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are,</a:t>
            </a:r>
            <a:r>
              <a:rPr dirty="0" sz="850" spc="-1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the</a:t>
            </a:r>
            <a:r>
              <a:rPr dirty="0" sz="850" spc="-1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savings</a:t>
            </a:r>
            <a:r>
              <a:rPr dirty="0" sz="850" spc="5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from</a:t>
            </a:r>
            <a:r>
              <a:rPr dirty="0" sz="850">
                <a:latin typeface="Georgia"/>
                <a:cs typeface="Georgia"/>
              </a:rPr>
              <a:t> using</a:t>
            </a:r>
            <a:r>
              <a:rPr dirty="0" sz="850" spc="-5">
                <a:latin typeface="Georgia"/>
                <a:cs typeface="Georgia"/>
              </a:rPr>
              <a:t> </a:t>
            </a:r>
            <a:r>
              <a:rPr dirty="0" sz="850" spc="5">
                <a:latin typeface="Georgia"/>
                <a:cs typeface="Georgia"/>
              </a:rPr>
              <a:t>VRI</a:t>
            </a:r>
            <a:r>
              <a:rPr dirty="0" sz="850" spc="-5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will</a:t>
            </a:r>
            <a:r>
              <a:rPr dirty="0" sz="850" spc="1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be</a:t>
            </a:r>
            <a:r>
              <a:rPr dirty="0" sz="850" spc="-1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realized</a:t>
            </a:r>
            <a:r>
              <a:rPr dirty="0" sz="850" spc="-1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as</a:t>
            </a:r>
            <a:r>
              <a:rPr dirty="0" sz="850">
                <a:latin typeface="Georgia"/>
                <a:cs typeface="Georgia"/>
              </a:rPr>
              <a:t> adoption</a:t>
            </a:r>
            <a:r>
              <a:rPr dirty="0" sz="850" spc="-15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and</a:t>
            </a:r>
            <a:r>
              <a:rPr dirty="0" sz="85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usa</a:t>
            </a:r>
            <a:r>
              <a:rPr dirty="0" sz="850" spc="-5">
                <a:latin typeface="Georgia"/>
                <a:cs typeface="Georgia"/>
              </a:rPr>
              <a:t>g</a:t>
            </a:r>
            <a:r>
              <a:rPr dirty="0" sz="850">
                <a:latin typeface="Georgia"/>
                <a:cs typeface="Georgia"/>
              </a:rPr>
              <a:t>e</a:t>
            </a:r>
            <a:r>
              <a:rPr dirty="0" sz="850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in</a:t>
            </a:r>
            <a:r>
              <a:rPr dirty="0" sz="850" spc="-5">
                <a:latin typeface="Georgia"/>
                <a:cs typeface="Georgia"/>
              </a:rPr>
              <a:t>c</a:t>
            </a:r>
            <a:r>
              <a:rPr dirty="0" sz="850">
                <a:latin typeface="Georgia"/>
                <a:cs typeface="Georgia"/>
              </a:rPr>
              <a:t>reases</a:t>
            </a:r>
            <a:endParaRPr sz="85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6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850" b="1" i="1">
                <a:solidFill>
                  <a:srgbClr val="0070C0"/>
                </a:solidFill>
                <a:latin typeface="Arial Narrow"/>
                <a:cs typeface="Arial Narrow"/>
              </a:rPr>
              <a:t>Government</a:t>
            </a:r>
            <a:r>
              <a:rPr dirty="0" sz="850" spc="-15" b="1" i="1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  <a:r>
              <a:rPr dirty="0" sz="850" b="1" i="1">
                <a:solidFill>
                  <a:srgbClr val="0070C0"/>
                </a:solidFill>
                <a:latin typeface="Arial Narrow"/>
                <a:cs typeface="Arial Narrow"/>
              </a:rPr>
              <a:t>Legislation</a:t>
            </a:r>
            <a:endParaRPr sz="850">
              <a:latin typeface="Arial Narrow"/>
              <a:cs typeface="Arial Narrow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850" spc="-5">
                <a:latin typeface="Arial"/>
                <a:cs typeface="Arial"/>
              </a:rPr>
              <a:t>•</a:t>
            </a:r>
            <a:r>
              <a:rPr dirty="0" sz="850">
                <a:latin typeface="Georgia"/>
                <a:cs typeface="Georgia"/>
              </a:rPr>
              <a:t>Titles</a:t>
            </a:r>
            <a:r>
              <a:rPr dirty="0" sz="850" spc="-5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I,</a:t>
            </a:r>
            <a:r>
              <a:rPr dirty="0" sz="850" spc="-5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II</a:t>
            </a:r>
            <a:r>
              <a:rPr dirty="0" sz="850" spc="-5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and</a:t>
            </a:r>
            <a:r>
              <a:rPr dirty="0" sz="850" spc="-5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III</a:t>
            </a:r>
            <a:r>
              <a:rPr dirty="0" sz="850" spc="-5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of</a:t>
            </a:r>
            <a:r>
              <a:rPr dirty="0" sz="850" spc="5">
                <a:latin typeface="Georgia"/>
                <a:cs typeface="Georgia"/>
              </a:rPr>
              <a:t> </a:t>
            </a:r>
            <a:r>
              <a:rPr dirty="0" sz="850">
                <a:latin typeface="Georgia"/>
                <a:cs typeface="Georgia"/>
              </a:rPr>
              <a:t>the</a:t>
            </a:r>
            <a:r>
              <a:rPr dirty="0" sz="850" spc="-10">
                <a:latin typeface="Georgia"/>
                <a:cs typeface="Georgia"/>
              </a:rPr>
              <a:t> </a:t>
            </a:r>
            <a:r>
              <a:rPr dirty="0" sz="850" spc="5">
                <a:latin typeface="Georgia"/>
                <a:cs typeface="Georgia"/>
              </a:rPr>
              <a:t>ADA</a:t>
            </a:r>
            <a:endParaRPr sz="850">
              <a:latin typeface="Georgia"/>
              <a:cs typeface="Georgia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741670" y="7812785"/>
            <a:ext cx="1134249" cy="42367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130802" y="6762750"/>
            <a:ext cx="2802890" cy="2100580"/>
          </a:xfrm>
          <a:custGeom>
            <a:avLst/>
            <a:gdLst/>
            <a:ahLst/>
            <a:cxnLst/>
            <a:rect l="l" t="t" r="r" b="b"/>
            <a:pathLst>
              <a:path w="2802890" h="2100579">
                <a:moveTo>
                  <a:pt x="2802636" y="0"/>
                </a:moveTo>
                <a:lnTo>
                  <a:pt x="0" y="0"/>
                </a:lnTo>
                <a:lnTo>
                  <a:pt x="0" y="2100072"/>
                </a:lnTo>
                <a:lnTo>
                  <a:pt x="2802636" y="2100072"/>
                </a:lnTo>
                <a:lnTo>
                  <a:pt x="2802636" y="0"/>
                </a:lnTo>
                <a:close/>
              </a:path>
            </a:pathLst>
          </a:custGeom>
          <a:ln w="129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13942" y="1186814"/>
          <a:ext cx="2875915" cy="2113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"/>
                <a:gridCol w="2720340"/>
                <a:gridCol w="41910"/>
              </a:tblGrid>
              <a:tr h="1049654">
                <a:tc gridSpan="3"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VRS</a:t>
                      </a:r>
                      <a:endParaRPr sz="1000">
                        <a:latin typeface="Georgia"/>
                        <a:cs typeface="Georg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Demand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vs.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Supply</a:t>
                      </a:r>
                      <a:endParaRPr sz="850">
                        <a:latin typeface="Arial Narrow"/>
                        <a:cs typeface="Arial Narrow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Demand</a:t>
                      </a:r>
                      <a:r>
                        <a:rPr dirty="0" sz="85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ex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c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eeds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supply</a:t>
                      </a:r>
                      <a:endParaRPr sz="850">
                        <a:latin typeface="Georgia"/>
                        <a:cs typeface="Georg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2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z="850" spc="-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raining</a:t>
                      </a:r>
                      <a:endParaRPr sz="850">
                        <a:latin typeface="Arial Narrow"/>
                        <a:cs typeface="Arial Narrow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150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interpreter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training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programs</a:t>
                      </a:r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12954">
                      <a:solidFill>
                        <a:srgbClr val="000000"/>
                      </a:solidFill>
                      <a:prstDash val="solid"/>
                    </a:lnL>
                    <a:lnR w="12954">
                      <a:solidFill>
                        <a:srgbClr val="000000"/>
                      </a:solidFill>
                      <a:prstDash val="solid"/>
                    </a:lnR>
                    <a:lnT w="1295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12495">
                <a:tc>
                  <a:txBody>
                    <a:bodyPr/>
                    <a:lstStyle/>
                    <a:p>
                      <a:pPr/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8513">
                      <a:solidFill>
                        <a:srgbClr val="FFFFFF"/>
                      </a:solidFill>
                      <a:prstDash val="solid"/>
                    </a:lnL>
                    <a:lnR w="4317">
                      <a:solidFill>
                        <a:srgbClr val="7B9899"/>
                      </a:solidFill>
                      <a:prstDash val="solid"/>
                    </a:lnR>
                    <a:solidFill>
                      <a:srgbClr val="C5D1D7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1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60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+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universities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cc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ept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ASL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as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foreign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language</a:t>
                      </a:r>
                      <a:endParaRPr sz="850">
                        <a:latin typeface="Georgia"/>
                        <a:cs typeface="Georgia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Explosion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of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noncredit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and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online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ASL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classes</a:t>
                      </a:r>
                      <a:endParaRPr sz="850">
                        <a:latin typeface="Georgia"/>
                        <a:cs typeface="Georg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8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</a:pP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Outreach</a:t>
                      </a:r>
                      <a:endParaRPr sz="850">
                        <a:latin typeface="Arial Narrow"/>
                        <a:cs typeface="Arial Narrow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W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must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do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better</a:t>
                      </a:r>
                      <a:r>
                        <a:rPr dirty="0" sz="85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at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explaining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VRS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to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the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public</a:t>
                      </a:r>
                      <a:endParaRPr sz="850">
                        <a:latin typeface="Georgia"/>
                        <a:cs typeface="Georgia"/>
                      </a:endParaRPr>
                    </a:p>
                    <a:p>
                      <a:pPr marL="25400" marR="65405">
                        <a:lnSpc>
                          <a:spcPct val="101099"/>
                        </a:lnSpc>
                        <a:spcBef>
                          <a:spcPts val="5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Explain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10-digit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numbering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system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better</a:t>
                      </a:r>
                      <a:r>
                        <a:rPr dirty="0" sz="85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to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deaf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and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hard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of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hearing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people</a:t>
                      </a:r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317">
                      <a:solidFill>
                        <a:srgbClr val="7B9899"/>
                      </a:solidFill>
                      <a:prstDash val="solid"/>
                    </a:lnL>
                    <a:lnR w="4318">
                      <a:solidFill>
                        <a:srgbClr val="7B9899"/>
                      </a:solidFill>
                      <a:prstDash val="solid"/>
                    </a:lnR>
                    <a:solidFill>
                      <a:srgbClr val="C5D1D7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318">
                      <a:solidFill>
                        <a:srgbClr val="7B9899"/>
                      </a:solidFill>
                      <a:prstDash val="solid"/>
                    </a:lnL>
                    <a:lnR w="47752">
                      <a:solidFill>
                        <a:srgbClr val="FFFFFF"/>
                      </a:solidFill>
                      <a:prstDash val="solid"/>
                    </a:lnR>
                    <a:solidFill>
                      <a:srgbClr val="C5D1D7"/>
                    </a:solidFill>
                  </a:tcPr>
                </a:tc>
              </a:tr>
              <a:tr h="120269">
                <a:tc>
                  <a:txBody>
                    <a:bodyPr/>
                    <a:lstStyle/>
                    <a:p>
                      <a:pPr/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8513">
                      <a:solidFill>
                        <a:srgbClr val="FFFFFF"/>
                      </a:solidFill>
                      <a:prstDash val="solid"/>
                    </a:lnL>
                    <a:lnR w="4317">
                      <a:solidFill>
                        <a:srgbClr val="7B9899"/>
                      </a:solidFill>
                      <a:prstDash val="solid"/>
                    </a:lnR>
                    <a:lnB w="47751">
                      <a:solidFill>
                        <a:srgbClr val="FFFFFF"/>
                      </a:solidFill>
                      <a:prstDash val="solid"/>
                    </a:lnB>
                    <a:solidFill>
                      <a:srgbClr val="C5D1D7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317">
                      <a:solidFill>
                        <a:srgbClr val="7B9899"/>
                      </a:solidFill>
                      <a:prstDash val="solid"/>
                    </a:lnL>
                    <a:lnR w="4318">
                      <a:solidFill>
                        <a:srgbClr val="7B9899"/>
                      </a:solidFill>
                      <a:prstDash val="solid"/>
                    </a:lnR>
                    <a:lnB w="49656">
                      <a:solidFill>
                        <a:srgbClr val="FFFFFF"/>
                      </a:solidFill>
                      <a:prstDash val="solid"/>
                    </a:lnB>
                    <a:solidFill>
                      <a:srgbClr val="8CADAE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318">
                      <a:solidFill>
                        <a:srgbClr val="7B9899"/>
                      </a:solidFill>
                      <a:prstDash val="solid"/>
                    </a:lnL>
                    <a:lnR w="47752">
                      <a:solidFill>
                        <a:srgbClr val="FFFFFF"/>
                      </a:solidFill>
                      <a:prstDash val="solid"/>
                    </a:lnR>
                    <a:lnB w="47751">
                      <a:solidFill>
                        <a:srgbClr val="FFFFFF"/>
                      </a:solidFill>
                      <a:prstDash val="solid"/>
                    </a:lnB>
                    <a:solidFill>
                      <a:srgbClr val="C5D1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4123309" y="1186814"/>
          <a:ext cx="2845435" cy="2113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9108"/>
              </a:tblGrid>
              <a:tr h="423672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VRS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8514">
                      <a:solidFill>
                        <a:srgbClr val="FFFFFF"/>
                      </a:solidFill>
                      <a:prstDash val="solid"/>
                    </a:lnL>
                    <a:lnR w="46990">
                      <a:solidFill>
                        <a:srgbClr val="FFFFFF"/>
                      </a:solidFill>
                      <a:prstDash val="solid"/>
                    </a:lnR>
                    <a:lnT w="12954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538477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Research</a:t>
                      </a:r>
                      <a:r>
                        <a:rPr dirty="0" sz="850" spc="-2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dirty="0" sz="850" spc="-3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Assessment</a:t>
                      </a:r>
                      <a:endParaRPr sz="850">
                        <a:latin typeface="Arial Narrow"/>
                        <a:cs typeface="Arial Narrow"/>
                      </a:endParaRPr>
                    </a:p>
                    <a:p>
                      <a:pPr marL="27305" marR="372745">
                        <a:lnSpc>
                          <a:spcPts val="1030"/>
                        </a:lnSpc>
                        <a:spcBef>
                          <a:spcPts val="30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Study</a:t>
                      </a:r>
                      <a:r>
                        <a:rPr dirty="0" sz="85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whether</a:t>
                      </a:r>
                      <a:r>
                        <a:rPr dirty="0" sz="85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interpreters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get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more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extensive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experience</a:t>
                      </a:r>
                      <a:r>
                        <a:rPr dirty="0" sz="85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in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shorter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time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from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working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in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VRS</a:t>
                      </a:r>
                      <a:endParaRPr sz="850">
                        <a:latin typeface="Georgia"/>
                        <a:cs typeface="Georgia"/>
                      </a:endParaRPr>
                    </a:p>
                    <a:p>
                      <a:pPr marL="27305">
                        <a:lnSpc>
                          <a:spcPts val="1000"/>
                        </a:lnSpc>
                      </a:pPr>
                      <a:r>
                        <a:rPr dirty="0" sz="850">
                          <a:latin typeface="Georgia"/>
                          <a:cs typeface="Georgia"/>
                        </a:rPr>
                        <a:t>(“baptism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by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fire”)</a:t>
                      </a:r>
                      <a:endParaRPr sz="850">
                        <a:latin typeface="Georgia"/>
                        <a:cs typeface="Georgia"/>
                      </a:endParaRPr>
                    </a:p>
                    <a:p>
                      <a:pPr marL="27305" marR="38735">
                        <a:lnSpc>
                          <a:spcPct val="101499"/>
                        </a:lnSpc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Have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summit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for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VRS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community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to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chart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future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for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interpreter</a:t>
                      </a:r>
                      <a:r>
                        <a:rPr dirty="0" sz="85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training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programs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and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also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discuss</a:t>
                      </a:r>
                      <a:r>
                        <a:rPr dirty="0" sz="850" spc="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having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balance</a:t>
                      </a:r>
                      <a:r>
                        <a:rPr dirty="0" sz="85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between</a:t>
                      </a:r>
                      <a:r>
                        <a:rPr dirty="0" sz="85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VRS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and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community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interpreting</a:t>
                      </a:r>
                      <a:endParaRPr sz="850">
                        <a:latin typeface="Georgia"/>
                        <a:cs typeface="Georgia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Future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Opportunities</a:t>
                      </a:r>
                      <a:endParaRPr sz="850">
                        <a:latin typeface="Arial Narrow"/>
                        <a:cs typeface="Arial Narrow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Set</a:t>
                      </a:r>
                      <a:r>
                        <a:rPr dirty="0" sz="85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up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resources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for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certification</a:t>
                      </a:r>
                      <a:endParaRPr sz="850">
                        <a:latin typeface="Georgia"/>
                        <a:cs typeface="Georgia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Get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more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qualified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interpreters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in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shorter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time</a:t>
                      </a:r>
                      <a:endParaRPr sz="850">
                        <a:latin typeface="Georgia"/>
                        <a:cs typeface="Georgia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Generate</a:t>
                      </a:r>
                      <a:r>
                        <a:rPr dirty="0" sz="85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more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resources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for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future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demand</a:t>
                      </a:r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8514">
                      <a:solidFill>
                        <a:srgbClr val="FFFFFF"/>
                      </a:solidFill>
                      <a:prstDash val="solid"/>
                    </a:lnL>
                    <a:lnR w="46990">
                      <a:solidFill>
                        <a:srgbClr val="FFFFFF"/>
                      </a:solidFill>
                      <a:prstDash val="solid"/>
                    </a:lnR>
                    <a:solidFill>
                      <a:srgbClr val="C5D1D7"/>
                    </a:solidFill>
                  </a:tcPr>
                </a:tc>
              </a:tr>
              <a:tr h="120269">
                <a:tc>
                  <a:txBody>
                    <a:bodyPr/>
                    <a:lstStyle/>
                    <a:p>
                      <a:pPr/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50038">
                      <a:solidFill>
                        <a:srgbClr val="FFFFFF"/>
                      </a:solidFill>
                      <a:prstDash val="solid"/>
                    </a:lnL>
                    <a:lnR w="50800">
                      <a:solidFill>
                        <a:srgbClr val="FFFFFF"/>
                      </a:solidFill>
                      <a:prstDash val="solid"/>
                    </a:lnR>
                    <a:lnB w="49656">
                      <a:solidFill>
                        <a:srgbClr val="FFFFFF"/>
                      </a:solidFill>
                      <a:prstDash val="solid"/>
                    </a:lnB>
                    <a:solidFill>
                      <a:srgbClr val="8CADA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813942" y="3971925"/>
          <a:ext cx="2875915" cy="2113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"/>
                <a:gridCol w="2720340"/>
                <a:gridCol w="41910"/>
              </a:tblGrid>
              <a:tr h="1049654">
                <a:tc gridSpan="3"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What</a:t>
                      </a:r>
                      <a:r>
                        <a:rPr dirty="0" sz="1000" spc="15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000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is</a:t>
                      </a:r>
                      <a:r>
                        <a:rPr dirty="0" sz="1000" spc="-5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000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VRI?</a:t>
                      </a:r>
                      <a:endParaRPr sz="1000">
                        <a:latin typeface="Georgia"/>
                        <a:cs typeface="Georg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3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dirty="0" sz="850" spc="-2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V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i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de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Remot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Interpretin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g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:</a:t>
                      </a:r>
                      <a:endParaRPr sz="850">
                        <a:latin typeface="Arial Narrow"/>
                        <a:cs typeface="Arial Narrow"/>
                      </a:endParaRPr>
                    </a:p>
                    <a:p>
                      <a:pPr marL="109220" marR="88265">
                        <a:lnSpc>
                          <a:spcPts val="1010"/>
                        </a:lnSpc>
                        <a:spcBef>
                          <a:spcPts val="240"/>
                        </a:spcBef>
                      </a:pPr>
                      <a:r>
                        <a:rPr dirty="0" sz="850" spc="-5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form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dirty="0" sz="850" spc="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auxiliary</a:t>
                      </a:r>
                      <a:r>
                        <a:rPr dirty="0" sz="850" spc="-1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services</a:t>
                      </a:r>
                      <a:r>
                        <a:rPr dirty="0" sz="850" spc="-2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eligible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as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an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accommodation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under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spc="-2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itles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I,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II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III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dirty="0" sz="850" spc="-3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Americans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with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Disabilities</a:t>
                      </a:r>
                      <a:r>
                        <a:rPr dirty="0" sz="850" spc="-4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Act.</a:t>
                      </a:r>
                      <a:endParaRPr sz="850">
                        <a:latin typeface="Arial Narrow"/>
                        <a:cs typeface="Arial Narrow"/>
                      </a:endParaRPr>
                    </a:p>
                    <a:p>
                      <a:pPr marL="171450" indent="-62230">
                        <a:lnSpc>
                          <a:spcPct val="100000"/>
                        </a:lnSpc>
                        <a:spcBef>
                          <a:spcPts val="165"/>
                        </a:spcBef>
                        <a:buClr>
                          <a:srgbClr val="0070C0"/>
                        </a:buClr>
                        <a:buFont typeface="Arial"/>
                        <a:buChar char="•"/>
                        <a:tabLst>
                          <a:tab pos="172085" algn="l"/>
                        </a:tabLst>
                      </a:pP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Upon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request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from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deaf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hard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of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hearing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person,</a:t>
                      </a:r>
                      <a:endParaRPr sz="85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2954">
                      <a:solidFill>
                        <a:srgbClr val="000000"/>
                      </a:solidFill>
                      <a:prstDash val="solid"/>
                    </a:lnL>
                    <a:lnR w="12954">
                      <a:solidFill>
                        <a:srgbClr val="000000"/>
                      </a:solidFill>
                      <a:prstDash val="solid"/>
                    </a:lnR>
                    <a:lnT w="1295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12495">
                <a:tc>
                  <a:txBody>
                    <a:bodyPr/>
                    <a:lstStyle/>
                    <a:p>
                      <a:pPr/>
                      <a:endParaRPr sz="85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48513">
                      <a:solidFill>
                        <a:srgbClr val="FFFFFF"/>
                      </a:solidFill>
                      <a:prstDash val="solid"/>
                    </a:lnL>
                    <a:lnR w="4317">
                      <a:solidFill>
                        <a:srgbClr val="7B9899"/>
                      </a:solidFill>
                      <a:prstDash val="solid"/>
                    </a:lnR>
                    <a:solidFill>
                      <a:srgbClr val="C5D1D7"/>
                    </a:solidFill>
                  </a:tcPr>
                </a:tc>
                <a:tc>
                  <a:txBody>
                    <a:bodyPr/>
                    <a:lstStyle/>
                    <a:p>
                      <a:pPr marL="72390" indent="-635">
                        <a:lnSpc>
                          <a:spcPct val="98600"/>
                        </a:lnSpc>
                      </a:pP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em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p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loyee</a:t>
                      </a:r>
                      <a:r>
                        <a:rPr dirty="0" sz="850" spc="-2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r</a:t>
                      </a:r>
                      <a:r>
                        <a:rPr dirty="0" sz="850" spc="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cus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omer</a:t>
                      </a:r>
                      <a:r>
                        <a:rPr dirty="0" sz="850" spc="-1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w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h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o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uses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si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g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n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language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th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e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company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or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agency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calls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sign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language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interpreting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agenc</a:t>
                      </a:r>
                      <a:r>
                        <a:rPr dirty="0" sz="850" spc="-6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,</a:t>
                      </a:r>
                      <a:r>
                        <a:rPr dirty="0" sz="850" spc="-1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who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then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arranges</a:t>
                      </a:r>
                      <a:r>
                        <a:rPr dirty="0" sz="850" spc="-2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videoconferencing</a:t>
                      </a:r>
                      <a:r>
                        <a:rPr dirty="0" sz="850" spc="-2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session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using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computer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webcam</a:t>
                      </a:r>
                      <a:r>
                        <a:rPr dirty="0" sz="850" spc="-1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over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Internet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interpret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dialogue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between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sign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language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voice.</a:t>
                      </a:r>
                      <a:endParaRPr sz="850">
                        <a:latin typeface="Arial Narrow"/>
                        <a:cs typeface="Arial Narrow"/>
                      </a:endParaRPr>
                    </a:p>
                    <a:p>
                      <a:pPr marL="72390" marR="19685">
                        <a:lnSpc>
                          <a:spcPts val="1000"/>
                        </a:lnSpc>
                        <a:spcBef>
                          <a:spcPts val="254"/>
                        </a:spcBef>
                      </a:pPr>
                      <a:r>
                        <a:rPr dirty="0" sz="850" spc="-5">
                          <a:solidFill>
                            <a:srgbClr val="0070C0"/>
                          </a:solidFill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Offered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by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interpreter</a:t>
                      </a:r>
                      <a:r>
                        <a:rPr dirty="0" sz="850" spc="-1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agencies</a:t>
                      </a:r>
                      <a:r>
                        <a:rPr dirty="0" sz="850" spc="-1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billed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to</a:t>
                      </a:r>
                      <a:r>
                        <a:rPr dirty="0" sz="8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the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company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or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deaf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person.</a:t>
                      </a:r>
                      <a:endParaRPr sz="85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4317">
                      <a:solidFill>
                        <a:srgbClr val="7B9899"/>
                      </a:solidFill>
                      <a:prstDash val="solid"/>
                    </a:lnL>
                    <a:lnR w="4318">
                      <a:solidFill>
                        <a:srgbClr val="7B9899"/>
                      </a:solidFill>
                      <a:prstDash val="solid"/>
                    </a:lnR>
                    <a:solidFill>
                      <a:srgbClr val="C5D1D7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85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4318">
                      <a:solidFill>
                        <a:srgbClr val="7B9899"/>
                      </a:solidFill>
                      <a:prstDash val="solid"/>
                    </a:lnL>
                    <a:lnR w="47752">
                      <a:solidFill>
                        <a:srgbClr val="FFFFFF"/>
                      </a:solidFill>
                      <a:prstDash val="solid"/>
                    </a:lnR>
                    <a:solidFill>
                      <a:srgbClr val="C5D1D7"/>
                    </a:solidFill>
                  </a:tcPr>
                </a:tc>
              </a:tr>
              <a:tr h="120078">
                <a:tc>
                  <a:txBody>
                    <a:bodyPr/>
                    <a:lstStyle/>
                    <a:p>
                      <a:pPr/>
                      <a:endParaRPr sz="85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48513">
                      <a:solidFill>
                        <a:srgbClr val="FFFFFF"/>
                      </a:solidFill>
                      <a:prstDash val="solid"/>
                    </a:lnL>
                    <a:lnR w="4317">
                      <a:solidFill>
                        <a:srgbClr val="7B9899"/>
                      </a:solidFill>
                      <a:prstDash val="solid"/>
                    </a:lnR>
                    <a:lnB w="47370">
                      <a:solidFill>
                        <a:srgbClr val="FFFFFF"/>
                      </a:solidFill>
                      <a:prstDash val="solid"/>
                    </a:lnB>
                    <a:solidFill>
                      <a:srgbClr val="C5D1D7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85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4317">
                      <a:solidFill>
                        <a:srgbClr val="7B9899"/>
                      </a:solidFill>
                      <a:prstDash val="solid"/>
                    </a:lnL>
                    <a:lnR w="4318">
                      <a:solidFill>
                        <a:srgbClr val="7B9899"/>
                      </a:solidFill>
                      <a:prstDash val="solid"/>
                    </a:lnR>
                    <a:lnB w="49276">
                      <a:solidFill>
                        <a:srgbClr val="FFFFFF"/>
                      </a:solidFill>
                      <a:prstDash val="solid"/>
                    </a:lnB>
                    <a:solidFill>
                      <a:srgbClr val="8CADAE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85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4318">
                      <a:solidFill>
                        <a:srgbClr val="7B9899"/>
                      </a:solidFill>
                      <a:prstDash val="solid"/>
                    </a:lnL>
                    <a:lnR w="47752">
                      <a:solidFill>
                        <a:srgbClr val="FFFFFF"/>
                      </a:solidFill>
                      <a:prstDash val="solid"/>
                    </a:lnR>
                    <a:lnB w="47370">
                      <a:solidFill>
                        <a:srgbClr val="FFFFFF"/>
                      </a:solidFill>
                      <a:prstDash val="solid"/>
                    </a:lnB>
                    <a:solidFill>
                      <a:srgbClr val="C5D1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9" name="object 49"/>
          <p:cNvGraphicFramePr>
            <a:graphicFrameLocks noGrp="1"/>
          </p:cNvGraphicFramePr>
          <p:nvPr/>
        </p:nvGraphicFramePr>
        <p:xfrm>
          <a:off x="813942" y="6756272"/>
          <a:ext cx="2875915" cy="2113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"/>
                <a:gridCol w="2720340"/>
                <a:gridCol w="41910"/>
              </a:tblGrid>
              <a:tr h="1049655">
                <a:tc gridSpan="3"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VRI</a:t>
                      </a:r>
                      <a:endParaRPr sz="1000">
                        <a:latin typeface="Georgia"/>
                        <a:cs typeface="Georg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3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just" marL="62865">
                        <a:lnSpc>
                          <a:spcPct val="100000"/>
                        </a:lnSpc>
                      </a:pP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Challenges</a:t>
                      </a:r>
                      <a:endParaRPr sz="850">
                        <a:latin typeface="Arial Narrow"/>
                        <a:cs typeface="Arial Narrow"/>
                      </a:endParaRPr>
                    </a:p>
                    <a:p>
                      <a:pPr algn="just" marL="62230" marR="199390">
                        <a:lnSpc>
                          <a:spcPts val="890"/>
                        </a:lnSpc>
                        <a:spcBef>
                          <a:spcPts val="2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No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t</a:t>
                      </a:r>
                      <a:r>
                        <a:rPr dirty="0" sz="700" spc="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applicabl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700" spc="2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t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o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al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l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situation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s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–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cannot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see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if</a:t>
                      </a:r>
                      <a:r>
                        <a:rPr dirty="0" sz="70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lying</a:t>
                      </a:r>
                      <a:r>
                        <a:rPr dirty="0" sz="700" spc="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down</a:t>
                      </a:r>
                      <a:r>
                        <a:rPr dirty="0" sz="70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in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be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d,</a:t>
                      </a:r>
                      <a:r>
                        <a:rPr dirty="0" sz="700" spc="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i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f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arm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s</a:t>
                      </a:r>
                      <a:r>
                        <a:rPr dirty="0" sz="700" spc="2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ar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immobili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z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d</a:t>
                      </a:r>
                      <a:r>
                        <a:rPr dirty="0" sz="700" spc="2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o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r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un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abl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t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o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2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co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nc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n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trat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700" spc="2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due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to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 sever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700" spc="2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pai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n</a:t>
                      </a:r>
                      <a:r>
                        <a:rPr dirty="0" sz="700" spc="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o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r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ot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h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r</a:t>
                      </a:r>
                      <a:r>
                        <a:rPr dirty="0" sz="700" spc="2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d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istractio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ns</a:t>
                      </a:r>
                      <a:endParaRPr sz="700">
                        <a:latin typeface="Georgia"/>
                        <a:cs typeface="Georgia"/>
                      </a:endParaRPr>
                    </a:p>
                    <a:p>
                      <a:pPr algn="just" marL="6223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Deaf-bli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nd</a:t>
                      </a:r>
                      <a:r>
                        <a:rPr dirty="0" sz="700" spc="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w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ho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d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epe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nd</a:t>
                      </a:r>
                      <a:r>
                        <a:rPr dirty="0" sz="700" spc="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o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n</a:t>
                      </a:r>
                      <a:r>
                        <a:rPr dirty="0" sz="700" spc="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tactil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700" spc="2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o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r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clos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visio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n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i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n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terpreti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ng</a:t>
                      </a:r>
                      <a:endParaRPr sz="7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12954">
                      <a:solidFill>
                        <a:srgbClr val="000000"/>
                      </a:solidFill>
                      <a:prstDash val="solid"/>
                    </a:lnL>
                    <a:lnR w="12954">
                      <a:solidFill>
                        <a:srgbClr val="000000"/>
                      </a:solidFill>
                      <a:prstDash val="solid"/>
                    </a:lnR>
                    <a:lnT w="1295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12494">
                <a:tc>
                  <a:txBody>
                    <a:bodyPr/>
                    <a:lstStyle/>
                    <a:p>
                      <a:pPr/>
                      <a:endParaRPr sz="7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8513">
                      <a:solidFill>
                        <a:srgbClr val="FFFFFF"/>
                      </a:solidFill>
                      <a:prstDash val="solid"/>
                    </a:lnL>
                    <a:lnR w="4317">
                      <a:solidFill>
                        <a:srgbClr val="7B9899"/>
                      </a:solidFill>
                      <a:prstDash val="solid"/>
                    </a:lnR>
                    <a:solidFill>
                      <a:srgbClr val="C5D1D7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z="700">
                          <a:latin typeface="Georgia"/>
                          <a:cs typeface="Georgia"/>
                        </a:rPr>
                        <a:t>will</a:t>
                      </a:r>
                      <a:r>
                        <a:rPr dirty="0" sz="70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n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o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t</a:t>
                      </a:r>
                      <a:r>
                        <a:rPr dirty="0" sz="700" spc="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b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n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fit</a:t>
                      </a:r>
                      <a:endParaRPr sz="700">
                        <a:latin typeface="Georgia"/>
                        <a:cs typeface="Georgia"/>
                      </a:endParaRPr>
                    </a:p>
                    <a:p>
                      <a:pPr marL="25400" marR="37465">
                        <a:lnSpc>
                          <a:spcPct val="1057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I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f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a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lo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t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o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f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paperw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o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r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k</a:t>
                      </a:r>
                      <a:r>
                        <a:rPr dirty="0" sz="700" spc="2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i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s</a:t>
                      </a:r>
                      <a:r>
                        <a:rPr dirty="0" sz="700" spc="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involve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d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–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suc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h</a:t>
                      </a:r>
                      <a:r>
                        <a:rPr dirty="0" sz="700" spc="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a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s</a:t>
                      </a:r>
                      <a:r>
                        <a:rPr dirty="0" sz="700" spc="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lega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l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cour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t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case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s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or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du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ri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ng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majo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r</a:t>
                      </a:r>
                      <a:r>
                        <a:rPr dirty="0" sz="700" spc="2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p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u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rc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ha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se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s</a:t>
                      </a:r>
                      <a:r>
                        <a:rPr dirty="0" sz="700" spc="2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lik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a</a:t>
                      </a:r>
                      <a:r>
                        <a:rPr dirty="0" sz="70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h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o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u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s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o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r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a</a:t>
                      </a:r>
                      <a:r>
                        <a:rPr dirty="0" sz="70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car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,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bes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t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u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s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70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a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n</a:t>
                      </a:r>
                      <a:r>
                        <a:rPr dirty="0" sz="700" spc="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o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n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-site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 i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n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terpreter</a:t>
                      </a:r>
                      <a:endParaRPr sz="700">
                        <a:latin typeface="Georgia"/>
                        <a:cs typeface="Georgia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On-sit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700" spc="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certifie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d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dea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f</a:t>
                      </a:r>
                      <a:r>
                        <a:rPr dirty="0" sz="700" spc="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interpre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ter</a:t>
                      </a:r>
                      <a:r>
                        <a:rPr dirty="0" sz="700" spc="2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(CDI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)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ma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y</a:t>
                      </a:r>
                      <a:r>
                        <a:rPr dirty="0" sz="700" spc="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b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n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ee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d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ed</a:t>
                      </a:r>
                      <a:endParaRPr sz="700">
                        <a:latin typeface="Georgia"/>
                        <a:cs typeface="Georgia"/>
                      </a:endParaRPr>
                    </a:p>
                    <a:p>
                      <a:pPr marL="25400" marR="15875">
                        <a:lnSpc>
                          <a:spcPct val="105700"/>
                        </a:lnSpc>
                      </a:pPr>
                      <a:r>
                        <a:rPr dirty="0" sz="700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Maxi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mi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ze</a:t>
                      </a:r>
                      <a:r>
                        <a:rPr dirty="0" sz="70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ff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c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t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iv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n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ss</a:t>
                      </a:r>
                      <a:r>
                        <a:rPr dirty="0" sz="700" spc="2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o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f</a:t>
                      </a:r>
                      <a:r>
                        <a:rPr dirty="0" sz="700" spc="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V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R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I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via</a:t>
                      </a:r>
                      <a:r>
                        <a:rPr dirty="0" sz="700" spc="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o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nline</a:t>
                      </a:r>
                      <a:r>
                        <a:rPr dirty="0" sz="70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sch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duling</a:t>
                      </a:r>
                      <a:r>
                        <a:rPr dirty="0" sz="700" spc="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and</a:t>
                      </a:r>
                      <a:r>
                        <a:rPr dirty="0" sz="70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o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n-call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assignments</a:t>
                      </a:r>
                      <a:endParaRPr sz="700">
                        <a:latin typeface="Georgia"/>
                        <a:cs typeface="Georgia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700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Servic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provi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d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er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s</a:t>
                      </a:r>
                      <a:r>
                        <a:rPr dirty="0" sz="700" spc="2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ofte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n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ar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rel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u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cta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nt</a:t>
                      </a:r>
                      <a:r>
                        <a:rPr dirty="0" sz="700" spc="2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t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o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pa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y</a:t>
                      </a:r>
                      <a:r>
                        <a:rPr dirty="0" sz="700" spc="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fo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r</a:t>
                      </a:r>
                      <a:r>
                        <a:rPr dirty="0" sz="700" spc="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set-</a:t>
                      </a:r>
                      <a:r>
                        <a:rPr dirty="0" sz="700">
                          <a:latin typeface="Georgia"/>
                          <a:cs typeface="Georgia"/>
                        </a:rPr>
                        <a:t>u</a:t>
                      </a:r>
                      <a:r>
                        <a:rPr dirty="0" sz="700" spc="-5">
                          <a:latin typeface="Georgia"/>
                          <a:cs typeface="Georgia"/>
                        </a:rPr>
                        <a:t>ps.</a:t>
                      </a:r>
                      <a:endParaRPr sz="7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317">
                      <a:solidFill>
                        <a:srgbClr val="7B9899"/>
                      </a:solidFill>
                      <a:prstDash val="solid"/>
                    </a:lnL>
                    <a:lnR w="4318">
                      <a:solidFill>
                        <a:srgbClr val="7B9899"/>
                      </a:solidFill>
                      <a:prstDash val="solid"/>
                    </a:lnR>
                    <a:solidFill>
                      <a:srgbClr val="C5D1D7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318">
                      <a:solidFill>
                        <a:srgbClr val="7B9899"/>
                      </a:solidFill>
                      <a:prstDash val="solid"/>
                    </a:lnL>
                    <a:lnR w="47752">
                      <a:solidFill>
                        <a:srgbClr val="FFFFFF"/>
                      </a:solidFill>
                      <a:prstDash val="solid"/>
                    </a:lnR>
                    <a:solidFill>
                      <a:srgbClr val="C5D1D7"/>
                    </a:solidFill>
                  </a:tcPr>
                </a:tc>
              </a:tr>
              <a:tr h="120396">
                <a:tc>
                  <a:txBody>
                    <a:bodyPr/>
                    <a:lstStyle/>
                    <a:p>
                      <a:pPr/>
                      <a:endParaRPr sz="7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8513">
                      <a:solidFill>
                        <a:srgbClr val="FFFFFF"/>
                      </a:solidFill>
                      <a:prstDash val="solid"/>
                    </a:lnL>
                    <a:lnR w="4317">
                      <a:solidFill>
                        <a:srgbClr val="7B9899"/>
                      </a:solidFill>
                      <a:prstDash val="solid"/>
                    </a:lnR>
                    <a:lnB w="47751">
                      <a:solidFill>
                        <a:srgbClr val="FFFFFF"/>
                      </a:solidFill>
                      <a:prstDash val="solid"/>
                    </a:lnB>
                    <a:solidFill>
                      <a:srgbClr val="C5D1D7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317">
                      <a:solidFill>
                        <a:srgbClr val="7B9899"/>
                      </a:solidFill>
                      <a:prstDash val="solid"/>
                    </a:lnL>
                    <a:lnR w="4318">
                      <a:solidFill>
                        <a:srgbClr val="7B9899"/>
                      </a:solidFill>
                      <a:prstDash val="solid"/>
                    </a:lnR>
                    <a:lnB w="49402">
                      <a:solidFill>
                        <a:srgbClr val="FFFFFF"/>
                      </a:solidFill>
                      <a:prstDash val="solid"/>
                    </a:lnB>
                    <a:solidFill>
                      <a:srgbClr val="8CADAE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318">
                      <a:solidFill>
                        <a:srgbClr val="7B9899"/>
                      </a:solidFill>
                      <a:prstDash val="solid"/>
                    </a:lnL>
                    <a:lnR w="47752">
                      <a:solidFill>
                        <a:srgbClr val="FFFFFF"/>
                      </a:solidFill>
                      <a:prstDash val="solid"/>
                    </a:lnR>
                    <a:lnB w="47751">
                      <a:solidFill>
                        <a:srgbClr val="FFFFFF"/>
                      </a:solidFill>
                      <a:prstDash val="solid"/>
                    </a:lnB>
                    <a:solidFill>
                      <a:srgbClr val="C5D1D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02628" y="294576"/>
            <a:ext cx="6565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>
                <a:latin typeface="Calibri"/>
                <a:cs typeface="Calibri"/>
              </a:rPr>
              <a:t>6/9/2010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79347" y="1580769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5" h="0">
                <a:moveTo>
                  <a:pt x="0" y="0"/>
                </a:moveTo>
                <a:lnTo>
                  <a:pt x="1264158" y="0"/>
                </a:lnTo>
              </a:path>
            </a:pathLst>
          </a:custGeom>
          <a:ln w="3555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334767" y="1580769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5" h="0">
                <a:moveTo>
                  <a:pt x="0" y="0"/>
                </a:moveTo>
                <a:lnTo>
                  <a:pt x="1264158" y="0"/>
                </a:lnTo>
              </a:path>
            </a:pathLst>
          </a:custGeom>
          <a:ln w="3555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67889" y="1503746"/>
            <a:ext cx="144780" cy="145415"/>
          </a:xfrm>
          <a:custGeom>
            <a:avLst/>
            <a:gdLst/>
            <a:ahLst/>
            <a:cxnLst/>
            <a:rect l="l" t="t" r="r" b="b"/>
            <a:pathLst>
              <a:path w="144780" h="145414">
                <a:moveTo>
                  <a:pt x="69740" y="0"/>
                </a:moveTo>
                <a:lnTo>
                  <a:pt x="27660" y="15588"/>
                </a:lnTo>
                <a:lnTo>
                  <a:pt x="1524" y="58353"/>
                </a:lnTo>
                <a:lnTo>
                  <a:pt x="0" y="72831"/>
                </a:lnTo>
                <a:lnTo>
                  <a:pt x="762" y="80451"/>
                </a:lnTo>
                <a:lnTo>
                  <a:pt x="15661" y="116879"/>
                </a:lnTo>
                <a:lnTo>
                  <a:pt x="51955" y="142042"/>
                </a:lnTo>
                <a:lnTo>
                  <a:pt x="73138" y="144908"/>
                </a:lnTo>
                <a:lnTo>
                  <a:pt x="83781" y="144021"/>
                </a:lnTo>
                <a:lnTo>
                  <a:pt x="94190" y="141630"/>
                </a:lnTo>
                <a:lnTo>
                  <a:pt x="99308" y="139647"/>
                </a:lnTo>
                <a:lnTo>
                  <a:pt x="69759" y="139647"/>
                </a:lnTo>
                <a:lnTo>
                  <a:pt x="58860" y="138318"/>
                </a:lnTo>
                <a:lnTo>
                  <a:pt x="20693" y="115231"/>
                </a:lnTo>
                <a:lnTo>
                  <a:pt x="5926" y="78165"/>
                </a:lnTo>
                <a:lnTo>
                  <a:pt x="5334" y="72831"/>
                </a:lnTo>
                <a:lnTo>
                  <a:pt x="6096" y="65973"/>
                </a:lnTo>
                <a:lnTo>
                  <a:pt x="25799" y="23789"/>
                </a:lnTo>
                <a:lnTo>
                  <a:pt x="65763" y="5471"/>
                </a:lnTo>
                <a:lnTo>
                  <a:pt x="76796" y="5301"/>
                </a:lnTo>
                <a:lnTo>
                  <a:pt x="100097" y="5301"/>
                </a:lnTo>
                <a:lnTo>
                  <a:pt x="92010" y="2435"/>
                </a:lnTo>
                <a:lnTo>
                  <a:pt x="80966" y="368"/>
                </a:lnTo>
                <a:lnTo>
                  <a:pt x="69740" y="0"/>
                </a:lnTo>
                <a:close/>
              </a:path>
              <a:path w="144780" h="145414">
                <a:moveTo>
                  <a:pt x="100097" y="5301"/>
                </a:moveTo>
                <a:lnTo>
                  <a:pt x="76796" y="5301"/>
                </a:lnTo>
                <a:lnTo>
                  <a:pt x="87726" y="6867"/>
                </a:lnTo>
                <a:lnTo>
                  <a:pt x="98291" y="10153"/>
                </a:lnTo>
                <a:lnTo>
                  <a:pt x="131700" y="40223"/>
                </a:lnTo>
                <a:lnTo>
                  <a:pt x="140208" y="72069"/>
                </a:lnTo>
                <a:lnTo>
                  <a:pt x="137355" y="90566"/>
                </a:lnTo>
                <a:lnTo>
                  <a:pt x="111259" y="128012"/>
                </a:lnTo>
                <a:lnTo>
                  <a:pt x="69759" y="139647"/>
                </a:lnTo>
                <a:lnTo>
                  <a:pt x="99308" y="139647"/>
                </a:lnTo>
                <a:lnTo>
                  <a:pt x="135646" y="108193"/>
                </a:lnTo>
                <a:lnTo>
                  <a:pt x="144780" y="64449"/>
                </a:lnTo>
                <a:lnTo>
                  <a:pt x="141328" y="50478"/>
                </a:lnTo>
                <a:lnTo>
                  <a:pt x="112614" y="11665"/>
                </a:lnTo>
                <a:lnTo>
                  <a:pt x="102637" y="6202"/>
                </a:lnTo>
                <a:lnTo>
                  <a:pt x="100097" y="5301"/>
                </a:lnTo>
                <a:close/>
              </a:path>
              <a:path w="144780" h="145414">
                <a:moveTo>
                  <a:pt x="71761" y="10364"/>
                </a:moveTo>
                <a:lnTo>
                  <a:pt x="30487" y="26688"/>
                </a:lnTo>
                <a:lnTo>
                  <a:pt x="10668" y="72069"/>
                </a:lnTo>
                <a:lnTo>
                  <a:pt x="11620" y="80451"/>
                </a:lnTo>
                <a:lnTo>
                  <a:pt x="28649" y="115968"/>
                </a:lnTo>
                <a:lnTo>
                  <a:pt x="67647" y="134276"/>
                </a:lnTo>
                <a:lnTo>
                  <a:pt x="78339" y="134202"/>
                </a:lnTo>
                <a:lnTo>
                  <a:pt x="88862" y="132348"/>
                </a:lnTo>
                <a:lnTo>
                  <a:pt x="97254" y="129355"/>
                </a:lnTo>
                <a:lnTo>
                  <a:pt x="70724" y="129355"/>
                </a:lnTo>
                <a:lnTo>
                  <a:pt x="59765" y="127931"/>
                </a:lnTo>
                <a:lnTo>
                  <a:pt x="23596" y="101009"/>
                </a:lnTo>
                <a:lnTo>
                  <a:pt x="16002" y="65973"/>
                </a:lnTo>
                <a:lnTo>
                  <a:pt x="20501" y="50646"/>
                </a:lnTo>
                <a:lnTo>
                  <a:pt x="52562" y="18847"/>
                </a:lnTo>
                <a:lnTo>
                  <a:pt x="74103" y="15588"/>
                </a:lnTo>
                <a:lnTo>
                  <a:pt x="97066" y="15588"/>
                </a:lnTo>
                <a:lnTo>
                  <a:pt x="93862" y="14089"/>
                </a:lnTo>
                <a:lnTo>
                  <a:pt x="82956" y="11240"/>
                </a:lnTo>
                <a:lnTo>
                  <a:pt x="71761" y="10364"/>
                </a:lnTo>
                <a:close/>
              </a:path>
              <a:path w="144780" h="145414">
                <a:moveTo>
                  <a:pt x="97066" y="15588"/>
                </a:moveTo>
                <a:lnTo>
                  <a:pt x="74103" y="15588"/>
                </a:lnTo>
                <a:lnTo>
                  <a:pt x="84998" y="17021"/>
                </a:lnTo>
                <a:lnTo>
                  <a:pt x="95498" y="20458"/>
                </a:lnTo>
                <a:lnTo>
                  <a:pt x="126386" y="53694"/>
                </a:lnTo>
                <a:lnTo>
                  <a:pt x="129539" y="66735"/>
                </a:lnTo>
                <a:lnTo>
                  <a:pt x="129539" y="72831"/>
                </a:lnTo>
                <a:lnTo>
                  <a:pt x="111316" y="114649"/>
                </a:lnTo>
                <a:lnTo>
                  <a:pt x="70724" y="129355"/>
                </a:lnTo>
                <a:lnTo>
                  <a:pt x="97254" y="129355"/>
                </a:lnTo>
                <a:lnTo>
                  <a:pt x="129394" y="97750"/>
                </a:lnTo>
                <a:lnTo>
                  <a:pt x="134874" y="72831"/>
                </a:lnTo>
                <a:lnTo>
                  <a:pt x="134112" y="65973"/>
                </a:lnTo>
                <a:lnTo>
                  <a:pt x="113522" y="25689"/>
                </a:lnTo>
                <a:lnTo>
                  <a:pt x="104158" y="18907"/>
                </a:lnTo>
                <a:lnTo>
                  <a:pt x="97066" y="15588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49929" y="1234439"/>
            <a:ext cx="352044" cy="3520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445764" y="1578102"/>
            <a:ext cx="1905" cy="0"/>
          </a:xfrm>
          <a:custGeom>
            <a:avLst/>
            <a:gdLst/>
            <a:ahLst/>
            <a:cxnLst/>
            <a:rect l="l" t="t" r="r" b="b"/>
            <a:pathLst>
              <a:path w="1904" h="0">
                <a:moveTo>
                  <a:pt x="0" y="0"/>
                </a:moveTo>
                <a:lnTo>
                  <a:pt x="1524" y="0"/>
                </a:lnTo>
              </a:path>
            </a:pathLst>
          </a:custGeom>
          <a:ln w="3175">
            <a:solidFill>
              <a:srgbClr val="FEF7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439155" y="1482307"/>
            <a:ext cx="187960" cy="187325"/>
          </a:xfrm>
          <a:custGeom>
            <a:avLst/>
            <a:gdLst/>
            <a:ahLst/>
            <a:cxnLst/>
            <a:rect l="l" t="t" r="r" b="b"/>
            <a:pathLst>
              <a:path w="187960" h="187325">
                <a:moveTo>
                  <a:pt x="87273" y="0"/>
                </a:moveTo>
                <a:lnTo>
                  <a:pt x="46902" y="12273"/>
                </a:lnTo>
                <a:lnTo>
                  <a:pt x="16666" y="40098"/>
                </a:lnTo>
                <a:lnTo>
                  <a:pt x="1126" y="78914"/>
                </a:lnTo>
                <a:lnTo>
                  <a:pt x="0" y="93508"/>
                </a:lnTo>
                <a:lnTo>
                  <a:pt x="401" y="102244"/>
                </a:lnTo>
                <a:lnTo>
                  <a:pt x="13375" y="141640"/>
                </a:lnTo>
                <a:lnTo>
                  <a:pt x="41733" y="171047"/>
                </a:lnTo>
                <a:lnTo>
                  <a:pt x="81521" y="186109"/>
                </a:lnTo>
                <a:lnTo>
                  <a:pt x="96640" y="187189"/>
                </a:lnTo>
                <a:lnTo>
                  <a:pt x="110152" y="185792"/>
                </a:lnTo>
                <a:lnTo>
                  <a:pt x="146425" y="170551"/>
                </a:lnTo>
                <a:lnTo>
                  <a:pt x="173231" y="140520"/>
                </a:lnTo>
                <a:lnTo>
                  <a:pt x="186625" y="97988"/>
                </a:lnTo>
                <a:lnTo>
                  <a:pt x="187428" y="81429"/>
                </a:lnTo>
                <a:lnTo>
                  <a:pt x="184602" y="67942"/>
                </a:lnTo>
                <a:lnTo>
                  <a:pt x="165014" y="32794"/>
                </a:lnTo>
                <a:lnTo>
                  <a:pt x="131429" y="8788"/>
                </a:lnTo>
                <a:lnTo>
                  <a:pt x="872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468873" y="1511094"/>
            <a:ext cx="128905" cy="129539"/>
          </a:xfrm>
          <a:custGeom>
            <a:avLst/>
            <a:gdLst/>
            <a:ahLst/>
            <a:cxnLst/>
            <a:rect l="l" t="t" r="r" b="b"/>
            <a:pathLst>
              <a:path w="128904" h="129539">
                <a:moveTo>
                  <a:pt x="61522" y="0"/>
                </a:moveTo>
                <a:lnTo>
                  <a:pt x="23065" y="15022"/>
                </a:lnTo>
                <a:lnTo>
                  <a:pt x="1627" y="50196"/>
                </a:lnTo>
                <a:lnTo>
                  <a:pt x="0" y="64721"/>
                </a:lnTo>
                <a:lnTo>
                  <a:pt x="539" y="73111"/>
                </a:lnTo>
                <a:lnTo>
                  <a:pt x="17850" y="108626"/>
                </a:lnTo>
                <a:lnTo>
                  <a:pt x="55297" y="127776"/>
                </a:lnTo>
                <a:lnTo>
                  <a:pt x="71259" y="129089"/>
                </a:lnTo>
                <a:lnTo>
                  <a:pt x="84643" y="126101"/>
                </a:lnTo>
                <a:lnTo>
                  <a:pt x="116295" y="101817"/>
                </a:lnTo>
                <a:lnTo>
                  <a:pt x="128578" y="59588"/>
                </a:lnTo>
                <a:lnTo>
                  <a:pt x="125952" y="45766"/>
                </a:lnTo>
                <a:lnTo>
                  <a:pt x="102394" y="12914"/>
                </a:lnTo>
                <a:lnTo>
                  <a:pt x="6152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460491" y="1503746"/>
            <a:ext cx="144780" cy="145415"/>
          </a:xfrm>
          <a:custGeom>
            <a:avLst/>
            <a:gdLst/>
            <a:ahLst/>
            <a:cxnLst/>
            <a:rect l="l" t="t" r="r" b="b"/>
            <a:pathLst>
              <a:path w="144779" h="145414">
                <a:moveTo>
                  <a:pt x="69740" y="0"/>
                </a:moveTo>
                <a:lnTo>
                  <a:pt x="27660" y="15588"/>
                </a:lnTo>
                <a:lnTo>
                  <a:pt x="1524" y="58353"/>
                </a:lnTo>
                <a:lnTo>
                  <a:pt x="0" y="72831"/>
                </a:lnTo>
                <a:lnTo>
                  <a:pt x="762" y="80451"/>
                </a:lnTo>
                <a:lnTo>
                  <a:pt x="15661" y="116879"/>
                </a:lnTo>
                <a:lnTo>
                  <a:pt x="51955" y="142042"/>
                </a:lnTo>
                <a:lnTo>
                  <a:pt x="73138" y="144908"/>
                </a:lnTo>
                <a:lnTo>
                  <a:pt x="83781" y="144021"/>
                </a:lnTo>
                <a:lnTo>
                  <a:pt x="94190" y="141630"/>
                </a:lnTo>
                <a:lnTo>
                  <a:pt x="99308" y="139647"/>
                </a:lnTo>
                <a:lnTo>
                  <a:pt x="69759" y="139647"/>
                </a:lnTo>
                <a:lnTo>
                  <a:pt x="58860" y="138318"/>
                </a:lnTo>
                <a:lnTo>
                  <a:pt x="20693" y="115231"/>
                </a:lnTo>
                <a:lnTo>
                  <a:pt x="5926" y="78165"/>
                </a:lnTo>
                <a:lnTo>
                  <a:pt x="5334" y="72831"/>
                </a:lnTo>
                <a:lnTo>
                  <a:pt x="6096" y="65973"/>
                </a:lnTo>
                <a:lnTo>
                  <a:pt x="25799" y="23789"/>
                </a:lnTo>
                <a:lnTo>
                  <a:pt x="65763" y="5471"/>
                </a:lnTo>
                <a:lnTo>
                  <a:pt x="76796" y="5301"/>
                </a:lnTo>
                <a:lnTo>
                  <a:pt x="100097" y="5301"/>
                </a:lnTo>
                <a:lnTo>
                  <a:pt x="92010" y="2435"/>
                </a:lnTo>
                <a:lnTo>
                  <a:pt x="80966" y="368"/>
                </a:lnTo>
                <a:lnTo>
                  <a:pt x="69740" y="0"/>
                </a:lnTo>
                <a:close/>
              </a:path>
              <a:path w="144779" h="145414">
                <a:moveTo>
                  <a:pt x="100097" y="5301"/>
                </a:moveTo>
                <a:lnTo>
                  <a:pt x="76796" y="5301"/>
                </a:lnTo>
                <a:lnTo>
                  <a:pt x="87726" y="6867"/>
                </a:lnTo>
                <a:lnTo>
                  <a:pt x="98291" y="10153"/>
                </a:lnTo>
                <a:lnTo>
                  <a:pt x="131700" y="40223"/>
                </a:lnTo>
                <a:lnTo>
                  <a:pt x="140208" y="72069"/>
                </a:lnTo>
                <a:lnTo>
                  <a:pt x="137355" y="90566"/>
                </a:lnTo>
                <a:lnTo>
                  <a:pt x="111259" y="128012"/>
                </a:lnTo>
                <a:lnTo>
                  <a:pt x="69759" y="139647"/>
                </a:lnTo>
                <a:lnTo>
                  <a:pt x="99308" y="139647"/>
                </a:lnTo>
                <a:lnTo>
                  <a:pt x="135646" y="108193"/>
                </a:lnTo>
                <a:lnTo>
                  <a:pt x="144780" y="64449"/>
                </a:lnTo>
                <a:lnTo>
                  <a:pt x="141328" y="50478"/>
                </a:lnTo>
                <a:lnTo>
                  <a:pt x="112614" y="11665"/>
                </a:lnTo>
                <a:lnTo>
                  <a:pt x="102637" y="6202"/>
                </a:lnTo>
                <a:lnTo>
                  <a:pt x="100097" y="5301"/>
                </a:lnTo>
                <a:close/>
              </a:path>
              <a:path w="144779" h="145414">
                <a:moveTo>
                  <a:pt x="71761" y="10364"/>
                </a:moveTo>
                <a:lnTo>
                  <a:pt x="30487" y="26688"/>
                </a:lnTo>
                <a:lnTo>
                  <a:pt x="10668" y="72069"/>
                </a:lnTo>
                <a:lnTo>
                  <a:pt x="11620" y="80451"/>
                </a:lnTo>
                <a:lnTo>
                  <a:pt x="28649" y="115968"/>
                </a:lnTo>
                <a:lnTo>
                  <a:pt x="67647" y="134276"/>
                </a:lnTo>
                <a:lnTo>
                  <a:pt x="78339" y="134202"/>
                </a:lnTo>
                <a:lnTo>
                  <a:pt x="88862" y="132348"/>
                </a:lnTo>
                <a:lnTo>
                  <a:pt x="97254" y="129355"/>
                </a:lnTo>
                <a:lnTo>
                  <a:pt x="70724" y="129355"/>
                </a:lnTo>
                <a:lnTo>
                  <a:pt x="59765" y="127931"/>
                </a:lnTo>
                <a:lnTo>
                  <a:pt x="23596" y="101009"/>
                </a:lnTo>
                <a:lnTo>
                  <a:pt x="16002" y="65973"/>
                </a:lnTo>
                <a:lnTo>
                  <a:pt x="20501" y="50646"/>
                </a:lnTo>
                <a:lnTo>
                  <a:pt x="52562" y="18847"/>
                </a:lnTo>
                <a:lnTo>
                  <a:pt x="74103" y="15588"/>
                </a:lnTo>
                <a:lnTo>
                  <a:pt x="97066" y="15588"/>
                </a:lnTo>
                <a:lnTo>
                  <a:pt x="93862" y="14089"/>
                </a:lnTo>
                <a:lnTo>
                  <a:pt x="82956" y="11240"/>
                </a:lnTo>
                <a:lnTo>
                  <a:pt x="71761" y="10364"/>
                </a:lnTo>
                <a:close/>
              </a:path>
              <a:path w="144779" h="145414">
                <a:moveTo>
                  <a:pt x="97066" y="15588"/>
                </a:moveTo>
                <a:lnTo>
                  <a:pt x="74103" y="15588"/>
                </a:lnTo>
                <a:lnTo>
                  <a:pt x="84998" y="17021"/>
                </a:lnTo>
                <a:lnTo>
                  <a:pt x="95498" y="20458"/>
                </a:lnTo>
                <a:lnTo>
                  <a:pt x="126386" y="53694"/>
                </a:lnTo>
                <a:lnTo>
                  <a:pt x="129539" y="66735"/>
                </a:lnTo>
                <a:lnTo>
                  <a:pt x="129539" y="72831"/>
                </a:lnTo>
                <a:lnTo>
                  <a:pt x="111316" y="114649"/>
                </a:lnTo>
                <a:lnTo>
                  <a:pt x="70724" y="129355"/>
                </a:lnTo>
                <a:lnTo>
                  <a:pt x="97254" y="129355"/>
                </a:lnTo>
                <a:lnTo>
                  <a:pt x="129394" y="97750"/>
                </a:lnTo>
                <a:lnTo>
                  <a:pt x="134874" y="72831"/>
                </a:lnTo>
                <a:lnTo>
                  <a:pt x="134112" y="65973"/>
                </a:lnTo>
                <a:lnTo>
                  <a:pt x="113522" y="25689"/>
                </a:lnTo>
                <a:lnTo>
                  <a:pt x="104158" y="18907"/>
                </a:lnTo>
                <a:lnTo>
                  <a:pt x="97066" y="15588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542531" y="1234439"/>
            <a:ext cx="352044" cy="3520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737604" y="1578102"/>
            <a:ext cx="1905" cy="0"/>
          </a:xfrm>
          <a:custGeom>
            <a:avLst/>
            <a:gdLst/>
            <a:ahLst/>
            <a:cxnLst/>
            <a:rect l="l" t="t" r="r" b="b"/>
            <a:pathLst>
              <a:path w="1904" h="0">
                <a:moveTo>
                  <a:pt x="0" y="0"/>
                </a:moveTo>
                <a:lnTo>
                  <a:pt x="1524" y="0"/>
                </a:lnTo>
              </a:path>
            </a:pathLst>
          </a:custGeom>
          <a:ln w="3175">
            <a:solidFill>
              <a:srgbClr val="FEF7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79347" y="4365878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5" h="0">
                <a:moveTo>
                  <a:pt x="0" y="0"/>
                </a:moveTo>
                <a:lnTo>
                  <a:pt x="1264158" y="0"/>
                </a:lnTo>
              </a:path>
            </a:pathLst>
          </a:custGeom>
          <a:ln w="3555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34767" y="4365878"/>
            <a:ext cx="1264285" cy="0"/>
          </a:xfrm>
          <a:custGeom>
            <a:avLst/>
            <a:gdLst/>
            <a:ahLst/>
            <a:cxnLst/>
            <a:rect l="l" t="t" r="r" b="b"/>
            <a:pathLst>
              <a:path w="1264285" h="0">
                <a:moveTo>
                  <a:pt x="0" y="0"/>
                </a:moveTo>
                <a:lnTo>
                  <a:pt x="1264158" y="0"/>
                </a:lnTo>
              </a:path>
            </a:pathLst>
          </a:custGeom>
          <a:ln w="3555">
            <a:solidFill>
              <a:srgbClr val="7B98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67889" y="4288856"/>
            <a:ext cx="144780" cy="145415"/>
          </a:xfrm>
          <a:custGeom>
            <a:avLst/>
            <a:gdLst/>
            <a:ahLst/>
            <a:cxnLst/>
            <a:rect l="l" t="t" r="r" b="b"/>
            <a:pathLst>
              <a:path w="144780" h="145414">
                <a:moveTo>
                  <a:pt x="69740" y="0"/>
                </a:moveTo>
                <a:lnTo>
                  <a:pt x="27660" y="15588"/>
                </a:lnTo>
                <a:lnTo>
                  <a:pt x="1524" y="58353"/>
                </a:lnTo>
                <a:lnTo>
                  <a:pt x="0" y="72831"/>
                </a:lnTo>
                <a:lnTo>
                  <a:pt x="762" y="80451"/>
                </a:lnTo>
                <a:lnTo>
                  <a:pt x="15661" y="116879"/>
                </a:lnTo>
                <a:lnTo>
                  <a:pt x="51955" y="142042"/>
                </a:lnTo>
                <a:lnTo>
                  <a:pt x="73138" y="144908"/>
                </a:lnTo>
                <a:lnTo>
                  <a:pt x="83781" y="144021"/>
                </a:lnTo>
                <a:lnTo>
                  <a:pt x="94190" y="141630"/>
                </a:lnTo>
                <a:lnTo>
                  <a:pt x="99306" y="139647"/>
                </a:lnTo>
                <a:lnTo>
                  <a:pt x="69756" y="139647"/>
                </a:lnTo>
                <a:lnTo>
                  <a:pt x="58857" y="138318"/>
                </a:lnTo>
                <a:lnTo>
                  <a:pt x="20692" y="115232"/>
                </a:lnTo>
                <a:lnTo>
                  <a:pt x="5926" y="78165"/>
                </a:lnTo>
                <a:lnTo>
                  <a:pt x="5334" y="72831"/>
                </a:lnTo>
                <a:lnTo>
                  <a:pt x="6096" y="65973"/>
                </a:lnTo>
                <a:lnTo>
                  <a:pt x="25799" y="23789"/>
                </a:lnTo>
                <a:lnTo>
                  <a:pt x="65763" y="5471"/>
                </a:lnTo>
                <a:lnTo>
                  <a:pt x="76796" y="5301"/>
                </a:lnTo>
                <a:lnTo>
                  <a:pt x="100097" y="5301"/>
                </a:lnTo>
                <a:lnTo>
                  <a:pt x="92010" y="2435"/>
                </a:lnTo>
                <a:lnTo>
                  <a:pt x="80966" y="368"/>
                </a:lnTo>
                <a:lnTo>
                  <a:pt x="69740" y="0"/>
                </a:lnTo>
                <a:close/>
              </a:path>
              <a:path w="144780" h="145414">
                <a:moveTo>
                  <a:pt x="100097" y="5301"/>
                </a:moveTo>
                <a:lnTo>
                  <a:pt x="76796" y="5301"/>
                </a:lnTo>
                <a:lnTo>
                  <a:pt x="87726" y="6867"/>
                </a:lnTo>
                <a:lnTo>
                  <a:pt x="98291" y="10153"/>
                </a:lnTo>
                <a:lnTo>
                  <a:pt x="131700" y="40223"/>
                </a:lnTo>
                <a:lnTo>
                  <a:pt x="140208" y="72069"/>
                </a:lnTo>
                <a:lnTo>
                  <a:pt x="137352" y="90582"/>
                </a:lnTo>
                <a:lnTo>
                  <a:pt x="111255" y="128015"/>
                </a:lnTo>
                <a:lnTo>
                  <a:pt x="69756" y="139647"/>
                </a:lnTo>
                <a:lnTo>
                  <a:pt x="99306" y="139647"/>
                </a:lnTo>
                <a:lnTo>
                  <a:pt x="135646" y="108193"/>
                </a:lnTo>
                <a:lnTo>
                  <a:pt x="144780" y="64449"/>
                </a:lnTo>
                <a:lnTo>
                  <a:pt x="141328" y="50478"/>
                </a:lnTo>
                <a:lnTo>
                  <a:pt x="112614" y="11665"/>
                </a:lnTo>
                <a:lnTo>
                  <a:pt x="102637" y="6202"/>
                </a:lnTo>
                <a:lnTo>
                  <a:pt x="100097" y="5301"/>
                </a:lnTo>
                <a:close/>
              </a:path>
              <a:path w="144780" h="145414">
                <a:moveTo>
                  <a:pt x="71742" y="10341"/>
                </a:moveTo>
                <a:lnTo>
                  <a:pt x="30528" y="26678"/>
                </a:lnTo>
                <a:lnTo>
                  <a:pt x="10668" y="72069"/>
                </a:lnTo>
                <a:lnTo>
                  <a:pt x="11620" y="80451"/>
                </a:lnTo>
                <a:lnTo>
                  <a:pt x="28649" y="115968"/>
                </a:lnTo>
                <a:lnTo>
                  <a:pt x="67647" y="134276"/>
                </a:lnTo>
                <a:lnTo>
                  <a:pt x="78339" y="134202"/>
                </a:lnTo>
                <a:lnTo>
                  <a:pt x="88862" y="132348"/>
                </a:lnTo>
                <a:lnTo>
                  <a:pt x="97254" y="129355"/>
                </a:lnTo>
                <a:lnTo>
                  <a:pt x="70724" y="129355"/>
                </a:lnTo>
                <a:lnTo>
                  <a:pt x="59765" y="127931"/>
                </a:lnTo>
                <a:lnTo>
                  <a:pt x="23596" y="101009"/>
                </a:lnTo>
                <a:lnTo>
                  <a:pt x="16002" y="65973"/>
                </a:lnTo>
                <a:lnTo>
                  <a:pt x="20499" y="50646"/>
                </a:lnTo>
                <a:lnTo>
                  <a:pt x="52556" y="18847"/>
                </a:lnTo>
                <a:lnTo>
                  <a:pt x="74098" y="15588"/>
                </a:lnTo>
                <a:lnTo>
                  <a:pt x="97077" y="15588"/>
                </a:lnTo>
                <a:lnTo>
                  <a:pt x="93807" y="14057"/>
                </a:lnTo>
                <a:lnTo>
                  <a:pt x="82918" y="11212"/>
                </a:lnTo>
                <a:lnTo>
                  <a:pt x="71742" y="10341"/>
                </a:lnTo>
                <a:close/>
              </a:path>
              <a:path w="144780" h="145414">
                <a:moveTo>
                  <a:pt x="97077" y="15588"/>
                </a:moveTo>
                <a:lnTo>
                  <a:pt x="74098" y="15588"/>
                </a:lnTo>
                <a:lnTo>
                  <a:pt x="84994" y="17021"/>
                </a:lnTo>
                <a:lnTo>
                  <a:pt x="95495" y="20458"/>
                </a:lnTo>
                <a:lnTo>
                  <a:pt x="126386" y="53694"/>
                </a:lnTo>
                <a:lnTo>
                  <a:pt x="129539" y="66735"/>
                </a:lnTo>
                <a:lnTo>
                  <a:pt x="129539" y="72831"/>
                </a:lnTo>
                <a:lnTo>
                  <a:pt x="111316" y="114649"/>
                </a:lnTo>
                <a:lnTo>
                  <a:pt x="70724" y="129355"/>
                </a:lnTo>
                <a:lnTo>
                  <a:pt x="97254" y="129355"/>
                </a:lnTo>
                <a:lnTo>
                  <a:pt x="129394" y="97750"/>
                </a:lnTo>
                <a:lnTo>
                  <a:pt x="134874" y="72831"/>
                </a:lnTo>
                <a:lnTo>
                  <a:pt x="134112" y="65973"/>
                </a:lnTo>
                <a:lnTo>
                  <a:pt x="113450" y="25648"/>
                </a:lnTo>
                <a:lnTo>
                  <a:pt x="104090" y="18871"/>
                </a:lnTo>
                <a:lnTo>
                  <a:pt x="97077" y="15588"/>
                </a:lnTo>
                <a:close/>
              </a:path>
            </a:pathLst>
          </a:custGeom>
          <a:solidFill>
            <a:srgbClr val="7B98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249929" y="4019550"/>
            <a:ext cx="352044" cy="3520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45764" y="4363973"/>
            <a:ext cx="1905" cy="0"/>
          </a:xfrm>
          <a:custGeom>
            <a:avLst/>
            <a:gdLst/>
            <a:ahLst/>
            <a:cxnLst/>
            <a:rect l="l" t="t" r="r" b="b"/>
            <a:pathLst>
              <a:path w="1904" h="0">
                <a:moveTo>
                  <a:pt x="0" y="0"/>
                </a:moveTo>
                <a:lnTo>
                  <a:pt x="1524" y="0"/>
                </a:lnTo>
              </a:path>
            </a:pathLst>
          </a:custGeom>
          <a:ln w="3175">
            <a:solidFill>
              <a:srgbClr val="FEF7E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813942" y="1186814"/>
          <a:ext cx="2875915" cy="2113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"/>
                <a:gridCol w="2720340"/>
                <a:gridCol w="41910"/>
              </a:tblGrid>
              <a:tr h="1049654">
                <a:tc gridSpan="3"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VRI</a:t>
                      </a:r>
                      <a:endParaRPr sz="1000">
                        <a:latin typeface="Georgia"/>
                        <a:cs typeface="Georg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3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Demand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vs.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Supply</a:t>
                      </a:r>
                      <a:endParaRPr sz="850">
                        <a:latin typeface="Arial Narrow"/>
                        <a:cs typeface="Arial Narrow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Demand</a:t>
                      </a:r>
                      <a:r>
                        <a:rPr dirty="0" sz="85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ex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c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eeds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supply</a:t>
                      </a:r>
                      <a:endParaRPr sz="850">
                        <a:latin typeface="Georgia"/>
                        <a:cs typeface="Georg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2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dirty="0" sz="850" spc="-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T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raining</a:t>
                      </a:r>
                      <a:endParaRPr sz="850">
                        <a:latin typeface="Arial Narrow"/>
                        <a:cs typeface="Arial Narrow"/>
                      </a:endParaRPr>
                    </a:p>
                    <a:p>
                      <a:pPr marL="62230">
                        <a:lnSpc>
                          <a:spcPts val="865"/>
                        </a:lnSpc>
                        <a:spcBef>
                          <a:spcPts val="10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1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5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0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int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rp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reter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training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p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ro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g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rams</a:t>
                      </a:r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12954">
                      <a:solidFill>
                        <a:srgbClr val="000000"/>
                      </a:solidFill>
                      <a:prstDash val="solid"/>
                    </a:lnL>
                    <a:lnR w="12954">
                      <a:solidFill>
                        <a:srgbClr val="000000"/>
                      </a:solidFill>
                      <a:prstDash val="solid"/>
                    </a:lnR>
                    <a:lnT w="1295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12495">
                <a:tc>
                  <a:txBody>
                    <a:bodyPr/>
                    <a:lstStyle/>
                    <a:p>
                      <a:pPr/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8513">
                      <a:solidFill>
                        <a:srgbClr val="FFFFFF"/>
                      </a:solidFill>
                      <a:prstDash val="solid"/>
                    </a:lnL>
                    <a:lnR w="4317">
                      <a:solidFill>
                        <a:srgbClr val="7B9899"/>
                      </a:solidFill>
                      <a:prstDash val="solid"/>
                    </a:lnR>
                    <a:solidFill>
                      <a:srgbClr val="C5D1D7"/>
                    </a:solidFill>
                  </a:tcPr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1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60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+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universities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cc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ept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ASL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as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foreign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language</a:t>
                      </a:r>
                      <a:endParaRPr sz="850">
                        <a:latin typeface="Georgia"/>
                        <a:cs typeface="Georgia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Explosion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of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noncredit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and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online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ASL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classes</a:t>
                      </a:r>
                      <a:endParaRPr sz="850">
                        <a:latin typeface="Georgia"/>
                        <a:cs typeface="Georgi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8"/>
                        </a:spcBef>
                      </a:pP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26034">
                        <a:lnSpc>
                          <a:spcPct val="100000"/>
                        </a:lnSpc>
                      </a:pP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Outreach</a:t>
                      </a:r>
                      <a:endParaRPr sz="850">
                        <a:latin typeface="Arial Narrow"/>
                        <a:cs typeface="Arial Narrow"/>
                      </a:endParaRPr>
                    </a:p>
                    <a:p>
                      <a:pPr marL="25400" marR="96520">
                        <a:lnSpc>
                          <a:spcPts val="1040"/>
                        </a:lnSpc>
                        <a:spcBef>
                          <a:spcPts val="20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Not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many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businesses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and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consumers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understand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the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differen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c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es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between</a:t>
                      </a:r>
                      <a:r>
                        <a:rPr dirty="0" sz="85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VRS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and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VRI</a:t>
                      </a:r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317">
                      <a:solidFill>
                        <a:srgbClr val="7B9899"/>
                      </a:solidFill>
                      <a:prstDash val="solid"/>
                    </a:lnL>
                    <a:lnR w="4318">
                      <a:solidFill>
                        <a:srgbClr val="7B9899"/>
                      </a:solidFill>
                      <a:prstDash val="solid"/>
                    </a:lnR>
                    <a:solidFill>
                      <a:srgbClr val="C5D1D7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318">
                      <a:solidFill>
                        <a:srgbClr val="7B9899"/>
                      </a:solidFill>
                      <a:prstDash val="solid"/>
                    </a:lnL>
                    <a:lnR w="47752">
                      <a:solidFill>
                        <a:srgbClr val="FFFFFF"/>
                      </a:solidFill>
                      <a:prstDash val="solid"/>
                    </a:lnR>
                    <a:solidFill>
                      <a:srgbClr val="C5D1D7"/>
                    </a:solidFill>
                  </a:tcPr>
                </a:tc>
              </a:tr>
              <a:tr h="120269">
                <a:tc>
                  <a:txBody>
                    <a:bodyPr/>
                    <a:lstStyle/>
                    <a:p>
                      <a:pPr/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8513">
                      <a:solidFill>
                        <a:srgbClr val="FFFFFF"/>
                      </a:solidFill>
                      <a:prstDash val="solid"/>
                    </a:lnL>
                    <a:lnR w="4317">
                      <a:solidFill>
                        <a:srgbClr val="7B9899"/>
                      </a:solidFill>
                      <a:prstDash val="solid"/>
                    </a:lnR>
                    <a:lnB w="47751">
                      <a:solidFill>
                        <a:srgbClr val="FFFFFF"/>
                      </a:solidFill>
                      <a:prstDash val="solid"/>
                    </a:lnB>
                    <a:solidFill>
                      <a:srgbClr val="C5D1D7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317">
                      <a:solidFill>
                        <a:srgbClr val="7B9899"/>
                      </a:solidFill>
                      <a:prstDash val="solid"/>
                    </a:lnL>
                    <a:lnR w="4318">
                      <a:solidFill>
                        <a:srgbClr val="7B9899"/>
                      </a:solidFill>
                      <a:prstDash val="solid"/>
                    </a:lnR>
                    <a:lnB w="49656">
                      <a:solidFill>
                        <a:srgbClr val="FFFFFF"/>
                      </a:solidFill>
                      <a:prstDash val="solid"/>
                    </a:lnB>
                    <a:solidFill>
                      <a:srgbClr val="8CADAE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318">
                      <a:solidFill>
                        <a:srgbClr val="7B9899"/>
                      </a:solidFill>
                      <a:prstDash val="solid"/>
                    </a:lnL>
                    <a:lnR w="47752">
                      <a:solidFill>
                        <a:srgbClr val="FFFFFF"/>
                      </a:solidFill>
                      <a:prstDash val="solid"/>
                    </a:lnR>
                    <a:lnB w="47751">
                      <a:solidFill>
                        <a:srgbClr val="FFFFFF"/>
                      </a:solidFill>
                      <a:prstDash val="solid"/>
                    </a:lnB>
                    <a:solidFill>
                      <a:srgbClr val="C5D1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4123309" y="1186814"/>
          <a:ext cx="2845435" cy="2113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9108"/>
              </a:tblGrid>
              <a:tr h="423672"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VRI</a:t>
                      </a:r>
                      <a:endParaRPr sz="10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8514">
                      <a:solidFill>
                        <a:srgbClr val="FFFFFF"/>
                      </a:solidFill>
                      <a:prstDash val="solid"/>
                    </a:lnL>
                    <a:lnR w="46990">
                      <a:solidFill>
                        <a:srgbClr val="FFFFFF"/>
                      </a:solidFill>
                      <a:prstDash val="solid"/>
                    </a:lnR>
                    <a:lnT w="12954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538477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</a:pP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Research</a:t>
                      </a:r>
                      <a:r>
                        <a:rPr dirty="0" sz="850" spc="-2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and</a:t>
                      </a:r>
                      <a:r>
                        <a:rPr dirty="0" sz="850" spc="-3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Assessment</a:t>
                      </a:r>
                      <a:endParaRPr sz="850">
                        <a:latin typeface="Arial Narrow"/>
                        <a:cs typeface="Arial Narrow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Survey</a:t>
                      </a:r>
                      <a:r>
                        <a:rPr dirty="0" sz="85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how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mu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c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h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VRI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is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used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in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Ameri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c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</a:t>
                      </a:r>
                      <a:endParaRPr sz="850">
                        <a:latin typeface="Georgia"/>
                        <a:cs typeface="Georgia"/>
                      </a:endParaRPr>
                    </a:p>
                    <a:p>
                      <a:pPr marL="27305" marR="285115">
                        <a:lnSpc>
                          <a:spcPts val="1040"/>
                        </a:lnSpc>
                        <a:spcBef>
                          <a:spcPts val="30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Survey</a:t>
                      </a:r>
                      <a:r>
                        <a:rPr dirty="0" sz="85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how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much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VRI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is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understood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and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applied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correctly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in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the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community</a:t>
                      </a:r>
                      <a:endParaRPr sz="850">
                        <a:latin typeface="Georgia"/>
                        <a:cs typeface="Georgia"/>
                      </a:endParaRPr>
                    </a:p>
                    <a:p>
                      <a:pPr marL="27305">
                        <a:lnSpc>
                          <a:spcPts val="1000"/>
                        </a:lnSpc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Survey</a:t>
                      </a:r>
                      <a:r>
                        <a:rPr dirty="0" sz="85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interpreter</a:t>
                      </a:r>
                      <a:r>
                        <a:rPr dirty="0" sz="85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profession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on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its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VRI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experience</a:t>
                      </a:r>
                      <a:endParaRPr sz="850">
                        <a:latin typeface="Georgia"/>
                        <a:cs typeface="Georgia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Future</a:t>
                      </a:r>
                      <a:r>
                        <a:rPr dirty="0" sz="850" spc="-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8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Opportunities</a:t>
                      </a:r>
                      <a:endParaRPr sz="850">
                        <a:latin typeface="Arial Narrow"/>
                        <a:cs typeface="Arial Narrow"/>
                      </a:endParaRPr>
                    </a:p>
                    <a:p>
                      <a:pPr marL="27305" marR="56515">
                        <a:lnSpc>
                          <a:spcPts val="1030"/>
                        </a:lnSpc>
                        <a:spcBef>
                          <a:spcPts val="30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W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o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r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k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wi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th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Ch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ambe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r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s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of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C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o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mmerce,</a:t>
                      </a:r>
                      <a:r>
                        <a:rPr dirty="0" sz="850" spc="-1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small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businesses,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Independent</a:t>
                      </a:r>
                      <a:r>
                        <a:rPr dirty="0" sz="850" spc="-2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Living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Centers,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Community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Service</a:t>
                      </a:r>
                      <a:endParaRPr sz="850">
                        <a:latin typeface="Georgia"/>
                        <a:cs typeface="Georgia"/>
                      </a:endParaRPr>
                    </a:p>
                    <a:p>
                      <a:pPr marL="27305">
                        <a:lnSpc>
                          <a:spcPts val="1000"/>
                        </a:lnSpc>
                      </a:pPr>
                      <a:r>
                        <a:rPr dirty="0" sz="850" spc="-5">
                          <a:latin typeface="Georgia"/>
                          <a:cs typeface="Georgia"/>
                        </a:rPr>
                        <a:t>C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enters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to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promote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VRI</a:t>
                      </a:r>
                      <a:endParaRPr sz="850">
                        <a:latin typeface="Georgia"/>
                        <a:cs typeface="Georgia"/>
                      </a:endParaRPr>
                    </a:p>
                    <a:p>
                      <a:pPr marL="27305" marR="487045">
                        <a:lnSpc>
                          <a:spcPct val="101099"/>
                        </a:lnSpc>
                        <a:spcBef>
                          <a:spcPts val="5"/>
                        </a:spcBef>
                      </a:pPr>
                      <a:r>
                        <a:rPr dirty="0" sz="850" spc="-5">
                          <a:latin typeface="Arial"/>
                          <a:cs typeface="Arial"/>
                        </a:rPr>
                        <a:t>•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In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c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rease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employment,</a:t>
                      </a:r>
                      <a:r>
                        <a:rPr dirty="0" sz="850" spc="-2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edu</a:t>
                      </a:r>
                      <a:r>
                        <a:rPr dirty="0" sz="850" spc="-5">
                          <a:latin typeface="Georgia"/>
                          <a:cs typeface="Georgia"/>
                        </a:rPr>
                        <a:t>c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ational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and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other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 opportunities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in</a:t>
                      </a:r>
                      <a:r>
                        <a:rPr dirty="0" sz="850" spc="5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the</a:t>
                      </a:r>
                      <a:r>
                        <a:rPr dirty="0" sz="850" spc="-10"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850">
                          <a:latin typeface="Georgia"/>
                          <a:cs typeface="Georgia"/>
                        </a:rPr>
                        <a:t>community</a:t>
                      </a:r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48514">
                      <a:solidFill>
                        <a:srgbClr val="FFFFFF"/>
                      </a:solidFill>
                      <a:prstDash val="solid"/>
                    </a:lnL>
                    <a:lnR w="46990">
                      <a:solidFill>
                        <a:srgbClr val="FFFFFF"/>
                      </a:solidFill>
                      <a:prstDash val="solid"/>
                    </a:lnR>
                    <a:solidFill>
                      <a:srgbClr val="C5D1D7"/>
                    </a:solidFill>
                  </a:tcPr>
                </a:tc>
              </a:tr>
              <a:tr h="120269">
                <a:tc>
                  <a:txBody>
                    <a:bodyPr/>
                    <a:lstStyle/>
                    <a:p>
                      <a:pPr/>
                      <a:endParaRPr sz="85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lnL w="50038">
                      <a:solidFill>
                        <a:srgbClr val="FFFFFF"/>
                      </a:solidFill>
                      <a:prstDash val="solid"/>
                    </a:lnL>
                    <a:lnR w="50800">
                      <a:solidFill>
                        <a:srgbClr val="FFFFFF"/>
                      </a:solidFill>
                      <a:prstDash val="solid"/>
                    </a:lnR>
                    <a:lnB w="49656">
                      <a:solidFill>
                        <a:srgbClr val="FFFFFF"/>
                      </a:solidFill>
                      <a:prstDash val="solid"/>
                    </a:lnB>
                    <a:solidFill>
                      <a:srgbClr val="8CADA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813942" y="3971925"/>
          <a:ext cx="2875915" cy="2113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"/>
                <a:gridCol w="2720340"/>
                <a:gridCol w="41910"/>
              </a:tblGrid>
              <a:tr h="1049654">
                <a:tc gridSpan="3"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</a:pPr>
                      <a:r>
                        <a:rPr dirty="0" sz="1000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VRS</a:t>
                      </a:r>
                      <a:r>
                        <a:rPr dirty="0" sz="1000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000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vs.</a:t>
                      </a:r>
                      <a:r>
                        <a:rPr dirty="0" sz="1000" spc="5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dirty="0" sz="1000">
                          <a:solidFill>
                            <a:srgbClr val="C00000"/>
                          </a:solidFill>
                          <a:latin typeface="Georgia"/>
                          <a:cs typeface="Georgia"/>
                        </a:rPr>
                        <a:t>VRI</a:t>
                      </a:r>
                      <a:endParaRPr sz="1000">
                        <a:latin typeface="Georgia"/>
                        <a:cs typeface="Georgi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4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An</a:t>
                      </a:r>
                      <a:r>
                        <a:rPr dirty="0" sz="14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4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4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Questions?</a:t>
                      </a:r>
                      <a:endParaRPr sz="145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12954">
                      <a:solidFill>
                        <a:srgbClr val="000000"/>
                      </a:solidFill>
                      <a:prstDash val="solid"/>
                    </a:lnL>
                    <a:lnR w="12954">
                      <a:solidFill>
                        <a:srgbClr val="000000"/>
                      </a:solidFill>
                      <a:prstDash val="solid"/>
                    </a:lnR>
                    <a:lnT w="12954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12495">
                <a:tc>
                  <a:txBody>
                    <a:bodyPr/>
                    <a:lstStyle/>
                    <a:p>
                      <a:pPr/>
                      <a:endParaRPr sz="145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48513">
                      <a:solidFill>
                        <a:srgbClr val="FFFFFF"/>
                      </a:solidFill>
                      <a:prstDash val="solid"/>
                    </a:lnL>
                    <a:lnR w="4317">
                      <a:solidFill>
                        <a:srgbClr val="7B9899"/>
                      </a:solidFill>
                      <a:prstDash val="solid"/>
                    </a:lnR>
                    <a:solidFill>
                      <a:srgbClr val="C5D1D7"/>
                    </a:solidFill>
                  </a:tcPr>
                </a:tc>
                <a:tc>
                  <a:txBody>
                    <a:bodyPr/>
                    <a:lstStyle/>
                    <a:p>
                      <a:pPr marL="899160">
                        <a:lnSpc>
                          <a:spcPct val="100000"/>
                        </a:lnSpc>
                      </a:pPr>
                      <a:r>
                        <a:rPr dirty="0" sz="14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Than</a:t>
                      </a:r>
                      <a:r>
                        <a:rPr dirty="0" sz="145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k</a:t>
                      </a:r>
                      <a:r>
                        <a:rPr dirty="0" sz="1450" spc="-1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450" spc="-110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Y</a:t>
                      </a:r>
                      <a:r>
                        <a:rPr dirty="0" sz="1450" spc="-5" b="1" i="1">
                          <a:solidFill>
                            <a:srgbClr val="0070C0"/>
                          </a:solidFill>
                          <a:latin typeface="Arial Narrow"/>
                          <a:cs typeface="Arial Narrow"/>
                        </a:rPr>
                        <a:t>ou!!!</a:t>
                      </a:r>
                      <a:endParaRPr sz="145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4317">
                      <a:solidFill>
                        <a:srgbClr val="7B9899"/>
                      </a:solidFill>
                      <a:prstDash val="solid"/>
                    </a:lnL>
                    <a:lnR w="4318">
                      <a:solidFill>
                        <a:srgbClr val="7B9899"/>
                      </a:solidFill>
                      <a:prstDash val="solid"/>
                    </a:lnR>
                    <a:solidFill>
                      <a:srgbClr val="C5D1D7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5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4318">
                      <a:solidFill>
                        <a:srgbClr val="7B9899"/>
                      </a:solidFill>
                      <a:prstDash val="solid"/>
                    </a:lnL>
                    <a:lnR w="47752">
                      <a:solidFill>
                        <a:srgbClr val="FFFFFF"/>
                      </a:solidFill>
                      <a:prstDash val="solid"/>
                    </a:lnR>
                    <a:solidFill>
                      <a:srgbClr val="C5D1D7"/>
                    </a:solidFill>
                  </a:tcPr>
                </a:tc>
              </a:tr>
              <a:tr h="120078">
                <a:tc>
                  <a:txBody>
                    <a:bodyPr/>
                    <a:lstStyle/>
                    <a:p>
                      <a:pPr/>
                      <a:endParaRPr sz="145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48513">
                      <a:solidFill>
                        <a:srgbClr val="FFFFFF"/>
                      </a:solidFill>
                      <a:prstDash val="solid"/>
                    </a:lnL>
                    <a:lnR w="4317">
                      <a:solidFill>
                        <a:srgbClr val="7B9899"/>
                      </a:solidFill>
                      <a:prstDash val="solid"/>
                    </a:lnR>
                    <a:lnB w="47370">
                      <a:solidFill>
                        <a:srgbClr val="FFFFFF"/>
                      </a:solidFill>
                      <a:prstDash val="solid"/>
                    </a:lnB>
                    <a:solidFill>
                      <a:srgbClr val="C5D1D7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5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4317">
                      <a:solidFill>
                        <a:srgbClr val="7B9899"/>
                      </a:solidFill>
                      <a:prstDash val="solid"/>
                    </a:lnL>
                    <a:lnR w="4318">
                      <a:solidFill>
                        <a:srgbClr val="7B9899"/>
                      </a:solidFill>
                      <a:prstDash val="solid"/>
                    </a:lnR>
                    <a:lnB w="49276">
                      <a:solidFill>
                        <a:srgbClr val="FFFFFF"/>
                      </a:solidFill>
                      <a:prstDash val="solid"/>
                    </a:lnB>
                    <a:solidFill>
                      <a:srgbClr val="8CADAE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50">
                        <a:latin typeface="Arial Narrow"/>
                        <a:cs typeface="Arial Narrow"/>
                      </a:endParaRPr>
                    </a:p>
                  </a:txBody>
                  <a:tcPr marL="0" marR="0" marB="0" marT="0">
                    <a:lnL w="4318">
                      <a:solidFill>
                        <a:srgbClr val="7B9899"/>
                      </a:solidFill>
                      <a:prstDash val="solid"/>
                    </a:lnL>
                    <a:lnR w="47752">
                      <a:solidFill>
                        <a:srgbClr val="FFFFFF"/>
                      </a:solidFill>
                      <a:prstDash val="solid"/>
                    </a:lnR>
                    <a:lnB w="47370">
                      <a:solidFill>
                        <a:srgbClr val="FFFFFF"/>
                      </a:solidFill>
                      <a:prstDash val="solid"/>
                    </a:lnB>
                    <a:solidFill>
                      <a:srgbClr val="C5D1D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A3D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mary.lightfoot</dc:creator>
  <dc:title>Microsoft PowerPoint - VRS_vs_VRI_-_A_Consumer_Perspective[1].ppt [Compatibility Mode]</dc:title>
  <dcterms:created xsi:type="dcterms:W3CDTF">2017-07-21T14:53:02Z</dcterms:created>
  <dcterms:modified xsi:type="dcterms:W3CDTF">2017-07-21T14:53:02Z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2010-06-09T00:00:00Z</vt:filetime>
  </property>
  <property fmtid="{D5CDD505-2E9C-101B-9397-08002B2CF9AE}" pid="3" name="LastSaved">
    <vt:filetime>2017-07-21T00:00:00Z</vt:filetime>
  </property>
</Properties>
</file>