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81" r:id="rId3"/>
    <p:sldId id="283" r:id="rId4"/>
    <p:sldId id="257" r:id="rId5"/>
    <p:sldId id="258" r:id="rId6"/>
    <p:sldId id="259" r:id="rId7"/>
    <p:sldId id="274" r:id="rId8"/>
    <p:sldId id="260" r:id="rId9"/>
    <p:sldId id="261" r:id="rId10"/>
    <p:sldId id="262" r:id="rId11"/>
    <p:sldId id="270" r:id="rId12"/>
    <p:sldId id="275" r:id="rId13"/>
    <p:sldId id="273" r:id="rId14"/>
    <p:sldId id="263" r:id="rId15"/>
    <p:sldId id="265" r:id="rId16"/>
    <p:sldId id="269" r:id="rId17"/>
    <p:sldId id="266" r:id="rId18"/>
    <p:sldId id="287" r:id="rId19"/>
    <p:sldId id="267" r:id="rId20"/>
    <p:sldId id="268" r:id="rId21"/>
    <p:sldId id="282" r:id="rId22"/>
    <p:sldId id="286" r:id="rId23"/>
    <p:sldId id="288" r:id="rId24"/>
    <p:sldId id="272" r:id="rId25"/>
    <p:sldId id="285" r:id="rId26"/>
    <p:sldId id="264" r:id="rId27"/>
    <p:sldId id="276" r:id="rId28"/>
    <p:sldId id="277" r:id="rId29"/>
    <p:sldId id="278" r:id="rId30"/>
    <p:sldId id="279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309AD-350A-9F44-B33B-DAE3EB8CD07F}" type="datetimeFigureOut">
              <a:rPr lang="en-US" smtClean="0"/>
              <a:t>1/7/16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7BAE-EFF7-3641-9874-611E80A0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7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E7BAE-EFF7-3641-9874-611E80A0C2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9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FE11-5EEC-5D4A-8589-9A55C23D1EB5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DBBB-CF8B-4A47-BAB6-C45E5AA5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9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FE11-5EEC-5D4A-8589-9A55C23D1EB5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DBBB-CF8B-4A47-BAB6-C45E5AA5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4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FE11-5EEC-5D4A-8589-9A55C23D1EB5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DBBB-CF8B-4A47-BAB6-C45E5AA5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0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FE11-5EEC-5D4A-8589-9A55C23D1EB5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DBBB-CF8B-4A47-BAB6-C45E5AA5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FE11-5EEC-5D4A-8589-9A55C23D1EB5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DBBB-CF8B-4A47-BAB6-C45E5AA5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6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FE11-5EEC-5D4A-8589-9A55C23D1EB5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DBBB-CF8B-4A47-BAB6-C45E5AA5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6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FE11-5EEC-5D4A-8589-9A55C23D1EB5}" type="datetimeFigureOut">
              <a:rPr lang="en-US" smtClean="0"/>
              <a:t>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DBBB-CF8B-4A47-BAB6-C45E5AA5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8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FE11-5EEC-5D4A-8589-9A55C23D1EB5}" type="datetimeFigureOut">
              <a:rPr lang="en-US" smtClean="0"/>
              <a:t>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DBBB-CF8B-4A47-BAB6-C45E5AA5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FE11-5EEC-5D4A-8589-9A55C23D1EB5}" type="datetimeFigureOut">
              <a:rPr lang="en-US" smtClean="0"/>
              <a:t>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DBBB-CF8B-4A47-BAB6-C45E5AA5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8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FE11-5EEC-5D4A-8589-9A55C23D1EB5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DBBB-CF8B-4A47-BAB6-C45E5AA5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FE11-5EEC-5D4A-8589-9A55C23D1EB5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DBBB-CF8B-4A47-BAB6-C45E5AA5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6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FE11-5EEC-5D4A-8589-9A55C23D1EB5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CDBBB-CF8B-4A47-BAB6-C45E5AA5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7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encecases.lib.buffalo.edu/cs/" TargetMode="External"/><Relationship Id="rId3" Type="http://schemas.openxmlformats.org/officeDocument/2006/relationships/hyperlink" Target="http://www.inderscience.com/jhome.php?jcode=IJTC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A02127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1078">
            <a:off x="3740239" y="3465127"/>
            <a:ext cx="1955061" cy="1294464"/>
          </a:xfrm>
          <a:prstGeom prst="rect">
            <a:avLst/>
          </a:prstGeom>
        </p:spPr>
      </p:pic>
      <p:pic>
        <p:nvPicPr>
          <p:cNvPr id="10" name="Picture 9" descr="AA02127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7687">
            <a:off x="6896587" y="700651"/>
            <a:ext cx="1751626" cy="976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238" y="1463320"/>
            <a:ext cx="7466694" cy="193947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Analyze, Synthesize, and Criticize, oh my!: Check out our critical thinking toolkit!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4705677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Caroline Solomon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Professor, DSTM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Assessment Day Workshop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January 12, 2016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8634" y="1128968"/>
            <a:ext cx="7515029" cy="3185509"/>
          </a:xfrm>
          <a:prstGeom prst="rect">
            <a:avLst/>
          </a:prstGeom>
          <a:solidFill>
            <a:schemeClr val="accent3">
              <a:lumMod val="40000"/>
              <a:lumOff val="60000"/>
              <a:alpha val="39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ck Arc 4"/>
          <p:cNvSpPr/>
          <p:nvPr/>
        </p:nvSpPr>
        <p:spPr>
          <a:xfrm>
            <a:off x="3056970" y="204517"/>
            <a:ext cx="3056970" cy="1743505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BU00529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026" y="3294507"/>
            <a:ext cx="876251" cy="920288"/>
          </a:xfrm>
          <a:prstGeom prst="rect">
            <a:avLst/>
          </a:prstGeom>
        </p:spPr>
      </p:pic>
      <p:pic>
        <p:nvPicPr>
          <p:cNvPr id="7" name="Picture 6" descr="BU0052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24844"/>
            <a:ext cx="1450461" cy="406911"/>
          </a:xfrm>
          <a:prstGeom prst="rect">
            <a:avLst/>
          </a:prstGeom>
        </p:spPr>
      </p:pic>
      <p:pic>
        <p:nvPicPr>
          <p:cNvPr id="8" name="Picture 7" descr="BU00529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64" y="401552"/>
            <a:ext cx="1505730" cy="1211642"/>
          </a:xfrm>
          <a:prstGeom prst="rect">
            <a:avLst/>
          </a:prstGeom>
        </p:spPr>
      </p:pic>
      <p:pic>
        <p:nvPicPr>
          <p:cNvPr id="15" name="Picture 14" descr="SESYNC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4" y="5005709"/>
            <a:ext cx="2203387" cy="899789"/>
          </a:xfrm>
          <a:prstGeom prst="rect">
            <a:avLst/>
          </a:prstGeom>
        </p:spPr>
      </p:pic>
      <p:pic>
        <p:nvPicPr>
          <p:cNvPr id="17" name="Picture 16" descr="Gallaude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13" y="5154096"/>
            <a:ext cx="1857375" cy="7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88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1270"/>
            <a:ext cx="8229600" cy="1143000"/>
          </a:xfrm>
        </p:spPr>
        <p:txBody>
          <a:bodyPr/>
          <a:lstStyle/>
          <a:p>
            <a:r>
              <a:rPr lang="en-US" dirty="0" smtClean="0"/>
              <a:t>Group assignments: 20 minutes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6991" y="1864312"/>
            <a:ext cx="7515029" cy="4993688"/>
          </a:xfrm>
          <a:prstGeom prst="rect">
            <a:avLst/>
          </a:prstGeom>
          <a:solidFill>
            <a:schemeClr val="accent3">
              <a:lumMod val="40000"/>
              <a:lumOff val="60000"/>
              <a:alpha val="39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All of the groups will create concept/system maps based on the case study</a:t>
            </a:r>
          </a:p>
          <a:p>
            <a:pPr algn="ctr"/>
            <a:endParaRPr lang="en-US" sz="3200" dirty="0" smtClean="0">
              <a:solidFill>
                <a:srgbClr val="0000FF"/>
              </a:solidFill>
            </a:endParaRPr>
          </a:p>
          <a:p>
            <a:pPr algn="ctr"/>
            <a:r>
              <a:rPr lang="en-US" sz="3200" dirty="0" smtClean="0">
                <a:solidFill>
                  <a:srgbClr val="008000"/>
                </a:solidFill>
              </a:rPr>
              <a:t>Group 1</a:t>
            </a:r>
            <a:r>
              <a:rPr lang="en-US" sz="3200" dirty="0" smtClean="0">
                <a:solidFill>
                  <a:srgbClr val="0000FF"/>
                </a:solidFill>
              </a:rPr>
              <a:t>:  Draw the map by hand</a:t>
            </a:r>
          </a:p>
          <a:p>
            <a:pPr algn="ctr"/>
            <a:endParaRPr lang="en-US" sz="3200" dirty="0" smtClean="0">
              <a:solidFill>
                <a:srgbClr val="0000FF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Group 2: </a:t>
            </a:r>
            <a:r>
              <a:rPr lang="en-US" sz="3200" dirty="0" smtClean="0">
                <a:solidFill>
                  <a:srgbClr val="0000FF"/>
                </a:solidFill>
              </a:rPr>
              <a:t>Use Mental Modeler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(program available via web)</a:t>
            </a:r>
          </a:p>
          <a:p>
            <a:pPr algn="ctr"/>
            <a:endParaRPr lang="en-US" sz="3200" dirty="0" smtClean="0">
              <a:solidFill>
                <a:srgbClr val="0000FF"/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Group 3</a:t>
            </a:r>
            <a:r>
              <a:rPr lang="en-US" sz="3200" dirty="0" smtClean="0">
                <a:solidFill>
                  <a:srgbClr val="0000FF"/>
                </a:solidFill>
              </a:rPr>
              <a:t>:  Use </a:t>
            </a:r>
            <a:r>
              <a:rPr lang="en-US" sz="3200" dirty="0" err="1" smtClean="0">
                <a:solidFill>
                  <a:srgbClr val="0000FF"/>
                </a:solidFill>
              </a:rPr>
              <a:t>EcoModeler</a:t>
            </a:r>
            <a:endParaRPr lang="en-US" sz="3200" dirty="0" smtClean="0">
              <a:solidFill>
                <a:srgbClr val="0000FF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(program available via web)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2970858" y="967181"/>
            <a:ext cx="3056970" cy="1743505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5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4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Examples of my own students concept/system maps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Revisit System Map #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54" y="1582103"/>
            <a:ext cx="7034529" cy="527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Examples of my own students concept/system maps</a:t>
            </a:r>
            <a:endParaRPr lang="en-US" dirty="0"/>
          </a:p>
        </p:txBody>
      </p:sp>
      <p:pic>
        <p:nvPicPr>
          <p:cNvPr id="5" name="Picture 4" descr="IMG_47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35" y="1738097"/>
            <a:ext cx="6609977" cy="49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6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Examples of my own students concept/system maps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Karee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7"/>
          <a:stretch/>
        </p:blipFill>
        <p:spPr>
          <a:xfrm>
            <a:off x="1140982" y="1766062"/>
            <a:ext cx="7254923" cy="509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2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698"/>
            <a:ext cx="8229600" cy="1143000"/>
          </a:xfrm>
        </p:spPr>
        <p:txBody>
          <a:bodyPr/>
          <a:lstStyle/>
          <a:p>
            <a:r>
              <a:rPr lang="en-US" dirty="0" smtClean="0"/>
              <a:t>Group assignments: 20 minutes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6991" y="2079786"/>
            <a:ext cx="7515029" cy="4549527"/>
          </a:xfrm>
          <a:prstGeom prst="rect">
            <a:avLst/>
          </a:prstGeom>
          <a:solidFill>
            <a:schemeClr val="accent3">
              <a:lumMod val="40000"/>
              <a:lumOff val="60000"/>
              <a:alpha val="39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All groups will now discuss </a:t>
            </a:r>
            <a:r>
              <a:rPr lang="en-US" sz="3200" u="sng" dirty="0" smtClean="0">
                <a:solidFill>
                  <a:srgbClr val="0000FF"/>
                </a:solidFill>
              </a:rPr>
              <a:t>HOW </a:t>
            </a:r>
            <a:r>
              <a:rPr lang="en-US" sz="3200" dirty="0" smtClean="0">
                <a:solidFill>
                  <a:srgbClr val="0000FF"/>
                </a:solidFill>
              </a:rPr>
              <a:t>to assess the maps for analysis, critical thinking and synthesis skills by looking at </a:t>
            </a:r>
            <a:r>
              <a:rPr lang="en-US" sz="3200" i="1" u="sng" dirty="0" smtClean="0">
                <a:solidFill>
                  <a:srgbClr val="0000FF"/>
                </a:solidFill>
              </a:rPr>
              <a:t>another</a:t>
            </a:r>
            <a:r>
              <a:rPr lang="en-US" sz="3200" dirty="0" smtClean="0">
                <a:solidFill>
                  <a:srgbClr val="0000FF"/>
                </a:solidFill>
              </a:rPr>
              <a:t> group’s map</a:t>
            </a:r>
          </a:p>
          <a:p>
            <a:pPr algn="ctr"/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2970858" y="1151564"/>
            <a:ext cx="3056970" cy="1743505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27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2" y="274638"/>
            <a:ext cx="8885934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How other people have started to think about assessing concept maps: Structure of observed Learning Outcomes (SOLO) Taxonomy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365" y="1927312"/>
            <a:ext cx="6280587" cy="490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6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208092"/>
            <a:ext cx="3035300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137" y="229616"/>
            <a:ext cx="3035300" cy="242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827" y="208092"/>
            <a:ext cx="3035300" cy="242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350" y="3501228"/>
            <a:ext cx="3035300" cy="242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2460" y="3242944"/>
            <a:ext cx="3035300" cy="2425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8538" y="2712747"/>
            <a:ext cx="1756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Unstructural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76653" y="2758285"/>
            <a:ext cx="1827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Unistructural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2271" y="2765948"/>
            <a:ext cx="2066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Mulitstructural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69694" y="5926928"/>
            <a:ext cx="143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Relational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57225" y="5926928"/>
            <a:ext cx="2452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Extended abstract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700" y="6444644"/>
            <a:ext cx="6088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From: </a:t>
            </a:r>
            <a:r>
              <a:rPr lang="pl-PL" dirty="0" smtClean="0"/>
              <a:t>http://</a:t>
            </a:r>
            <a:r>
              <a:rPr lang="pl-PL" dirty="0" err="1" smtClean="0"/>
              <a:t>www.learningandteaching.info</a:t>
            </a:r>
            <a:r>
              <a:rPr lang="pl-PL" dirty="0" smtClean="0"/>
              <a:t>/learning/</a:t>
            </a:r>
            <a:r>
              <a:rPr lang="pl-PL" dirty="0" err="1" smtClean="0"/>
              <a:t>solo.htm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78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cept Map assessment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3" b="38645"/>
          <a:stretch/>
        </p:blipFill>
        <p:spPr>
          <a:xfrm>
            <a:off x="494826" y="222853"/>
            <a:ext cx="8263621" cy="5851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5754" y="6229407"/>
            <a:ext cx="149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Stewart,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6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ept Map assessment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48" r="44598"/>
          <a:stretch/>
        </p:blipFill>
        <p:spPr>
          <a:xfrm>
            <a:off x="0" y="1301750"/>
            <a:ext cx="9022356" cy="384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5754" y="6229407"/>
            <a:ext cx="149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Stewart, 2012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625" y="571500"/>
            <a:ext cx="8318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SOLO Taxonomy Level	Descriptions of Student Response			SOLO </a:t>
            </a:r>
            <a:r>
              <a:rPr lang="en-US" sz="2000" b="1" u="sng" dirty="0" smtClean="0"/>
              <a:t>															coding score</a:t>
            </a: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88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ample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8"/>
          <a:stretch/>
        </p:blipFill>
        <p:spPr>
          <a:xfrm>
            <a:off x="477279" y="0"/>
            <a:ext cx="6690290" cy="6697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7569" y="6327978"/>
            <a:ext cx="189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Kinchin</a:t>
            </a:r>
            <a:r>
              <a:rPr lang="en-US" dirty="0" smtClean="0"/>
              <a:t> et al. 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8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0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Before continue…a brief history……where did I learn this stuff I’m going to talk about today?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SESYN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9725"/>
            <a:ext cx="9144000" cy="448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19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cept Map analysi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11"/>
          <a:stretch/>
        </p:blipFill>
        <p:spPr>
          <a:xfrm>
            <a:off x="591539" y="286562"/>
            <a:ext cx="7974645" cy="5704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7569" y="6327978"/>
            <a:ext cx="189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Kinchin</a:t>
            </a:r>
            <a:r>
              <a:rPr lang="en-US" dirty="0" smtClean="0"/>
              <a:t> et al. 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34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ept Map analysi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22"/>
          <a:stretch/>
        </p:blipFill>
        <p:spPr>
          <a:xfrm>
            <a:off x="77440" y="1349084"/>
            <a:ext cx="8933655" cy="3535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8628" y="6143312"/>
            <a:ext cx="189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Kinchin</a:t>
            </a:r>
            <a:r>
              <a:rPr lang="en-US" dirty="0" smtClean="0"/>
              <a:t> et al. 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98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SBF vs. PMC-E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SBF = </a:t>
            </a:r>
            <a:r>
              <a:rPr lang="en-US" u="sng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tructure-</a:t>
            </a:r>
            <a:r>
              <a:rPr lang="en-US" u="sng" dirty="0" smtClean="0">
                <a:solidFill>
                  <a:srgbClr val="0000FF"/>
                </a:solidFill>
              </a:rPr>
              <a:t>B</a:t>
            </a:r>
            <a:r>
              <a:rPr lang="en-US" dirty="0" smtClean="0"/>
              <a:t>ehavior-</a:t>
            </a:r>
            <a:r>
              <a:rPr lang="en-US" u="sng" dirty="0" smtClean="0">
                <a:solidFill>
                  <a:srgbClr val="0000FF"/>
                </a:solidFill>
              </a:rPr>
              <a:t>F</a:t>
            </a:r>
            <a:r>
              <a:rPr lang="en-US" dirty="0" smtClean="0"/>
              <a:t>unction</a:t>
            </a:r>
          </a:p>
          <a:p>
            <a:pPr lvl="1"/>
            <a:r>
              <a:rPr lang="en-US" dirty="0" smtClean="0"/>
              <a:t>based on the idea that students will place structures on the concept/system map first</a:t>
            </a:r>
          </a:p>
          <a:p>
            <a:endParaRPr lang="en-US" dirty="0"/>
          </a:p>
          <a:p>
            <a:r>
              <a:rPr lang="en-US" dirty="0" smtClean="0"/>
              <a:t>PMC-E</a:t>
            </a:r>
            <a:r>
              <a:rPr lang="en-US" baseline="30000" dirty="0" smtClean="0"/>
              <a:t>2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henomenon-</a:t>
            </a: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dirty="0" smtClean="0"/>
              <a:t>echanism-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dirty="0" smtClean="0"/>
              <a:t>omponents-</a:t>
            </a:r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dirty="0" smtClean="0"/>
              <a:t>vidence-</a:t>
            </a:r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dirty="0" smtClean="0"/>
              <a:t>xplanation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ased on the idea that students should be encouraged to begin with the phenomenon and that the E</a:t>
            </a:r>
            <a:r>
              <a:rPr lang="en-US" baseline="30000" dirty="0" smtClean="0"/>
              <a:t>2</a:t>
            </a:r>
            <a:r>
              <a:rPr lang="en-US" dirty="0" smtClean="0"/>
              <a:t> provides a way for self-direct learning and express their ideas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6625" y="6126163"/>
            <a:ext cx="185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Jordan et al.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85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If time permits….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62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20" y="-26702"/>
            <a:ext cx="8692181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Individual or members of the same program/department assignments: 20 minutes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36991" y="2079786"/>
            <a:ext cx="7515029" cy="4549527"/>
          </a:xfrm>
          <a:prstGeom prst="rect">
            <a:avLst/>
          </a:prstGeom>
          <a:solidFill>
            <a:schemeClr val="accent3">
              <a:lumMod val="40000"/>
              <a:lumOff val="60000"/>
              <a:alpha val="39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Now search for a case study that you would use in one of your courses (or one that you already use) and draw your own ‘expert’ map</a:t>
            </a:r>
          </a:p>
          <a:p>
            <a:pPr algn="ctr"/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2970858" y="1151564"/>
            <a:ext cx="3056970" cy="1743505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03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20" y="-26702"/>
            <a:ext cx="8692181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Individual or members of the same program/department assignments: 10 minutes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36991" y="2079786"/>
            <a:ext cx="7515029" cy="4549527"/>
          </a:xfrm>
          <a:prstGeom prst="rect">
            <a:avLst/>
          </a:prstGeom>
          <a:solidFill>
            <a:schemeClr val="accent3">
              <a:lumMod val="40000"/>
              <a:lumOff val="60000"/>
              <a:alpha val="39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Now use your ‘expert’ map as a guide to determine what you feel are the important elements of critical thinking that you would like your students to achieve (which would eventually be listed in an assessment rubric) </a:t>
            </a:r>
          </a:p>
          <a:p>
            <a:pPr algn="ctr"/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2970858" y="1151564"/>
            <a:ext cx="3056970" cy="1743505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22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Different tools to use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Both"/>
            </a:pPr>
            <a:r>
              <a:rPr lang="en-US" dirty="0" smtClean="0"/>
              <a:t>One-Sentence Summary</a:t>
            </a:r>
          </a:p>
          <a:p>
            <a:pPr marL="514350" indent="-514350">
              <a:buAutoNum type="arabicParenBoth"/>
            </a:pPr>
            <a:r>
              <a:rPr lang="en-US" dirty="0" smtClean="0"/>
              <a:t>Word Journal</a:t>
            </a:r>
          </a:p>
          <a:p>
            <a:pPr marL="514350" indent="-514350">
              <a:buAutoNum type="arabicParenBoth"/>
            </a:pPr>
            <a:r>
              <a:rPr lang="en-US" dirty="0" smtClean="0"/>
              <a:t>Approximate Analogies</a:t>
            </a:r>
          </a:p>
          <a:p>
            <a:pPr marL="514350" indent="-514350">
              <a:buAutoNum type="arabicParenBoth"/>
            </a:pPr>
            <a:r>
              <a:rPr lang="en-US" i="1" dirty="0" smtClean="0">
                <a:solidFill>
                  <a:srgbClr val="FF0000"/>
                </a:solidFill>
              </a:rPr>
              <a:t>Concept Maps (discussed today)</a:t>
            </a:r>
          </a:p>
          <a:p>
            <a:pPr marL="514350" indent="-514350">
              <a:buAutoNum type="arabicParenBoth"/>
            </a:pPr>
            <a:r>
              <a:rPr lang="en-US" dirty="0" smtClean="0"/>
              <a:t>Invented Dialogues</a:t>
            </a:r>
          </a:p>
          <a:p>
            <a:pPr marL="514350" indent="-514350">
              <a:buAutoNum type="arabicParenBoth"/>
            </a:pPr>
            <a:r>
              <a:rPr lang="en-US" dirty="0" smtClean="0"/>
              <a:t>Annotated Portfolios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802997"/>
            <a:ext cx="8229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From Angelo, TA, Cross KP.  (1993) Classroom Assessment Techniques: A Handbook for College Teachers.  Second Edition.  </a:t>
            </a:r>
            <a:r>
              <a:rPr lang="en-US" dirty="0" err="1" smtClean="0"/>
              <a:t>Jossey</a:t>
            </a:r>
            <a:r>
              <a:rPr lang="en-US" dirty="0" smtClean="0"/>
              <a:t>-Bass Publishers.  San Francisco, 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34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20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ultry ma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" y="246794"/>
            <a:ext cx="8970643" cy="634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38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sit System Map #1 In Cl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47700"/>
            <a:ext cx="8229600" cy="4525963"/>
          </a:xfrm>
        </p:spPr>
        <p:txBody>
          <a:bodyPr/>
          <a:lstStyle/>
          <a:p>
            <a:r>
              <a:rPr lang="en-US" dirty="0"/>
              <a:t>University of Maryland got NSF funding to set up a Science Learning Center called SESYNC (Social-Environmental Synthesis Center)</a:t>
            </a:r>
          </a:p>
          <a:p>
            <a:r>
              <a:rPr lang="en-US" dirty="0"/>
              <a:t>I got involved with their socio-environmental synthesis (SES) teaching study </a:t>
            </a:r>
            <a:r>
              <a:rPr lang="en-US" dirty="0" smtClean="0"/>
              <a:t>and co</a:t>
            </a:r>
            <a:r>
              <a:rPr lang="en-US" dirty="0"/>
              <a:t>-taught two SES courses with Dr. </a:t>
            </a:r>
            <a:r>
              <a:rPr lang="en-US" dirty="0" err="1"/>
              <a:t>Khadijat</a:t>
            </a:r>
            <a:r>
              <a:rPr lang="en-US" dirty="0"/>
              <a:t> </a:t>
            </a:r>
            <a:r>
              <a:rPr lang="en-US" dirty="0" smtClean="0"/>
              <a:t>Rashid</a:t>
            </a:r>
            <a:endParaRPr lang="en-US" dirty="0"/>
          </a:p>
          <a:p>
            <a:r>
              <a:rPr lang="en-US" dirty="0" smtClean="0"/>
              <a:t>Last summer, </a:t>
            </a:r>
            <a:r>
              <a:rPr lang="en-US" dirty="0"/>
              <a:t>I attended a workshop at SESYNC in June </a:t>
            </a:r>
            <a:r>
              <a:rPr lang="en-US" dirty="0" smtClean="0"/>
              <a:t>along </a:t>
            </a:r>
            <a:r>
              <a:rPr lang="en-US" dirty="0"/>
              <a:t>with Dr. Cara </a:t>
            </a:r>
            <a:r>
              <a:rPr lang="en-US" dirty="0" err="1" smtClean="0"/>
              <a:t>Gormally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SESYN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88" y="5173663"/>
            <a:ext cx="2203387" cy="89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72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stem Map #2_Pre_48p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8" b="15962"/>
          <a:stretch/>
        </p:blipFill>
        <p:spPr>
          <a:xfrm>
            <a:off x="449162" y="924669"/>
            <a:ext cx="8394746" cy="450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08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stem Map #2 Revisited_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6"/>
          <a:stretch/>
        </p:blipFill>
        <p:spPr>
          <a:xfrm>
            <a:off x="61952" y="420385"/>
            <a:ext cx="8886690" cy="553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2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3103" y="1455590"/>
            <a:ext cx="7515029" cy="4549527"/>
          </a:xfrm>
          <a:prstGeom prst="rect">
            <a:avLst/>
          </a:prstGeom>
          <a:solidFill>
            <a:schemeClr val="accent3">
              <a:lumMod val="40000"/>
              <a:lumOff val="60000"/>
              <a:alpha val="39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solidFill>
                  <a:srgbClr val="0000FF"/>
                </a:solidFill>
              </a:rPr>
              <a:t>Gallaudet University Student Learning Outcome 2: Critical Thinking</a:t>
            </a:r>
          </a:p>
          <a:p>
            <a:pPr algn="ctr"/>
            <a:endParaRPr lang="en-US" sz="3200" dirty="0">
              <a:solidFill>
                <a:srgbClr val="0000FF"/>
              </a:solidFill>
            </a:endParaRPr>
          </a:p>
          <a:p>
            <a:pPr algn="ctr"/>
            <a:r>
              <a:rPr lang="en-US" sz="3200" dirty="0">
                <a:solidFill>
                  <a:srgbClr val="0000FF"/>
                </a:solidFill>
              </a:rPr>
              <a:t>Students will summarize, synthesize, and critically analyze ideas from multiple sources in order to draw well-supported conclusions and solve problems.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3056970" y="527368"/>
            <a:ext cx="3056970" cy="1743505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9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262"/>
            <a:ext cx="9144000" cy="64627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2087" y="990092"/>
            <a:ext cx="5941716" cy="238913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How do you get students here?  And how do you assess that????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3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nthetic Pyram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4"/>
            <a:ext cx="9144000" cy="685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7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3103" y="1455590"/>
            <a:ext cx="7515029" cy="4549527"/>
          </a:xfrm>
          <a:prstGeom prst="rect">
            <a:avLst/>
          </a:prstGeom>
          <a:solidFill>
            <a:schemeClr val="accent3">
              <a:lumMod val="40000"/>
              <a:lumOff val="60000"/>
              <a:alpha val="39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Let’s see what we already have in our toolkit to assess critical thinking from our own faculty and staff.</a:t>
            </a:r>
          </a:p>
          <a:p>
            <a:pPr algn="ctr"/>
            <a:endParaRPr lang="en-US" sz="3200" dirty="0" smtClean="0">
              <a:solidFill>
                <a:srgbClr val="0000FF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Please share your own experiences.</a:t>
            </a:r>
            <a:endParaRPr lang="en-US" sz="3200" dirty="0">
              <a:solidFill>
                <a:srgbClr val="0000FF"/>
              </a:solidFill>
            </a:endParaRPr>
          </a:p>
          <a:p>
            <a:pPr algn="ctr"/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3056970" y="527368"/>
            <a:ext cx="3056970" cy="1743505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3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3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Let’s begin with a case study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i="1" dirty="0" smtClean="0">
                <a:solidFill>
                  <a:srgbClr val="008000"/>
                </a:solidFill>
              </a:rPr>
              <a:t>The Big Bad Wolf or Symbol of the American Wilderness?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981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many excellent resources to find case studies to encourage discussion that involves analysis, critical thinking and synthesis.</a:t>
            </a:r>
          </a:p>
          <a:p>
            <a:endParaRPr lang="en-US" sz="2600" dirty="0"/>
          </a:p>
          <a:p>
            <a:r>
              <a:rPr lang="en-US" dirty="0" smtClean="0"/>
              <a:t>National Center for Case Study Teaching in Science : </a:t>
            </a:r>
            <a:r>
              <a:rPr lang="en-US" dirty="0" smtClean="0">
                <a:hlinkClick r:id="rId2"/>
              </a:rPr>
              <a:t>http://sciencecases.lib.buffalo.edu/cs/</a:t>
            </a:r>
            <a:endParaRPr lang="en-US" dirty="0" smtClean="0"/>
          </a:p>
          <a:p>
            <a:r>
              <a:rPr lang="en-US" dirty="0" smtClean="0"/>
              <a:t>International Journal of Teaching and Case Studies (</a:t>
            </a:r>
            <a:r>
              <a:rPr lang="pl-PL" dirty="0" smtClean="0">
                <a:hlinkClick r:id="rId3"/>
              </a:rPr>
              <a:t>http://www.inderscience.com/jhome.php?jcode=IJTCS</a:t>
            </a:r>
            <a:r>
              <a:rPr lang="pl-PL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9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2604068" y="3160664"/>
            <a:ext cx="6198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8000"/>
                </a:solidFill>
              </a:rPr>
              <a:t>The Big Bad Wolf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16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6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669</Words>
  <Application>Microsoft Macintosh PowerPoint</Application>
  <PresentationFormat>On-screen Show (4:3)</PresentationFormat>
  <Paragraphs>72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Analyze, Synthesize, and Criticize, oh my!: Check out our critical thinking toolkit!</vt:lpstr>
      <vt:lpstr>Before continue…a brief history……where did I learn this stuff I’m going to talk about today?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begin with a case study The Big Bad Wolf or Symbol of the American Wilderness?</vt:lpstr>
      <vt:lpstr>PowerPoint Presentation</vt:lpstr>
      <vt:lpstr>Group assignments: 20 minutes</vt:lpstr>
      <vt:lpstr>Examples of my own students concept/system maps</vt:lpstr>
      <vt:lpstr>Examples of my own students concept/system maps</vt:lpstr>
      <vt:lpstr>Examples of my own students concept/system maps</vt:lpstr>
      <vt:lpstr>Group assignments: 20 minutes</vt:lpstr>
      <vt:lpstr>How other people have started to think about assessing concept maps: Structure of observed Learning Outcomes (SOLO) Taxonomy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SBF vs. PMC-E2</vt:lpstr>
      <vt:lpstr>If time permits….</vt:lpstr>
      <vt:lpstr>Individual or members of the same program/department assignments: 20 minutes</vt:lpstr>
      <vt:lpstr>Individual or members of the same program/department assignments: 10 minutes</vt:lpstr>
      <vt:lpstr>Different tools to use</vt:lpstr>
      <vt:lpstr>Extra slides</vt:lpstr>
      <vt:lpstr>PowerPoint Presentation</vt:lpstr>
      <vt:lpstr>PowerPoint Presentation</vt:lpstr>
      <vt:lpstr>PowerPoint Presentation</vt:lpstr>
      <vt:lpstr>PowerPoint Presentation</vt:lpstr>
    </vt:vector>
  </TitlesOfParts>
  <Company>Gallaudet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Analyze, Synthesize, and Criticize, oh my!: Check out our critical thinking toolkit!</dc:title>
  <dc:creator>Caroline Solomon</dc:creator>
  <cp:lastModifiedBy>Caroline Solomon</cp:lastModifiedBy>
  <cp:revision>50</cp:revision>
  <cp:lastPrinted>2015-08-17T18:25:11Z</cp:lastPrinted>
  <dcterms:created xsi:type="dcterms:W3CDTF">2015-08-06T18:21:12Z</dcterms:created>
  <dcterms:modified xsi:type="dcterms:W3CDTF">2016-01-07T19:34:17Z</dcterms:modified>
</cp:coreProperties>
</file>